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9" r:id="rId3"/>
    <p:sldId id="274" r:id="rId4"/>
    <p:sldId id="275" r:id="rId5"/>
    <p:sldId id="268" r:id="rId6"/>
    <p:sldId id="271" r:id="rId7"/>
    <p:sldId id="260" r:id="rId8"/>
    <p:sldId id="259" r:id="rId9"/>
    <p:sldId id="277" r:id="rId10"/>
    <p:sldId id="262" r:id="rId11"/>
    <p:sldId id="257" r:id="rId12"/>
    <p:sldId id="263" r:id="rId13"/>
    <p:sldId id="264" r:id="rId14"/>
    <p:sldId id="265" r:id="rId15"/>
    <p:sldId id="266" r:id="rId16"/>
    <p:sldId id="258" r:id="rId17"/>
    <p:sldId id="273" r:id="rId18"/>
    <p:sldId id="276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2FE0"/>
    <a:srgbClr val="71F63C"/>
    <a:srgbClr val="0099FF"/>
    <a:srgbClr val="CC0000"/>
    <a:srgbClr val="D60093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513" autoAdjust="0"/>
  </p:normalViewPr>
  <p:slideViewPr>
    <p:cSldViewPr>
      <p:cViewPr varScale="1">
        <p:scale>
          <a:sx n="96" d="100"/>
          <a:sy n="9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Digital Communications 1 Unit 2 _ Use w Worksheet_Ann Ware</a:t>
            </a: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2CE769-F3E5-4A80-982C-6737204FE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smtClean="0"/>
            </a:lvl1pPr>
          </a:lstStyle>
          <a:p>
            <a:pPr>
              <a:defRPr/>
            </a:pPr>
            <a:fld id="{0953CBC0-17A8-40CC-9AB1-C7BA3706F871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en-US" smtClean="0"/>
              <a:t>Digital Communications 1 Unit 2 _ Use w Worksheet_Ann Ware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28F0E88-B82C-4E93-AB80-523B098CB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en-us/infopath/HA102270681033.aspx" TargetMode="External"/><Relationship Id="rId7" Type="http://schemas.openxmlformats.org/officeDocument/2006/relationships/hyperlink" Target="http://desktoppub.about.com/cs/color/a/symbolism.htm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usask.ca/education/coursework/skaalid/page/scrndsgn/murch.htm" TargetMode="External"/><Relationship Id="rId5" Type="http://schemas.openxmlformats.org/officeDocument/2006/relationships/hyperlink" Target="http://www.lighthouse.org/accessibility/effective-color-contrast/" TargetMode="External"/><Relationship Id="rId4" Type="http://schemas.openxmlformats.org/officeDocument/2006/relationships/hyperlink" Target="http://colorusage.arc.nasa.gov/index.php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8F0E88-B82C-4E93-AB80-523B098CB25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Digital Communications 1 Unit 2 _ Use w Worksheet_Ann Ware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Flat panel monitors will have a tendency to be more blue. Also, you have to consider the resolution capability of the monitor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712866-1C49-431A-A495-3D5F1596F6F2}" type="slidenum">
              <a:rPr lang="en-US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Digital Communications 1 Unit 2 _ Use w Worksheet_Ann Ware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CMYK vs Pantone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D303BD-4AC3-474C-9476-0F6C2820B90B}" type="slidenum">
              <a:rPr lang="en-US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Digital Communications 1 Unit 2 _ Use w Worksheet_Ann Ware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000" dirty="0" smtClean="0"/>
              <a:t>http://www.pantone.com/pages/pantone/Pantone.aspx?pg=19970&amp;ca=1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8F0E88-B82C-4E93-AB80-523B098CB25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Digital Communications 1 Unit 2 _ Use w Worksheet_Ann Ware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hlinkClick r:id="rId3"/>
              </a:rPr>
              <a:t>office.microsoft.com/en-us/infopath/HA102270681033.aspx#1</a:t>
            </a: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>
                <a:hlinkClick r:id="rId4"/>
              </a:rPr>
              <a:t>colorusage.arc.nasa.gov/index.php</a:t>
            </a: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>
                <a:hlinkClick r:id="rId5"/>
              </a:rPr>
              <a:t>www.lighthouse.org/accessibility/effective-color-contrast</a:t>
            </a: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>
                <a:hlinkClick r:id="rId6"/>
              </a:rPr>
              <a:t>www.usask.ca/education/coursework/skaalid/page/scrndsgn/murch.htm</a:t>
            </a: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>
                <a:hlinkClick r:id="rId7"/>
              </a:rPr>
              <a:t>desktoppub.about.com/cs/color/a/symbolism.htm</a:t>
            </a: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http://www.topendsports.com/design/color-culture.htm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DC744B-4FEE-4A98-9282-36B97ABFE01B}" type="slidenum">
              <a:rPr lang="en-US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Digital Communications 1 Unit 2 _ Use w Worksheet_Ann Ware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69B25-299D-4EAF-B3BC-AFB5F0A6F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84314-8380-41D2-9260-E3B58E129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B0504-0B37-42E3-BFB9-01065705C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ChangeArrowheads="1" noChangeShapeType="1" noTextEdit="1"/>
          </p:cNvSpPr>
          <p:nvPr userDrawn="1"/>
        </p:nvSpPr>
        <p:spPr bwMode="auto">
          <a:xfrm>
            <a:off x="152400" y="6096000"/>
            <a:ext cx="1350963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66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Brush Script MT"/>
              </a:rPr>
              <a:t>Color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8CBA6-0BD6-43BB-8320-C4A29FC16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ChangeArrowheads="1" noChangeShapeType="1" noTextEdit="1"/>
          </p:cNvSpPr>
          <p:nvPr userDrawn="1"/>
        </p:nvSpPr>
        <p:spPr bwMode="auto">
          <a:xfrm>
            <a:off x="152400" y="6096000"/>
            <a:ext cx="1350963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66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Brush Script MT"/>
              </a:rPr>
              <a:t>Color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2A6D8-498C-4B9F-BC20-138C7163B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4"/>
          <p:cNvSpPr>
            <a:spLocks noChangeArrowheads="1" noChangeShapeType="1" noTextEdit="1"/>
          </p:cNvSpPr>
          <p:nvPr userDrawn="1"/>
        </p:nvSpPr>
        <p:spPr bwMode="auto">
          <a:xfrm>
            <a:off x="152400" y="6096000"/>
            <a:ext cx="1350963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66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Brush Script MT"/>
              </a:rPr>
              <a:t>Color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75DF6-D80D-419B-A305-E1CF9EBA2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4"/>
          <p:cNvSpPr>
            <a:spLocks noChangeArrowheads="1" noChangeShapeType="1" noTextEdit="1"/>
          </p:cNvSpPr>
          <p:nvPr userDrawn="1"/>
        </p:nvSpPr>
        <p:spPr bwMode="auto">
          <a:xfrm>
            <a:off x="152400" y="6096000"/>
            <a:ext cx="1350963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66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Brush Script MT"/>
              </a:rPr>
              <a:t>Color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D6C94-168B-4078-A0CE-E26263651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FF04C-DEB1-4FCD-9A9B-B0EAE88C5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3CE2D-FAB8-4AC7-BDE4-A968126F9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6DAAE-E7D0-4B5F-BF26-9762F4003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857DC-33CD-47EB-93C0-DC6333305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417638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46CD43E-9DC6-4151-A27D-C7A270FB6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6" r:id="rId2"/>
    <p:sldLayoutId id="2147483687" r:id="rId3"/>
    <p:sldLayoutId id="2147483688" r:id="rId4"/>
    <p:sldLayoutId id="214748368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66CC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66CCFF"/>
          </a:solidFill>
          <a:effectLst>
            <a:outerShdw blurRad="38100" dist="38100" dir="2700000" algn="tl">
              <a:srgbClr val="000000"/>
            </a:outerShdw>
          </a:effectLst>
          <a:latin typeface="Antique Olive CompactP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66CCFF"/>
          </a:solidFill>
          <a:effectLst>
            <a:outerShdw blurRad="38100" dist="38100" dir="2700000" algn="tl">
              <a:srgbClr val="000000"/>
            </a:outerShdw>
          </a:effectLst>
          <a:latin typeface="Antique Olive CompactP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66CCFF"/>
          </a:solidFill>
          <a:effectLst>
            <a:outerShdw blurRad="38100" dist="38100" dir="2700000" algn="tl">
              <a:srgbClr val="000000"/>
            </a:outerShdw>
          </a:effectLst>
          <a:latin typeface="Antique Olive CompactP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66CCFF"/>
          </a:solidFill>
          <a:effectLst>
            <a:outerShdw blurRad="38100" dist="38100" dir="2700000" algn="tl">
              <a:srgbClr val="000000"/>
            </a:outerShdw>
          </a:effectLst>
          <a:latin typeface="Antique Olive CompactP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rgbClr val="66CCFF"/>
          </a:solidFill>
          <a:effectLst>
            <a:outerShdw blurRad="38100" dist="38100" dir="2700000" algn="tl">
              <a:srgbClr val="000000"/>
            </a:outerShdw>
          </a:effectLst>
          <a:latin typeface="Antique Olive CompactP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rgbClr val="66CCFF"/>
          </a:solidFill>
          <a:effectLst>
            <a:outerShdw blurRad="38100" dist="38100" dir="2700000" algn="tl">
              <a:srgbClr val="000000"/>
            </a:outerShdw>
          </a:effectLst>
          <a:latin typeface="Antique Olive CompactP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rgbClr val="66CCFF"/>
          </a:solidFill>
          <a:effectLst>
            <a:outerShdw blurRad="38100" dist="38100" dir="2700000" algn="tl">
              <a:srgbClr val="000000"/>
            </a:outerShdw>
          </a:effectLst>
          <a:latin typeface="Antique Olive CompactP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rgbClr val="66CCFF"/>
          </a:solidFill>
          <a:effectLst>
            <a:outerShdw blurRad="38100" dist="38100" dir="2700000" algn="tl">
              <a:srgbClr val="000000"/>
            </a:outerShdw>
          </a:effectLst>
          <a:latin typeface="Antique Olive CompactP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ebdesign.about.com/od/color/a/bl_colorculture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bomb.com/websaf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ntone.com/pages/pantone/Pantone.aspx?pg=19970&amp;ca=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620838"/>
            <a:ext cx="9144000" cy="14700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dirty="0" smtClean="0"/>
              <a:t>     Using </a:t>
            </a:r>
          </a:p>
        </p:txBody>
      </p:sp>
      <p:sp>
        <p:nvSpPr>
          <p:cNvPr id="6147" name="WordArt 4"/>
          <p:cNvSpPr>
            <a:spLocks noChangeArrowheads="1" noChangeShapeType="1" noTextEdit="1"/>
          </p:cNvSpPr>
          <p:nvPr/>
        </p:nvSpPr>
        <p:spPr bwMode="auto">
          <a:xfrm>
            <a:off x="3124200" y="1295400"/>
            <a:ext cx="4495800" cy="1960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57150">
                  <a:solidFill>
                    <a:srgbClr val="66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Brush Script MT"/>
              </a:rPr>
              <a:t>Color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419600" y="3276600"/>
            <a:ext cx="426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i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Understanding the possibilities and complexities of printing in color.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Color Theory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u="sng" smtClean="0"/>
              <a:t>Color theory</a:t>
            </a:r>
            <a:r>
              <a:rPr lang="en-US" smtClean="0"/>
              <a:t> is understanding the relationship of color--often based upon the specific location on the color wheel</a:t>
            </a:r>
          </a:p>
          <a:p>
            <a:pPr lvl="1" eaLnBrk="1" hangingPunct="1"/>
            <a:r>
              <a:rPr lang="en-US" b="1" smtClean="0"/>
              <a:t>Color wheel</a:t>
            </a:r>
            <a:r>
              <a:rPr lang="en-US" smtClean="0"/>
              <a:t>: a visual </a:t>
            </a:r>
            <a:br>
              <a:rPr lang="en-US" smtClean="0"/>
            </a:br>
            <a:r>
              <a:rPr lang="en-US" smtClean="0"/>
              <a:t>representation of colors</a:t>
            </a:r>
            <a:br>
              <a:rPr lang="en-US" smtClean="0"/>
            </a:br>
            <a:r>
              <a:rPr lang="en-US" smtClean="0"/>
              <a:t>arranged according to </a:t>
            </a:r>
            <a:br>
              <a:rPr lang="en-US" smtClean="0"/>
            </a:br>
            <a:r>
              <a:rPr lang="en-US" smtClean="0"/>
              <a:t>their chromatic relationship. </a:t>
            </a:r>
          </a:p>
        </p:txBody>
      </p:sp>
      <p:pic>
        <p:nvPicPr>
          <p:cNvPr id="14340" name="Picture 5" descr="twelve color whe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895600"/>
            <a:ext cx="28384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 cstate="print"/>
          <a:srcRect t="1289" b="4619"/>
          <a:stretch>
            <a:fillRect/>
          </a:stretch>
        </p:blipFill>
        <p:spPr bwMode="auto">
          <a:xfrm>
            <a:off x="142875" y="533400"/>
            <a:ext cx="8861425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" y="6324600"/>
            <a:ext cx="868680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http://www.brigantine.atlnet.org/GigapaletteGALLERY/websites/ARTiculationFinal/PDFfiles/ColorGuide.pdf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Communicating with Color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Colors create feelings and generate emotional responses in readers.</a:t>
            </a:r>
            <a:endParaRPr lang="en-US" u="sng" smtClean="0"/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Black</a:t>
            </a:r>
            <a:r>
              <a:rPr lang="en-US" smtClean="0"/>
              <a:t>--classic, strong, mysterious, shows authority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Blue</a:t>
            </a:r>
            <a:r>
              <a:rPr lang="en-US" smtClean="0"/>
              <a:t>--peaceful, dependable, quiet, loyalty, productive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Brown</a:t>
            </a:r>
            <a:r>
              <a:rPr lang="en-US" smtClean="0"/>
              <a:t>--wholesome, rich, home-like, stable, rustic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Green</a:t>
            </a:r>
            <a:r>
              <a:rPr lang="en-US" smtClean="0"/>
              <a:t>--soothing, refreshing, healing, natural, fresh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Neutral</a:t>
            </a:r>
            <a:r>
              <a:rPr lang="en-US" smtClean="0"/>
              <a:t>--classic, quality, natural, timeless, quiet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Communicating with Color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lvl="1" eaLnBrk="1" hangingPunct="1"/>
            <a:r>
              <a:rPr lang="en-US" b="1" smtClean="0"/>
              <a:t>Orange</a:t>
            </a:r>
            <a:r>
              <a:rPr lang="en-US" smtClean="0"/>
              <a:t>--sharp, friendly, hot, energizing, inviting</a:t>
            </a:r>
          </a:p>
          <a:p>
            <a:pPr lvl="1" eaLnBrk="1" hangingPunct="1"/>
            <a:r>
              <a:rPr lang="en-US" b="1" smtClean="0"/>
              <a:t>Pink</a:t>
            </a:r>
            <a:r>
              <a:rPr lang="en-US" smtClean="0"/>
              <a:t>--happy, sweet, romantic, youthful</a:t>
            </a:r>
          </a:p>
          <a:p>
            <a:pPr lvl="1" eaLnBrk="1" hangingPunct="1"/>
            <a:r>
              <a:rPr lang="en-US" b="1" smtClean="0"/>
              <a:t>Purple</a:t>
            </a:r>
            <a:r>
              <a:rPr lang="en-US" smtClean="0"/>
              <a:t>--sensual, elegant, regal, spiritual, mysterious</a:t>
            </a:r>
          </a:p>
          <a:p>
            <a:pPr lvl="1" eaLnBrk="1" hangingPunct="1"/>
            <a:r>
              <a:rPr lang="en-US" b="1" smtClean="0"/>
              <a:t>Red</a:t>
            </a:r>
            <a:r>
              <a:rPr lang="en-US" smtClean="0"/>
              <a:t>--exciting, dynamic, appetite stimulant</a:t>
            </a:r>
          </a:p>
          <a:p>
            <a:pPr lvl="1" eaLnBrk="1" hangingPunct="1"/>
            <a:r>
              <a:rPr lang="en-US" b="1" smtClean="0"/>
              <a:t>White</a:t>
            </a:r>
            <a:r>
              <a:rPr lang="en-US" smtClean="0"/>
              <a:t>--pure, bright, innocent, clean</a:t>
            </a:r>
          </a:p>
          <a:p>
            <a:pPr lvl="1" eaLnBrk="1" hangingPunct="1"/>
            <a:r>
              <a:rPr lang="en-US" b="1" smtClean="0"/>
              <a:t>Yellow</a:t>
            </a:r>
            <a:r>
              <a:rPr lang="en-US" smtClean="0"/>
              <a:t>--harmonious, warming, sunny, splendor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Color Schemes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</a:t>
            </a:r>
            <a:r>
              <a:rPr lang="en-US" b="1" smtClean="0"/>
              <a:t>color scheme</a:t>
            </a:r>
            <a:r>
              <a:rPr lang="en-US" smtClean="0"/>
              <a:t> is the choice of colors used in the design of publication </a:t>
            </a:r>
          </a:p>
          <a:p>
            <a:pPr eaLnBrk="1" hangingPunct="1"/>
            <a:r>
              <a:rPr lang="en-US" smtClean="0"/>
              <a:t>Colors are combined to create a particular mood, image, etc.</a:t>
            </a:r>
          </a:p>
          <a:p>
            <a:pPr eaLnBrk="1" hangingPunct="1"/>
            <a:r>
              <a:rPr lang="en-US" smtClean="0"/>
              <a:t>Example: </a:t>
            </a:r>
          </a:p>
          <a:p>
            <a:pPr lvl="1" eaLnBrk="1" hangingPunct="1"/>
            <a:r>
              <a:rPr lang="en-US" smtClean="0"/>
              <a:t>Bright colors create a festive mood</a:t>
            </a:r>
          </a:p>
          <a:p>
            <a:pPr lvl="1" eaLnBrk="1" hangingPunct="1"/>
            <a:r>
              <a:rPr lang="en-US" smtClean="0"/>
              <a:t>Neutral colors create a calming mood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Basic Color Schemes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Monochromatic</a:t>
            </a:r>
            <a:r>
              <a:rPr lang="en-US" sz="2800" smtClean="0"/>
              <a:t>—different values of one color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Analogous</a:t>
            </a:r>
            <a:r>
              <a:rPr lang="en-US" sz="2800" smtClean="0"/>
              <a:t>--colors that are adjacent to each other on the color wheel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Complementary</a:t>
            </a:r>
            <a:r>
              <a:rPr lang="en-US" sz="2800" smtClean="0"/>
              <a:t>--colors that are opposite each other on the color wheel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Split-complementary</a:t>
            </a:r>
            <a:r>
              <a:rPr lang="en-US" sz="2800" smtClean="0"/>
              <a:t>--a main color and the two colors on each side of its complementary color on the color wheel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Triadic</a:t>
            </a:r>
            <a:r>
              <a:rPr lang="en-US" sz="2800" smtClean="0"/>
              <a:t>--three colors of equal distance apart on the color wheel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 noChangeArrowheads="1"/>
          </p:cNvPicPr>
          <p:nvPr/>
        </p:nvPicPr>
        <p:blipFill>
          <a:blip r:embed="rId2" cstate="print"/>
          <a:srcRect b="4149"/>
          <a:stretch>
            <a:fillRect/>
          </a:stretch>
        </p:blipFill>
        <p:spPr bwMode="auto">
          <a:xfrm>
            <a:off x="533400" y="304800"/>
            <a:ext cx="8001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3400" y="6400800"/>
            <a:ext cx="800100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http://www.brigantine.atlnet.org/GigapaletteGALLERY/websites/ARTiculationFinal/PDFfiles/ColorGuide.pdf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3200" y="6019800"/>
            <a:ext cx="579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The intensity of the color is described as its saturation.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Color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Consider your audience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Use colors appropriate to the topic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Consider color contrast with your background color; older viewers need higher brightness levels to distinguish colors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Use color consistently across the project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Verify that the colors you use look okay on different projection methods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Be sensitive to the fact that colors mean different things in different </a:t>
            </a:r>
            <a:r>
              <a:rPr lang="en-US" dirty="0" smtClean="0">
                <a:hlinkClick r:id="rId3"/>
              </a:rPr>
              <a:t>countries </a:t>
            </a:r>
            <a:r>
              <a:rPr lang="en-US" dirty="0" smtClean="0"/>
              <a:t>and regions.</a:t>
            </a:r>
            <a:endParaRPr lang="en-US" dirty="0"/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2895600" y="6119813"/>
            <a:ext cx="71628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000"/>
          </a:p>
          <a:p>
            <a:pPr eaLnBrk="0" hangingPunct="0"/>
            <a:endParaRPr lang="en-US" sz="1000"/>
          </a:p>
          <a:p>
            <a:pPr eaLnBrk="0" hangingPunct="0"/>
            <a:endParaRPr lang="en-US" sz="1000"/>
          </a:p>
          <a:p>
            <a:pPr eaLnBrk="0" hangingPunct="0"/>
            <a:endParaRPr lang="en-US" sz="1000"/>
          </a:p>
          <a:p>
            <a:pPr eaLnBrk="0" hangingPunct="0"/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Color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Color choice is critical to good design--whether it is the printed page or web page.  It may well be the most powerful design tool because it communicates so effectively. </a:t>
            </a:r>
          </a:p>
          <a:p>
            <a:pPr lvl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Colors can vary . . .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perception; the way each person sees color can vary</a:t>
            </a:r>
          </a:p>
          <a:p>
            <a:r>
              <a:rPr lang="en-US" dirty="0" smtClean="0"/>
              <a:t>Colors can vary depending on which color is by its side or how the light hits the page/screen</a:t>
            </a:r>
          </a:p>
          <a:p>
            <a:r>
              <a:rPr lang="en-US" dirty="0" smtClean="0"/>
              <a:t>Monitors vary</a:t>
            </a:r>
          </a:p>
          <a:p>
            <a:r>
              <a:rPr lang="en-US" dirty="0" smtClean="0"/>
              <a:t>Home printers often do not have the same color range as professional printers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Colors can vary . . .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millions of printable colors and only </a:t>
            </a:r>
            <a:r>
              <a:rPr lang="en-US" b="1" dirty="0" smtClean="0">
                <a:hlinkClick r:id="rId3"/>
              </a:rPr>
              <a:t>216 web-safe colors</a:t>
            </a:r>
            <a:r>
              <a:rPr lang="en-US" dirty="0" smtClean="0"/>
              <a:t>;</a:t>
            </a:r>
          </a:p>
          <a:p>
            <a:r>
              <a:rPr lang="en-US" dirty="0" smtClean="0"/>
              <a:t>Even when using professional printing services, colors can differ because there are different printing processes</a:t>
            </a:r>
          </a:p>
          <a:p>
            <a:r>
              <a:rPr lang="en-US" dirty="0" smtClean="0"/>
              <a:t>Monitors and printers create color differently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Monitors vs. Printers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Color selection is complicated by the difference in the way monitors and printers create color</a:t>
            </a:r>
          </a:p>
          <a:p>
            <a:pPr lvl="1"/>
            <a:r>
              <a:rPr lang="en-US" smtClean="0"/>
              <a:t>Monitors use a process known as </a:t>
            </a:r>
            <a:r>
              <a:rPr lang="en-US" i="1" smtClean="0"/>
              <a:t>additive color</a:t>
            </a:r>
          </a:p>
          <a:p>
            <a:pPr lvl="1"/>
            <a:r>
              <a:rPr lang="en-US" smtClean="0"/>
              <a:t>Printers use </a:t>
            </a:r>
            <a:r>
              <a:rPr lang="en-US" i="1" smtClean="0"/>
              <a:t>subtractive color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Additive vs. Subtractive</a:t>
            </a:r>
            <a:endParaRPr lang="en-US" sz="4000" dirty="0"/>
          </a:p>
        </p:txBody>
      </p:sp>
      <p:sp>
        <p:nvSpPr>
          <p:cNvPr id="11267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Additive</a:t>
            </a:r>
          </a:p>
        </p:txBody>
      </p:sp>
      <p:sp>
        <p:nvSpPr>
          <p:cNvPr id="1126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</p:spPr>
        <p:txBody>
          <a:bodyPr/>
          <a:lstStyle/>
          <a:p>
            <a:r>
              <a:rPr lang="en-US" smtClean="0"/>
              <a:t>Additive color starts with black and adds red, green and blue to produce white</a:t>
            </a:r>
          </a:p>
        </p:txBody>
      </p:sp>
      <p:sp>
        <p:nvSpPr>
          <p:cNvPr id="1126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Subtractive</a:t>
            </a:r>
          </a:p>
        </p:txBody>
      </p:sp>
      <p:sp>
        <p:nvSpPr>
          <p:cNvPr id="11270" name="Content Placeholder 9"/>
          <p:cNvSpPr>
            <a:spLocks noGrp="1"/>
          </p:cNvSpPr>
          <p:nvPr>
            <p:ph sz="quarter" idx="4"/>
          </p:nvPr>
        </p:nvSpPr>
        <p:spPr>
          <a:xfrm>
            <a:off x="4724400" y="2133600"/>
            <a:ext cx="4041775" cy="3951288"/>
          </a:xfrm>
        </p:spPr>
        <p:txBody>
          <a:bodyPr/>
          <a:lstStyle/>
          <a:p>
            <a:r>
              <a:rPr lang="en-US" smtClean="0"/>
              <a:t>Subtractive color starts with black and removes cyan, magenta, and yellow to produce white.</a:t>
            </a:r>
          </a:p>
          <a:p>
            <a:endParaRPr lang="en-US" smtClean="0"/>
          </a:p>
        </p:txBody>
      </p:sp>
      <p:grpSp>
        <p:nvGrpSpPr>
          <p:cNvPr id="11271" name="Group 6"/>
          <p:cNvGrpSpPr>
            <a:grpSpLocks/>
          </p:cNvGrpSpPr>
          <p:nvPr/>
        </p:nvGrpSpPr>
        <p:grpSpPr bwMode="auto">
          <a:xfrm>
            <a:off x="5562600" y="3962400"/>
            <a:ext cx="2209800" cy="2209800"/>
            <a:chOff x="2743200" y="3124200"/>
            <a:chExt cx="2895600" cy="2743200"/>
          </a:xfrm>
        </p:grpSpPr>
        <p:sp>
          <p:nvSpPr>
            <p:cNvPr id="6" name="Rectangle 5"/>
            <p:cNvSpPr/>
            <p:nvPr/>
          </p:nvSpPr>
          <p:spPr>
            <a:xfrm>
              <a:off x="2743200" y="3124200"/>
              <a:ext cx="2895600" cy="2743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1276" name="Picture 2" descr="CMYK is a subtractive color syste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43200" y="3200400"/>
              <a:ext cx="2895600" cy="2613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272" name="Group 12"/>
          <p:cNvGrpSpPr>
            <a:grpSpLocks/>
          </p:cNvGrpSpPr>
          <p:nvPr/>
        </p:nvGrpSpPr>
        <p:grpSpPr bwMode="auto">
          <a:xfrm>
            <a:off x="1143000" y="3962400"/>
            <a:ext cx="2286000" cy="2209800"/>
            <a:chOff x="914400" y="3886200"/>
            <a:chExt cx="1905000" cy="1828800"/>
          </a:xfrm>
        </p:grpSpPr>
        <p:sp>
          <p:nvSpPr>
            <p:cNvPr id="12" name="Rectangle 11"/>
            <p:cNvSpPr/>
            <p:nvPr/>
          </p:nvSpPr>
          <p:spPr>
            <a:xfrm>
              <a:off x="914400" y="3886200"/>
              <a:ext cx="1905000" cy="1828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1274" name="Picture 4" descr="RGB is an additive color syste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4400" y="3962400"/>
              <a:ext cx="1896762" cy="1711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RGB</a:t>
            </a:r>
            <a:r>
              <a:rPr lang="en-US" dirty="0" smtClean="0"/>
              <a:t> vs. </a:t>
            </a:r>
            <a:r>
              <a:rPr lang="en-US" dirty="0" err="1" smtClean="0"/>
              <a:t>CMYK</a:t>
            </a:r>
            <a:endParaRPr lang="en-US" dirty="0" smtClean="0"/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4040188" cy="639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RGB</a:t>
            </a:r>
          </a:p>
        </p:txBody>
      </p:sp>
      <p:sp>
        <p:nvSpPr>
          <p:cNvPr id="12292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011363"/>
            <a:ext cx="4040188" cy="3951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RGB is additive color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This is the color model used by monitors and televisions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RGB stands for </a:t>
            </a:r>
            <a:r>
              <a:rPr lang="en-US" b="1" smtClean="0"/>
              <a:t>red, green, blue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Colors range in value from 0-255</a:t>
            </a:r>
          </a:p>
          <a:p>
            <a:endParaRPr lang="en-US" smtClean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4645025" y="1371600"/>
            <a:ext cx="4041775" cy="639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CMYK</a:t>
            </a:r>
          </a:p>
        </p:txBody>
      </p:sp>
      <p:sp>
        <p:nvSpPr>
          <p:cNvPr id="12294" name="Content Placeholder 5"/>
          <p:cNvSpPr>
            <a:spLocks noGrp="1"/>
          </p:cNvSpPr>
          <p:nvPr>
            <p:ph sz="quarter" idx="4"/>
          </p:nvPr>
        </p:nvSpPr>
        <p:spPr>
          <a:xfrm>
            <a:off x="4568825" y="2011363"/>
            <a:ext cx="4270375" cy="3921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CMYK is subtractive color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This is the color model used by inkjet and laser printers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CMYK stands for </a:t>
            </a:r>
            <a:r>
              <a:rPr lang="en-US" b="1" smtClean="0"/>
              <a:t>cyan, magenta, yellow, and black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These colors are also known as process colors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Varying percentages (0-100%) of each color are used to reproduce color </a:t>
            </a:r>
          </a:p>
          <a:p>
            <a:endParaRPr lang="en-US" smtClean="0"/>
          </a:p>
        </p:txBody>
      </p:sp>
      <p:grpSp>
        <p:nvGrpSpPr>
          <p:cNvPr id="12295" name="Group 9"/>
          <p:cNvGrpSpPr>
            <a:grpSpLocks/>
          </p:cNvGrpSpPr>
          <p:nvPr/>
        </p:nvGrpSpPr>
        <p:grpSpPr bwMode="auto">
          <a:xfrm>
            <a:off x="914400" y="4800600"/>
            <a:ext cx="2000250" cy="381000"/>
            <a:chOff x="1447800" y="5257800"/>
            <a:chExt cx="2000250" cy="381000"/>
          </a:xfrm>
        </p:grpSpPr>
        <p:sp>
          <p:nvSpPr>
            <p:cNvPr id="12301" name="Rectangle 4"/>
            <p:cNvSpPr>
              <a:spLocks noChangeArrowheads="1"/>
            </p:cNvSpPr>
            <p:nvPr/>
          </p:nvSpPr>
          <p:spPr bwMode="auto">
            <a:xfrm flipH="1">
              <a:off x="1447800" y="5257800"/>
              <a:ext cx="476250" cy="381000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2302" name="Rectangle 5"/>
            <p:cNvSpPr>
              <a:spLocks noChangeArrowheads="1"/>
            </p:cNvSpPr>
            <p:nvPr/>
          </p:nvSpPr>
          <p:spPr bwMode="auto">
            <a:xfrm flipH="1">
              <a:off x="2209800" y="5257800"/>
              <a:ext cx="476250" cy="381000"/>
            </a:xfrm>
            <a:prstGeom prst="rect">
              <a:avLst/>
            </a:prstGeom>
            <a:solidFill>
              <a:srgbClr val="00FF00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2303" name="Rectangle 6"/>
            <p:cNvSpPr>
              <a:spLocks noChangeArrowheads="1"/>
            </p:cNvSpPr>
            <p:nvPr/>
          </p:nvSpPr>
          <p:spPr bwMode="auto">
            <a:xfrm flipH="1">
              <a:off x="2971800" y="5257800"/>
              <a:ext cx="476250" cy="381000"/>
            </a:xfrm>
            <a:prstGeom prst="rect">
              <a:avLst/>
            </a:prstGeom>
            <a:solidFill>
              <a:srgbClr val="0000FF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  <p:grpSp>
        <p:nvGrpSpPr>
          <p:cNvPr id="12296" name="Group 10"/>
          <p:cNvGrpSpPr>
            <a:grpSpLocks/>
          </p:cNvGrpSpPr>
          <p:nvPr/>
        </p:nvGrpSpPr>
        <p:grpSpPr bwMode="auto">
          <a:xfrm>
            <a:off x="5029200" y="5791200"/>
            <a:ext cx="2876550" cy="419100"/>
            <a:chOff x="4572000" y="5257800"/>
            <a:chExt cx="2876550" cy="419100"/>
          </a:xfrm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 flipH="1">
              <a:off x="5353050" y="5257800"/>
              <a:ext cx="523875" cy="419100"/>
            </a:xfrm>
            <a:prstGeom prst="rect">
              <a:avLst/>
            </a:prstGeom>
            <a:solidFill>
              <a:srgbClr val="FF00FF"/>
            </a:solidFill>
            <a:ln w="57150">
              <a:solidFill>
                <a:schemeClr val="tx1">
                  <a:lumMod val="95000"/>
                  <a:lumOff val="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 flipH="1">
              <a:off x="4572000" y="5257800"/>
              <a:ext cx="523875" cy="419100"/>
            </a:xfrm>
            <a:prstGeom prst="rect">
              <a:avLst/>
            </a:prstGeom>
            <a:solidFill>
              <a:srgbClr val="0099FF"/>
            </a:solidFill>
            <a:ln w="57150">
              <a:solidFill>
                <a:schemeClr val="tx1">
                  <a:lumMod val="95000"/>
                  <a:lumOff val="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 flipH="1">
              <a:off x="6172200" y="5257800"/>
              <a:ext cx="523875" cy="419100"/>
            </a:xfrm>
            <a:prstGeom prst="rect">
              <a:avLst/>
            </a:prstGeom>
            <a:solidFill>
              <a:srgbClr val="DFFD03"/>
            </a:solidFill>
            <a:ln w="57150">
              <a:solidFill>
                <a:schemeClr val="tx1">
                  <a:lumMod val="95000"/>
                  <a:lumOff val="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 flipH="1">
              <a:off x="6924675" y="5257800"/>
              <a:ext cx="523875" cy="419100"/>
            </a:xfrm>
            <a:prstGeom prst="rect">
              <a:avLst/>
            </a:prstGeom>
            <a:solidFill>
              <a:srgbClr val="000000"/>
            </a:solidFill>
            <a:ln w="57150">
              <a:solidFill>
                <a:schemeClr val="tx1">
                  <a:lumMod val="95000"/>
                  <a:lumOff val="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Process Color vs. Spot Color</a:t>
            </a:r>
            <a:br>
              <a:rPr lang="en-US" sz="4000" smtClean="0"/>
            </a:br>
            <a:r>
              <a:rPr lang="en-US" sz="4000" smtClean="0"/>
              <a:t>PRINTING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667000"/>
            <a:ext cx="43434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Process color</a:t>
            </a:r>
            <a:r>
              <a:rPr lang="en-US" smtClean="0"/>
              <a:t> uses four colors of ink: cyan, magenta, yellow, and black to produce all colors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Typically used when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printing photographs or multi-color graphics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more than two spot colors are needed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13316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667000"/>
            <a:ext cx="40386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Spot colors</a:t>
            </a:r>
            <a:r>
              <a:rPr lang="en-US" smtClean="0"/>
              <a:t> uses specially mixed ink to create colors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Typically used when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limited number of colors are in the publications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vibrant colors are needed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special effects (metallic, fluorescent) are required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381000" y="1600200"/>
            <a:ext cx="8458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Professional printing services use </a:t>
            </a:r>
          </a:p>
          <a:p>
            <a:pPr algn="ctr"/>
            <a:r>
              <a:rPr lang="en-US" sz="2800"/>
              <a:t>process color or spot color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Pantone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hlinkClick r:id="rId3"/>
              </a:rPr>
              <a:t>Pantone</a:t>
            </a:r>
            <a:r>
              <a:rPr lang="en-US" b="1" dirty="0" smtClean="0"/>
              <a:t>: </a:t>
            </a:r>
            <a:r>
              <a:rPr lang="en-US" dirty="0" smtClean="0"/>
              <a:t>a color matching system that uses a series of cards to identify specific colors.</a:t>
            </a:r>
          </a:p>
          <a:p>
            <a:pPr lvl="1"/>
            <a:r>
              <a:rPr lang="en-US" dirty="0" smtClean="0"/>
              <a:t>The Pantone Matching System is the most widely used standardized coloring system used by professionals.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1026" name="Picture 2" descr="http://www.signfusion.com.au/images/uploads/pantone_chart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3581400"/>
            <a:ext cx="4762500" cy="2876551"/>
          </a:xfrm>
          <a:prstGeom prst="rect">
            <a:avLst/>
          </a:prstGeom>
          <a:noFill/>
        </p:spPr>
      </p:pic>
      <p:pic>
        <p:nvPicPr>
          <p:cNvPr id="1028" name="Picture 4" descr="http://flagdisplays.com.au/DRUPAL/sites/default/files/pictures/pantone_colour_chart712-81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4114800"/>
            <a:ext cx="1915455" cy="2428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Default Design">
      <a:majorFont>
        <a:latin typeface="Antique Olive CompactPS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837</Words>
  <Application>Microsoft Office PowerPoint</Application>
  <PresentationFormat>On-screen Show (4:3)</PresentationFormat>
  <Paragraphs>112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     Using </vt:lpstr>
      <vt:lpstr>Color</vt:lpstr>
      <vt:lpstr>Colors can vary . . .</vt:lpstr>
      <vt:lpstr>Colors can vary . . .</vt:lpstr>
      <vt:lpstr>Monitors vs. Printers</vt:lpstr>
      <vt:lpstr>Additive vs. Subtractive</vt:lpstr>
      <vt:lpstr>RGB vs. CMYK</vt:lpstr>
      <vt:lpstr>Process Color vs. Spot Color PRINTING</vt:lpstr>
      <vt:lpstr>Pantone</vt:lpstr>
      <vt:lpstr>Color Theory</vt:lpstr>
      <vt:lpstr>Slide 11</vt:lpstr>
      <vt:lpstr>Communicating with Color</vt:lpstr>
      <vt:lpstr>Communicating with Color</vt:lpstr>
      <vt:lpstr>Color Schemes</vt:lpstr>
      <vt:lpstr>Basic Color Schemes</vt:lpstr>
      <vt:lpstr>Slide 16</vt:lpstr>
      <vt:lpstr>Color Tips</vt:lpstr>
      <vt:lpstr>Slide 18</vt:lpstr>
    </vt:vector>
  </TitlesOfParts>
  <Company>Bald Knob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</dc:title>
  <dc:creator>Ann Ware</dc:creator>
  <cp:lastModifiedBy>Carla James</cp:lastModifiedBy>
  <cp:revision>65</cp:revision>
  <dcterms:created xsi:type="dcterms:W3CDTF">2008-01-05T23:33:55Z</dcterms:created>
  <dcterms:modified xsi:type="dcterms:W3CDTF">2013-10-07T16:18:44Z</dcterms:modified>
</cp:coreProperties>
</file>