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86" r:id="rId2"/>
    <p:sldId id="275" r:id="rId3"/>
    <p:sldId id="303" r:id="rId4"/>
    <p:sldId id="276" r:id="rId5"/>
    <p:sldId id="257" r:id="rId6"/>
    <p:sldId id="282" r:id="rId7"/>
    <p:sldId id="285" r:id="rId8"/>
    <p:sldId id="279" r:id="rId9"/>
    <p:sldId id="281" r:id="rId10"/>
    <p:sldId id="309" r:id="rId11"/>
    <p:sldId id="261" r:id="rId12"/>
    <p:sldId id="273" r:id="rId13"/>
    <p:sldId id="274" r:id="rId14"/>
    <p:sldId id="270" r:id="rId15"/>
    <p:sldId id="272" r:id="rId16"/>
    <p:sldId id="287" r:id="rId17"/>
    <p:sldId id="310" r:id="rId18"/>
    <p:sldId id="283" r:id="rId19"/>
    <p:sldId id="284" r:id="rId20"/>
    <p:sldId id="288" r:id="rId21"/>
    <p:sldId id="280" r:id="rId22"/>
    <p:sldId id="289" r:id="rId23"/>
    <p:sldId id="295" r:id="rId24"/>
    <p:sldId id="290" r:id="rId25"/>
    <p:sldId id="302" r:id="rId26"/>
    <p:sldId id="266" r:id="rId27"/>
    <p:sldId id="294" r:id="rId28"/>
    <p:sldId id="296" r:id="rId29"/>
    <p:sldId id="298" r:id="rId30"/>
    <p:sldId id="299" r:id="rId31"/>
    <p:sldId id="297" r:id="rId32"/>
    <p:sldId id="262" r:id="rId33"/>
    <p:sldId id="258" r:id="rId34"/>
    <p:sldId id="305" r:id="rId35"/>
    <p:sldId id="304" r:id="rId36"/>
    <p:sldId id="306" r:id="rId37"/>
    <p:sldId id="308" r:id="rId38"/>
    <p:sldId id="307"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FF66"/>
    <a:srgbClr val="CCFF99"/>
    <a:srgbClr val="FFFFCC"/>
    <a:srgbClr val="FFFF99"/>
    <a:srgbClr val="009900"/>
    <a:srgbClr val="FFCC66"/>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239" autoAdjust="0"/>
    <p:restoredTop sz="63407" autoAdjust="0"/>
  </p:normalViewPr>
  <p:slideViewPr>
    <p:cSldViewPr>
      <p:cViewPr varScale="1">
        <p:scale>
          <a:sx n="51" d="100"/>
          <a:sy n="51" d="100"/>
        </p:scale>
        <p:origin x="-106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4214181-F56D-4196-816A-3450615A28B9}" type="datetimeFigureOut">
              <a:rPr lang="en-US"/>
              <a:pPr>
                <a:defRPr/>
              </a:pPr>
              <a:t>10/14/2013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r>
              <a:rPr lang="en-US" smtClean="0"/>
              <a:t>DC I Unti 4 Typography_Typography_use with worksheet</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31E2E38-7435-4C9F-B2B9-3CE3347F284D}" type="slidenum">
              <a:rPr lang="en-US"/>
              <a:pPr>
                <a:defRPr/>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0C1125B-38B2-4A72-8E8E-B3F29D4F634E}" type="datetimeFigureOut">
              <a:rPr lang="en-US"/>
              <a:pPr>
                <a:defRPr/>
              </a:pPr>
              <a:t>10/14/2013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r>
              <a:rPr lang="en-US" smtClean="0"/>
              <a:t>DC I Unti 4 Typography_Typography_use with worksheet</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D9D85EC-3AAE-440D-926C-5A91D4F73410}" type="slidenum">
              <a:rPr lang="en-US"/>
              <a:pPr>
                <a:defRPr/>
              </a:pPr>
              <a:t>‹#›</a:t>
            </a:fld>
            <a:endParaRPr lang="en-US" dirty="0"/>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http://www.graphic-design.com/DTG/interviews/cabarga/cabarga.html</a:t>
            </a:r>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CDCA14-A24B-41DD-B658-B635A31A4BF0}" type="slidenum">
              <a:rPr lang="en-US" smtClean="0"/>
              <a:pPr/>
              <a:t>1</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Balance line length with type size (in body copy).  Lines that are too short or too long slow down reading and comprehension. The shorter the line length, the smaller the text needs to be.</a:t>
            </a:r>
          </a:p>
          <a:p>
            <a:endParaRPr lang="en-US" smtClean="0"/>
          </a:p>
          <a:p>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9AFCB3-48DD-4E19-9DCB-BA91AACDAE28}" type="slidenum">
              <a:rPr lang="en-US" smtClean="0"/>
              <a:pPr/>
              <a:t>10</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3.2.3</a:t>
            </a:r>
          </a:p>
          <a:p>
            <a:r>
              <a:rPr lang="en-US" smtClean="0"/>
              <a:t>http://www.fonts.com/</a:t>
            </a:r>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4A301F-D26C-4D69-8968-EAA05B06AD7B}" type="slidenum">
              <a:rPr lang="en-US" smtClean="0"/>
              <a:pPr/>
              <a:t>11</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3.2.3</a:t>
            </a:r>
          </a:p>
          <a:p>
            <a:pPr eaLnBrk="1" hangingPunct="1">
              <a:spcBef>
                <a:spcPct val="0"/>
              </a:spcBef>
            </a:pPr>
            <a:r>
              <a:rPr lang="en-US" smtClean="0"/>
              <a:t>If the letters T S A do not display with serifs, change the typeface.</a:t>
            </a:r>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60CC8E-71DC-4063-B3E7-50DC2FBCF4F1}" type="slidenum">
              <a:rPr lang="en-US" smtClean="0"/>
              <a:pPr/>
              <a:t>12</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3.2.3</a:t>
            </a:r>
          </a:p>
          <a:p>
            <a:pPr eaLnBrk="1" hangingPunct="1">
              <a:spcBef>
                <a:spcPct val="0"/>
              </a:spcBef>
            </a:pPr>
            <a:endParaRPr lang="en-US" smtClean="0"/>
          </a:p>
          <a:p>
            <a:pPr eaLnBrk="1" hangingPunct="1">
              <a:spcBef>
                <a:spcPct val="0"/>
              </a:spcBef>
            </a:pPr>
            <a:r>
              <a:rPr lang="en-US" smtClean="0"/>
              <a:t>If the letters T S A do not display without serifs, change the typeface.</a:t>
            </a:r>
          </a:p>
          <a:p>
            <a:pPr eaLnBrk="1" hangingPunct="1">
              <a:spcBef>
                <a:spcPct val="0"/>
              </a:spcBef>
            </a:pPr>
            <a:endParaRPr 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52C83E-E055-4CBE-A72E-A41F2B0972AF}" type="slidenum">
              <a:rPr lang="en-US" smtClean="0"/>
              <a:pPr/>
              <a:t>13</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3.2.3</a:t>
            </a:r>
          </a:p>
          <a:p>
            <a:pPr eaLnBrk="1" hangingPunct="1">
              <a:spcBef>
                <a:spcPct val="0"/>
              </a:spcBef>
            </a:pPr>
            <a:r>
              <a:rPr lang="en-US" smtClean="0"/>
              <a:t>If examples do not display properly, change to a different font.</a:t>
            </a:r>
          </a:p>
          <a:p>
            <a:pPr eaLnBrk="1" hangingPunct="1">
              <a:spcBef>
                <a:spcPct val="0"/>
              </a:spcBef>
            </a:pPr>
            <a:endParaRPr lang="en-US" smtClean="0"/>
          </a:p>
          <a:p>
            <a:pPr eaLnBrk="1" hangingPunct="1">
              <a:spcBef>
                <a:spcPct val="0"/>
              </a:spcBef>
            </a:pPr>
            <a:r>
              <a:rPr lang="en-US" smtClean="0"/>
              <a:t>Some display/decorative typefaces are all cap typefaces—no lower case letters.</a:t>
            </a:r>
          </a:p>
          <a:p>
            <a:pPr eaLnBrk="1" hangingPunct="1">
              <a:spcBef>
                <a:spcPct val="0"/>
              </a:spcBef>
            </a:pPr>
            <a:endParaRPr lang="en-US" smtClean="0"/>
          </a:p>
          <a:p>
            <a:pPr eaLnBrk="1" hangingPunct="1">
              <a:spcBef>
                <a:spcPct val="0"/>
              </a:spcBef>
            </a:pPr>
            <a:r>
              <a:rPr lang="en-US" smtClean="0"/>
              <a:t>Always consider your audience when using any of these typefaces.</a:t>
            </a:r>
          </a:p>
          <a:p>
            <a:pPr eaLnBrk="1" hangingPunct="1">
              <a:spcBef>
                <a:spcPct val="0"/>
              </a:spcBef>
            </a:pPr>
            <a:endParaRPr lang="en-US" smtClean="0"/>
          </a:p>
          <a:p>
            <a:pPr eaLnBrk="1" hangingPunct="1">
              <a:spcBef>
                <a:spcPct val="0"/>
              </a:spcBef>
            </a:pPr>
            <a:endParaRPr 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8B47972-9475-4041-ADD7-E3F243A8B221}" type="slidenum">
              <a:rPr lang="en-US" smtClean="0"/>
              <a:pPr/>
              <a:t>14</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3.2.3</a:t>
            </a:r>
          </a:p>
          <a:p>
            <a:pPr eaLnBrk="1" hangingPunct="1">
              <a:spcBef>
                <a:spcPct val="0"/>
              </a:spcBef>
            </a:pPr>
            <a:r>
              <a:rPr lang="en-US" smtClean="0"/>
              <a:t>If examples do not display properly, change to a different font.</a:t>
            </a:r>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E9BF6D-EB3B-4294-AF5F-F466A01BABCD}" type="slidenum">
              <a:rPr lang="en-US" smtClean="0"/>
              <a:pPr/>
              <a:t>15</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3.2.3</a:t>
            </a:r>
          </a:p>
          <a:p>
            <a:pPr eaLnBrk="1" hangingPunct="1"/>
            <a:r>
              <a:rPr lang="en-US" smtClean="0"/>
              <a:t>Why are they called “dingbats”?  It is an old printing term---dates back to the days when type was set by hand. </a:t>
            </a:r>
          </a:p>
          <a:p>
            <a:pPr eaLnBrk="1" hangingPunct="1"/>
            <a:endParaRPr lang="en-US" smtClean="0"/>
          </a:p>
          <a:p>
            <a:pPr eaLnBrk="1" hangingPunct="1"/>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B585B53-FCC7-464C-8138-CB8C979D44FC}" type="slidenum">
              <a:rPr lang="en-US" smtClean="0"/>
              <a:pPr/>
              <a:t>16</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2800" smtClean="0"/>
              <a:t>Some sources say that multi-page publications can go to four.  Use size, styles and other formatting techniques to add contrast.</a:t>
            </a:r>
          </a:p>
          <a:p>
            <a:pPr lvl="1"/>
            <a:r>
              <a:rPr lang="en-US" sz="2800" smtClean="0"/>
              <a:t>The two typefaces should be significantly different—like a serif and a sans serif, or a sans serif and a display font, etc.  </a:t>
            </a:r>
          </a:p>
          <a:p>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2CC494-615E-4B0B-B187-C1C0E25622A9}" type="slidenum">
              <a:rPr lang="en-US" smtClean="0"/>
              <a:pPr/>
              <a:t>17</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3.4.1</a:t>
            </a:r>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1CA6BB-CEC2-44A5-AA86-5B8870424394}" type="slidenum">
              <a:rPr lang="en-US" smtClean="0"/>
              <a:pPr/>
              <a:t>18</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3.4.2</a:t>
            </a:r>
          </a:p>
          <a:p>
            <a:pPr eaLnBrk="1" hangingPunct="1"/>
            <a:r>
              <a:rPr lang="en-US" smtClean="0"/>
              <a:t>Drop caps are one example of </a:t>
            </a:r>
            <a:r>
              <a:rPr lang="en-US" i="1" smtClean="0"/>
              <a:t>initial caps”--</a:t>
            </a:r>
            <a:r>
              <a:rPr lang="en-US" smtClean="0"/>
              <a:t>An enlarged letter that is used as the first character of a paragraph; may be dropped, raised.</a:t>
            </a:r>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346B7B-40EC-4E1C-819B-6AABC92B5928}" type="slidenum">
              <a:rPr lang="en-US" smtClean="0"/>
              <a:pPr/>
              <a:t>19</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E35AC7-6A63-48DF-B1D1-15CC5C579EE2}" type="slidenum">
              <a:rPr lang="en-US" smtClean="0"/>
              <a:pPr/>
              <a:t>2</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3.5.1</a:t>
            </a:r>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F1E1AA-15FD-427A-9140-DB7B40636089}" type="slidenum">
              <a:rPr lang="en-US" smtClean="0"/>
              <a:pPr/>
              <a:t>20</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term “leading” dates back to the days of typesetting by hand. The picture shows several lines of text that have been set.  Close inspection will show strips of lead between the lines to separate the rows of text, hence the term “leading.”</a:t>
            </a:r>
          </a:p>
          <a:p>
            <a:pPr eaLnBrk="1" hangingPunct="1">
              <a:spcBef>
                <a:spcPct val="0"/>
              </a:spcBef>
            </a:pPr>
            <a:endParaRPr lang="en-US" smtClean="0"/>
          </a:p>
          <a:p>
            <a:pPr eaLnBrk="1" hangingPunct="1">
              <a:spcBef>
                <a:spcPct val="0"/>
              </a:spcBef>
            </a:pPr>
            <a:r>
              <a:rPr lang="en-US" smtClean="0"/>
              <a:t>http://upload.wikimedia.org/wikipedia/commons/a/ae/Metal_movable_type.jpg</a:t>
            </a:r>
          </a:p>
          <a:p>
            <a:pPr eaLnBrk="1" hangingPunct="1">
              <a:spcBef>
                <a:spcPct val="0"/>
              </a:spcBef>
            </a:pPr>
            <a:endParaRPr lang="en-US" smtClean="0"/>
          </a:p>
          <a:p>
            <a:pPr eaLnBrk="1" hangingPunct="1">
              <a:spcBef>
                <a:spcPct val="0"/>
              </a:spcBef>
            </a:pPr>
            <a:endParaRPr 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FB4BCD-DFCB-4C1C-BD0C-642FAF6D60D4}" type="slidenum">
              <a:rPr lang="en-US" smtClean="0"/>
              <a:pPr/>
              <a:t>21</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In some typefaces, there are certain letter combinations that look like they have extra space between them when they really don’t.  </a:t>
            </a:r>
          </a:p>
          <a:p>
            <a:endParaRPr lang="en-US" smtClean="0"/>
          </a:p>
          <a:p>
            <a:endParaRPr 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12A815-D279-48A0-93FB-595F87B14019}" type="slidenum">
              <a:rPr lang="en-US" smtClean="0"/>
              <a:pPr/>
              <a:t>22</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3.5.1</a:t>
            </a:r>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59AAFF-8DE7-43B6-BFFA-F4477FA1F014}" type="slidenum">
              <a:rPr lang="en-US" smtClean="0"/>
              <a:pPr/>
              <a:t>23</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marL="0" lvl="2"/>
            <a:r>
              <a:rPr lang="en-US" sz="1400" smtClean="0">
                <a:cs typeface="Arial" charset="0"/>
              </a:rPr>
              <a:t>3.5.1</a:t>
            </a:r>
          </a:p>
          <a:p>
            <a:pPr marL="0" lvl="2"/>
            <a:r>
              <a:rPr lang="en-US" sz="1400" smtClean="0">
                <a:cs typeface="Arial" charset="0"/>
              </a:rPr>
              <a:t>Several textbooks use the definitions in the frameworks glossary. However, many other web sites and technical books flip-flop the terms.  Example: The </a:t>
            </a:r>
            <a:r>
              <a:rPr lang="en-US" sz="1400" i="1" smtClean="0">
                <a:cs typeface="Arial" charset="0"/>
              </a:rPr>
              <a:t>Adobe InDesign CS3 Bible </a:t>
            </a:r>
            <a:r>
              <a:rPr lang="en-US" sz="1400" smtClean="0">
                <a:cs typeface="Arial" charset="0"/>
              </a:rPr>
              <a:t>says that widows are the lone line of text at the top of a page, orphans are at the bottom of the page, etc.  Perhaps the best technique is just to call them “widows and orphans” collectively.</a:t>
            </a:r>
          </a:p>
          <a:p>
            <a:pPr marL="0" lvl="2"/>
            <a:endParaRPr lang="en-US" sz="1400" smtClean="0">
              <a:cs typeface="Arial" charset="0"/>
            </a:endParaRPr>
          </a:p>
          <a:p>
            <a:pPr marL="0" lvl="2"/>
            <a:endParaRPr lang="en-US" sz="1400" smtClean="0">
              <a:cs typeface="Arial" charset="0"/>
            </a:endParaRPr>
          </a:p>
          <a:p>
            <a:r>
              <a:rPr lang="en-US" smtClean="0"/>
              <a:t>http://www.fonts.com/AboutFonts/Articles/fyti/RagsWidowsOrphans.htm</a:t>
            </a:r>
          </a:p>
          <a:p>
            <a:r>
              <a:rPr lang="en-US" smtClean="0"/>
              <a:t>http://desktoppub.about.com/od/typelayout/a/widowsorphans.htm</a:t>
            </a:r>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72982A-C65F-4229-AF82-FE2C29BFCF56}" type="slidenum">
              <a:rPr lang="en-US" smtClean="0"/>
              <a:pPr/>
              <a:t>24</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3.5.1</a:t>
            </a:r>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7590389-2885-4A53-87CD-3C8D5FF26720}" type="slidenum">
              <a:rPr lang="en-US" smtClean="0"/>
              <a:pPr/>
              <a:t>26</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3.5.1</a:t>
            </a:r>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95D3B0-DD77-4B76-AD10-10F90D6D9413}" type="slidenum">
              <a:rPr lang="en-US" smtClean="0"/>
              <a:pPr/>
              <a:t>27</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3.5.1</a:t>
            </a:r>
          </a:p>
          <a:p>
            <a:r>
              <a:rPr lang="en-US" smtClean="0"/>
              <a:t>3.6.1</a:t>
            </a:r>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607632-8D2D-4B23-B93D-ED4D3CA18F8F}" type="slidenum">
              <a:rPr lang="en-US" smtClean="0"/>
              <a:pPr/>
              <a:t>28</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3.5.1</a:t>
            </a:r>
          </a:p>
          <a:p>
            <a:r>
              <a:rPr lang="en-US" smtClean="0"/>
              <a:t>3.6.1</a:t>
            </a:r>
          </a:p>
          <a:p>
            <a:r>
              <a:rPr lang="en-US" smtClean="0"/>
              <a:t>http://desktoppub.about.com/od/emailclasses/a/0812punctuation_3.htm</a:t>
            </a:r>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2B2F026-16AB-43B4-8375-143611EA6E9D}" type="slidenum">
              <a:rPr lang="en-US" smtClean="0"/>
              <a:pPr/>
              <a:t>29</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http://www.getitwriteonline.com/archive/091502.htm</a:t>
            </a:r>
          </a:p>
          <a:p>
            <a:endParaRPr lang="en-US"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E0F455-17EE-499C-8611-DCD60224705B}" type="slidenum">
              <a:rPr lang="en-US" smtClean="0"/>
              <a:pPr/>
              <a:t>30</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http://www.vletter.com/aboutfonts.htm</a:t>
            </a:r>
          </a:p>
          <a:p>
            <a:r>
              <a:rPr lang="en-US" smtClean="0"/>
              <a:t>http://www.fonts.com/aboutfonts/articles/typography/legibility.htm</a:t>
            </a:r>
          </a:p>
          <a:p>
            <a:r>
              <a:rPr lang="en-US" smtClean="0"/>
              <a:t>http://desktoppub.about.com/od/typelegibility/Type_Legibility_and_Readability.htm</a:t>
            </a:r>
          </a:p>
          <a:p>
            <a:endParaRPr lang="en-US" smtClean="0"/>
          </a:p>
          <a:p>
            <a:r>
              <a:rPr lang="en-US" smtClean="0"/>
              <a:t>NOTE:  Rules for creating web pages differ from rules for the printed page.</a:t>
            </a:r>
          </a:p>
          <a:p>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371AF9-0E4F-46E9-9087-A2759807E8E3}" type="slidenum">
              <a:rPr lang="en-US" smtClean="0"/>
              <a:pPr/>
              <a:t>3</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3.5.1</a:t>
            </a:r>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39E0FF-EEA9-43A2-AA18-FC4E79A15AF5}" type="slidenum">
              <a:rPr lang="en-US" smtClean="0"/>
              <a:pPr/>
              <a:t>31</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3.7.1</a:t>
            </a:r>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384C55-1051-4346-A987-4C2AC2E44337}" type="slidenum">
              <a:rPr lang="en-US" smtClean="0"/>
              <a:pPr/>
              <a:t>32</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3.7.1</a:t>
            </a:r>
          </a:p>
          <a:p>
            <a:endParaRPr 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44221C-3E27-418C-A1B5-F036B3C03FDD}" type="slidenum">
              <a:rPr lang="en-US" smtClean="0"/>
              <a:pPr/>
              <a:t>33</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3.7.1</a:t>
            </a:r>
          </a:p>
          <a:p>
            <a:endParaRPr lang="en-US"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5EF65F-89AA-40C0-8D73-C9023E512E57}" type="slidenum">
              <a:rPr lang="en-US" smtClean="0"/>
              <a:pPr/>
              <a:t>34</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3.7.1</a:t>
            </a:r>
          </a:p>
          <a:p>
            <a:endParaRPr lang="en-US" smtClean="0"/>
          </a:p>
          <a:p>
            <a:r>
              <a:rPr lang="en-US" smtClean="0"/>
              <a:t>Some sources say that you can get more text per line with justification, but other sources disagree.  Too many variables—typeface, size, style, etc.</a:t>
            </a:r>
          </a:p>
          <a:p>
            <a:endParaRPr lang="en-US" smtClean="0"/>
          </a:p>
          <a:p>
            <a:r>
              <a:rPr lang="en-US" i="1" smtClean="0"/>
              <a:t>Wikipedia:  </a:t>
            </a:r>
            <a:r>
              <a:rPr lang="en-US" b="1" i="1" smtClean="0">
                <a:solidFill>
                  <a:srgbClr val="FF0000"/>
                </a:solidFill>
              </a:rPr>
              <a:t>Rivers</a:t>
            </a:r>
            <a:r>
              <a:rPr lang="en-US" i="1" smtClean="0">
                <a:solidFill>
                  <a:srgbClr val="FF0000"/>
                </a:solidFill>
              </a:rPr>
              <a:t> are visually unattractive gaps appearing to run down a paragraph of text. They can occur with any spacing, though they are most noticeable with wide interword spaces caused by full justification . . . .</a:t>
            </a:r>
          </a:p>
          <a:p>
            <a:endParaRPr 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FA1D47-7437-4771-AF7C-FBAAE90BE416}" type="slidenum">
              <a:rPr lang="en-US" smtClean="0"/>
              <a:pPr/>
              <a:t>35</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3.7.1</a:t>
            </a:r>
          </a:p>
          <a:p>
            <a:endParaRPr lang="en-US"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194807-79E5-4613-99A0-5F74472A9F8D}" type="slidenum">
              <a:rPr lang="en-US" smtClean="0"/>
              <a:pPr/>
              <a:t>36</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3.7.1</a:t>
            </a:r>
          </a:p>
          <a:p>
            <a:endParaRPr lang="en-US" smtClean="0"/>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479E55-ED1A-4102-ACE2-2656A3783F8E}" type="slidenum">
              <a:rPr lang="en-US" smtClean="0"/>
              <a:pPr/>
              <a:t>37</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marL="0" lvl="2"/>
            <a:r>
              <a:rPr lang="en-US" sz="1600" smtClean="0">
                <a:latin typeface="Arial" charset="0"/>
                <a:cs typeface="Arial" charset="0"/>
              </a:rPr>
              <a:t>Don’t have too many hyphenated line endings in a single paragraph, even if they’re not in successive rows. Too many broken words reduce readability. </a:t>
            </a:r>
          </a:p>
          <a:p>
            <a:endParaRPr lang="en-US" smtClean="0"/>
          </a:p>
          <a:p>
            <a:r>
              <a:rPr lang="en-US" smtClean="0"/>
              <a:t>The ideal rag is a gentle wave that makes slight in-and-out adjustments as the eye travels down the text.</a:t>
            </a:r>
          </a:p>
          <a:p>
            <a:endParaRPr lang="en-US" smtClean="0"/>
          </a:p>
          <a:p>
            <a:r>
              <a:rPr lang="en-US" smtClean="0"/>
              <a:t>http://www.type-one.biz/pdf/style_guide.pdf</a:t>
            </a:r>
          </a:p>
          <a:p>
            <a:r>
              <a:rPr lang="en-US" smtClean="0"/>
              <a:t>http://www.fonts.com/AboutFonts/Articles/FineTypography/Hyphenation.htm</a:t>
            </a:r>
          </a:p>
          <a:p>
            <a:endParaRPr lang="en-US"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F176DC7-53B3-4858-8AD3-27B6E6927C5B}" type="slidenum">
              <a:rPr lang="en-US" smtClean="0"/>
              <a:pPr/>
              <a:t>38</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3.2</a:t>
            </a:r>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CDD1E9-855B-4A42-BF8A-0F7E45511190}" type="slidenum">
              <a:rPr lang="en-US" smtClean="0"/>
              <a:pPr/>
              <a:t>4</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3.2.1</a:t>
            </a:r>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F318C0-D088-4DE7-BD59-856EB35D4C63}" type="slidenum">
              <a:rPr lang="en-US" smtClean="0"/>
              <a:pPr/>
              <a:t>5</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3.1.1</a:t>
            </a:r>
          </a:p>
          <a:p>
            <a:r>
              <a:rPr lang="en-US" smtClean="0"/>
              <a:t>3.2.1</a:t>
            </a:r>
          </a:p>
          <a:p>
            <a:r>
              <a:rPr lang="en-US" sz="1600" i="1" smtClean="0"/>
              <a:t>Fonts with large x-heights are frequently used for children’s books. Fonts with medium x-heights are appropriate type for adults</a:t>
            </a:r>
          </a:p>
          <a:p>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197090-6191-4144-89C4-20EEE8C47F6E}" type="slidenum">
              <a:rPr lang="en-US" smtClean="0"/>
              <a:pPr/>
              <a:t>6</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We frequently interchange the terms “typeface” and “font.”  Historically, they had different meanings. Today, they are used synonymously. </a:t>
            </a:r>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1B7E324-EEEC-48F8-943B-1F2756577ECA}" type="slidenum">
              <a:rPr lang="en-US" smtClean="0"/>
              <a:pPr/>
              <a:t>7</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3.2.2</a:t>
            </a:r>
          </a:p>
          <a:p>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2E48855-A544-49A7-B78A-70BD0DA2C659}" type="slidenum">
              <a:rPr lang="en-US" smtClean="0"/>
              <a:pPr/>
              <a:t>8</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3.2.2</a:t>
            </a:r>
          </a:p>
          <a:p>
            <a:pPr eaLnBrk="1" hangingPunct="1">
              <a:spcBef>
                <a:spcPct val="0"/>
              </a:spcBef>
            </a:pPr>
            <a:r>
              <a:rPr lang="en-US" smtClean="0"/>
              <a:t>From experience we know that we can change some fonts to 72 but they are not 1” tall.   Example, changing to Arial Black 72 point is going to give you much bigger </a:t>
            </a:r>
            <a:r>
              <a:rPr lang="en-US" sz="2400" smtClean="0"/>
              <a:t>looking</a:t>
            </a:r>
            <a:r>
              <a:rPr lang="en-US" smtClean="0"/>
              <a:t> letters than changing to Mistral 72 point. Why? One reason is the weight of Arial Black. Thicker letters will naturally look bigger.  But the primary reason is the way point size is calculated. When you change point size, it is applied to all the letters within that family of type.  It considers the height of the tallest letter, character, number, or symbol and the length of the longest letter, character, number or symbol.  In script typefaces, there are frequently tall ascenders, long descenders, and small x-heights—that’s why you frequently have to use a larger point size on script typefaces.  </a:t>
            </a:r>
            <a:r>
              <a:rPr lang="en-US" i="1" smtClean="0"/>
              <a:t>The two illustrations on the slide are in 72 point.</a:t>
            </a:r>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350D55-6D2A-44F3-8B74-D301F4D61A5C}" type="slidenum">
              <a:rPr lang="en-US" smtClean="0"/>
              <a:pPr/>
              <a:t>9</a:t>
            </a:fld>
            <a:endParaRPr lang="en-US" smtClean="0"/>
          </a:p>
        </p:txBody>
      </p:sp>
      <p:sp>
        <p:nvSpPr>
          <p:cNvPr id="5" name="Footer Placeholder 4"/>
          <p:cNvSpPr>
            <a:spLocks noGrp="1"/>
          </p:cNvSpPr>
          <p:nvPr>
            <p:ph type="ftr" sz="quarter" idx="10"/>
          </p:nvPr>
        </p:nvSpPr>
        <p:spPr/>
        <p:txBody>
          <a:bodyPr/>
          <a:lstStyle/>
          <a:p>
            <a:pPr>
              <a:defRPr/>
            </a:pPr>
            <a:r>
              <a:rPr lang="en-US" smtClean="0"/>
              <a:t>DC I Unti 4 Typography_Typography_use with worksheet</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Berlin Sans FB Dem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717111-DB23-45FD-917F-3597FCCC997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C7655C-F8E3-4268-8056-3E4E6255ADB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00E934-7260-4874-9870-221A9BCE58B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lvl1pPr>
              <a:defRPr sz="4800">
                <a:latin typeface="Berlin Sans FB Dem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3200">
                <a:latin typeface="Palatino Linotype" pitchFamily="18" charset="0"/>
              </a:defRPr>
            </a:lvl1pPr>
            <a:lvl2pPr>
              <a:buFont typeface="Wingdings" pitchFamily="2" charset="2"/>
              <a:buChar char="§"/>
              <a:defRPr sz="2600">
                <a:latin typeface="Arial" pitchFamily="34" charset="0"/>
                <a:cs typeface="Arial" pitchFamily="34" charset="0"/>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4464E6-B658-47BA-8333-6689CB2242B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Berlin Sans FB Dem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DBFA76-06B8-424F-A8F7-E9789C45B7F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erlin Sans FB Dem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9893B9-E454-47D4-8E2E-1A0B8A4C78D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erlin Sans FB Dem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47A4C60-A3C3-4523-9BD7-0A8D5436A83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erlin Sans FB Demi" pitchFamily="34" charset="0"/>
              </a:defRPr>
            </a:lvl1p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0A78CC-051F-45E8-864F-6707F65D328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76D901C-DB47-4017-B607-2CDBF2C6562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CAD6716-AEA7-489B-B123-8983EADEDF4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C78FDA-0926-4E74-9F91-23C91B7E5E6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31C6E2B-563B-42AC-B261-2FE0E3ABF5A5}" type="slidenum">
              <a:rPr lang="en-US"/>
              <a:pPr>
                <a:defRPr/>
              </a:pPr>
              <a:t>‹#›</a:t>
            </a:fld>
            <a:endParaRPr lang="en-US" dirty="0"/>
          </a:p>
        </p:txBody>
      </p:sp>
      <p:sp>
        <p:nvSpPr>
          <p:cNvPr id="1031" name="Rectangle 7"/>
          <p:cNvSpPr>
            <a:spLocks noChangeArrowheads="1"/>
          </p:cNvSpPr>
          <p:nvPr userDrawn="1"/>
        </p:nvSpPr>
        <p:spPr bwMode="auto">
          <a:xfrm>
            <a:off x="95250" y="76200"/>
            <a:ext cx="8972550" cy="6686550"/>
          </a:xfrm>
          <a:prstGeom prst="rect">
            <a:avLst/>
          </a:prstGeom>
          <a:noFill/>
          <a:ln w="190500">
            <a:solidFill>
              <a:srgbClr val="008000"/>
            </a:solidFill>
            <a:miter lim="800000"/>
            <a:headEnd/>
            <a:tailEnd/>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800">
          <a:solidFill>
            <a:schemeClr val="tx2"/>
          </a:solidFill>
          <a:latin typeface="Albertus Extra Bold" pitchFamily="34" charset="0"/>
          <a:ea typeface="+mj-ea"/>
          <a:cs typeface="+mj-cs"/>
        </a:defRPr>
      </a:lvl1pPr>
      <a:lvl2pPr algn="ctr" rtl="0" eaLnBrk="0" fontAlgn="base" hangingPunct="0">
        <a:spcBef>
          <a:spcPct val="0"/>
        </a:spcBef>
        <a:spcAft>
          <a:spcPct val="0"/>
        </a:spcAft>
        <a:defRPr sz="4800">
          <a:solidFill>
            <a:schemeClr val="tx2"/>
          </a:solidFill>
          <a:latin typeface="Albertus Extra Bold" pitchFamily="34" charset="0"/>
        </a:defRPr>
      </a:lvl2pPr>
      <a:lvl3pPr algn="ctr" rtl="0" eaLnBrk="0" fontAlgn="base" hangingPunct="0">
        <a:spcBef>
          <a:spcPct val="0"/>
        </a:spcBef>
        <a:spcAft>
          <a:spcPct val="0"/>
        </a:spcAft>
        <a:defRPr sz="4800">
          <a:solidFill>
            <a:schemeClr val="tx2"/>
          </a:solidFill>
          <a:latin typeface="Albertus Extra Bold" pitchFamily="34" charset="0"/>
        </a:defRPr>
      </a:lvl3pPr>
      <a:lvl4pPr algn="ctr" rtl="0" eaLnBrk="0" fontAlgn="base" hangingPunct="0">
        <a:spcBef>
          <a:spcPct val="0"/>
        </a:spcBef>
        <a:spcAft>
          <a:spcPct val="0"/>
        </a:spcAft>
        <a:defRPr sz="4800">
          <a:solidFill>
            <a:schemeClr val="tx2"/>
          </a:solidFill>
          <a:latin typeface="Albertus Extra Bold" pitchFamily="34" charset="0"/>
        </a:defRPr>
      </a:lvl4pPr>
      <a:lvl5pPr algn="ctr" rtl="0" eaLnBrk="0" fontAlgn="base" hangingPunct="0">
        <a:spcBef>
          <a:spcPct val="0"/>
        </a:spcBef>
        <a:spcAft>
          <a:spcPct val="0"/>
        </a:spcAft>
        <a:defRPr sz="4800">
          <a:solidFill>
            <a:schemeClr val="tx2"/>
          </a:solidFill>
          <a:latin typeface="Albertus Extra Bold" pitchFamily="34" charset="0"/>
        </a:defRPr>
      </a:lvl5pPr>
      <a:lvl6pPr marL="457200" algn="ctr" rtl="0" fontAlgn="base">
        <a:spcBef>
          <a:spcPct val="0"/>
        </a:spcBef>
        <a:spcAft>
          <a:spcPct val="0"/>
        </a:spcAft>
        <a:defRPr sz="4400">
          <a:solidFill>
            <a:schemeClr val="tx2"/>
          </a:solidFill>
          <a:latin typeface="Antique Olive CompactPS" pitchFamily="34" charset="0"/>
        </a:defRPr>
      </a:lvl6pPr>
      <a:lvl7pPr marL="914400" algn="ctr" rtl="0" fontAlgn="base">
        <a:spcBef>
          <a:spcPct val="0"/>
        </a:spcBef>
        <a:spcAft>
          <a:spcPct val="0"/>
        </a:spcAft>
        <a:defRPr sz="4400">
          <a:solidFill>
            <a:schemeClr val="tx2"/>
          </a:solidFill>
          <a:latin typeface="Antique Olive CompactPS" pitchFamily="34" charset="0"/>
        </a:defRPr>
      </a:lvl7pPr>
      <a:lvl8pPr marL="1371600" algn="ctr" rtl="0" fontAlgn="base">
        <a:spcBef>
          <a:spcPct val="0"/>
        </a:spcBef>
        <a:spcAft>
          <a:spcPct val="0"/>
        </a:spcAft>
        <a:defRPr sz="4400">
          <a:solidFill>
            <a:schemeClr val="tx2"/>
          </a:solidFill>
          <a:latin typeface="Antique Olive CompactPS" pitchFamily="34" charset="0"/>
        </a:defRPr>
      </a:lvl8pPr>
      <a:lvl9pPr marL="1828800" algn="ctr" rtl="0" fontAlgn="base">
        <a:spcBef>
          <a:spcPct val="0"/>
        </a:spcBef>
        <a:spcAft>
          <a:spcPct val="0"/>
        </a:spcAft>
        <a:defRPr sz="4400">
          <a:solidFill>
            <a:schemeClr val="tx2"/>
          </a:solidFill>
          <a:latin typeface="Antique Olive CompactPS"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Palatino Linotype" pitchFamily="18" charset="0"/>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txBox="1">
            <a:spLocks noChangeArrowheads="1"/>
          </p:cNvSpPr>
          <p:nvPr/>
        </p:nvSpPr>
        <p:spPr bwMode="auto">
          <a:xfrm>
            <a:off x="5029200" y="5257800"/>
            <a:ext cx="3657600" cy="1142999"/>
          </a:xfrm>
          <a:prstGeom prst="rect">
            <a:avLst/>
          </a:prstGeom>
          <a:noFill/>
          <a:ln w="9525">
            <a:noFill/>
            <a:miter lim="800000"/>
            <a:headEnd/>
            <a:tailEnd/>
          </a:ln>
        </p:spPr>
        <p:txBody>
          <a:bodyPr anchor="ctr"/>
          <a:lstStyle/>
          <a:p>
            <a:pPr algn="ctr">
              <a:defRPr/>
            </a:pPr>
            <a:r>
              <a:rPr lang="en-US" sz="4400" kern="0" dirty="0">
                <a:ln>
                  <a:solidFill>
                    <a:srgbClr val="FFFF66"/>
                  </a:solidFill>
                </a:ln>
                <a:solidFill>
                  <a:srgbClr val="FFFFCC"/>
                </a:solidFill>
                <a:effectLst>
                  <a:reflection blurRad="6350" stA="55000" endA="50" endPos="85000" dist="60007" dir="5400000" sy="-100000" algn="bl" rotWithShape="0"/>
                </a:effectLst>
                <a:latin typeface="Berlin Sans FB Demi" pitchFamily="34" charset="0"/>
                <a:ea typeface="+mj-ea"/>
                <a:cs typeface="+mj-cs"/>
              </a:rPr>
              <a:t>Typography</a:t>
            </a:r>
          </a:p>
        </p:txBody>
      </p:sp>
      <p:sp>
        <p:nvSpPr>
          <p:cNvPr id="8" name="Rectangle 4"/>
          <p:cNvSpPr txBox="1">
            <a:spLocks noChangeArrowheads="1"/>
          </p:cNvSpPr>
          <p:nvPr/>
        </p:nvSpPr>
        <p:spPr bwMode="auto">
          <a:xfrm>
            <a:off x="2971800" y="2667000"/>
            <a:ext cx="3657600" cy="1142999"/>
          </a:xfrm>
          <a:prstGeom prst="rect">
            <a:avLst/>
          </a:prstGeom>
          <a:noFill/>
          <a:ln w="9525">
            <a:noFill/>
            <a:miter lim="800000"/>
            <a:headEnd/>
            <a:tailEnd/>
          </a:ln>
        </p:spPr>
        <p:txBody>
          <a:bodyPr anchor="ctr"/>
          <a:lstStyle/>
          <a:p>
            <a:pPr algn="ctr">
              <a:defRPr/>
            </a:pPr>
            <a:r>
              <a:rPr lang="en-US" sz="4400" kern="0" dirty="0">
                <a:ln>
                  <a:solidFill>
                    <a:srgbClr val="FFFF66"/>
                  </a:solidFill>
                </a:ln>
                <a:solidFill>
                  <a:srgbClr val="FFFFCC"/>
                </a:solidFill>
                <a:effectLst>
                  <a:reflection blurRad="6350" stA="55000" endA="50" endPos="85000" dist="60007" dir="5400000" sy="-100000" algn="bl" rotWithShape="0"/>
                </a:effectLst>
                <a:latin typeface="Berlin Sans FB Demi" pitchFamily="34" charset="0"/>
                <a:ea typeface="+mj-ea"/>
                <a:cs typeface="+mj-cs"/>
              </a:rPr>
              <a:t>Typography</a:t>
            </a:r>
          </a:p>
        </p:txBody>
      </p:sp>
      <p:sp>
        <p:nvSpPr>
          <p:cNvPr id="7" name="Rectangle 4"/>
          <p:cNvSpPr txBox="1">
            <a:spLocks noChangeArrowheads="1"/>
          </p:cNvSpPr>
          <p:nvPr/>
        </p:nvSpPr>
        <p:spPr bwMode="auto">
          <a:xfrm>
            <a:off x="4876800" y="685800"/>
            <a:ext cx="3657600" cy="1142999"/>
          </a:xfrm>
          <a:prstGeom prst="rect">
            <a:avLst/>
          </a:prstGeom>
          <a:noFill/>
          <a:ln w="9525">
            <a:noFill/>
            <a:miter lim="800000"/>
            <a:headEnd/>
            <a:tailEnd/>
          </a:ln>
        </p:spPr>
        <p:txBody>
          <a:bodyPr anchor="ctr"/>
          <a:lstStyle/>
          <a:p>
            <a:pPr algn="ctr">
              <a:defRPr/>
            </a:pPr>
            <a:r>
              <a:rPr lang="en-US" sz="4400" kern="0" dirty="0">
                <a:ln>
                  <a:solidFill>
                    <a:srgbClr val="FFFF66"/>
                  </a:solidFill>
                </a:ln>
                <a:solidFill>
                  <a:srgbClr val="FFFFCC"/>
                </a:solidFill>
                <a:effectLst>
                  <a:reflection blurRad="6350" stA="55000" endA="50" endPos="85000" dist="60007" dir="5400000" sy="-100000" algn="bl" rotWithShape="0"/>
                </a:effectLst>
                <a:latin typeface="Berlin Sans FB Demi" pitchFamily="34" charset="0"/>
                <a:ea typeface="+mj-ea"/>
                <a:cs typeface="+mj-cs"/>
              </a:rPr>
              <a:t>Typography</a:t>
            </a:r>
          </a:p>
        </p:txBody>
      </p:sp>
      <p:sp>
        <p:nvSpPr>
          <p:cNvPr id="2053" name="Title 3"/>
          <p:cNvSpPr>
            <a:spLocks noGrp="1"/>
          </p:cNvSpPr>
          <p:nvPr>
            <p:ph type="title"/>
          </p:nvPr>
        </p:nvSpPr>
        <p:spPr>
          <a:xfrm>
            <a:off x="381000" y="381000"/>
            <a:ext cx="8229600" cy="6049963"/>
          </a:xfrm>
        </p:spPr>
        <p:txBody>
          <a:bodyPr/>
          <a:lstStyle/>
          <a:p>
            <a:r>
              <a:rPr lang="en-US" sz="2800" i="1" smtClean="0">
                <a:latin typeface="Palatino Linotype" pitchFamily="18" charset="0"/>
              </a:rPr>
              <a:t>  Putting type on a page without incorporating typographic principles is merely word processing.</a:t>
            </a:r>
            <a:br>
              <a:rPr lang="en-US" sz="2800" i="1" smtClean="0">
                <a:latin typeface="Palatino Linotype" pitchFamily="18" charset="0"/>
              </a:rPr>
            </a:br>
            <a:endParaRPr lang="en-US" sz="2800" i="1" smtClean="0">
              <a:latin typeface="Palatino Linotype" pitchFamily="18" charset="0"/>
            </a:endParaRPr>
          </a:p>
        </p:txBody>
      </p:sp>
      <p:sp>
        <p:nvSpPr>
          <p:cNvPr id="2054" name="TextBox 4"/>
          <p:cNvSpPr txBox="1">
            <a:spLocks noChangeArrowheads="1"/>
          </p:cNvSpPr>
          <p:nvPr/>
        </p:nvSpPr>
        <p:spPr bwMode="auto">
          <a:xfrm>
            <a:off x="4267200" y="3810000"/>
            <a:ext cx="3962400" cy="646113"/>
          </a:xfrm>
          <a:prstGeom prst="rect">
            <a:avLst/>
          </a:prstGeom>
          <a:noFill/>
          <a:ln w="9525">
            <a:noFill/>
            <a:miter lim="800000"/>
            <a:headEnd/>
            <a:tailEnd/>
          </a:ln>
        </p:spPr>
        <p:txBody>
          <a:bodyPr>
            <a:spAutoFit/>
          </a:bodyPr>
          <a:lstStyle/>
          <a:p>
            <a:pPr algn="r"/>
            <a:r>
              <a:rPr lang="en-US" i="1">
                <a:solidFill>
                  <a:schemeClr val="tx2"/>
                </a:solidFill>
                <a:latin typeface="Palatino Linotype" pitchFamily="18" charset="0"/>
              </a:rPr>
              <a:t>Terry Rydberg, Author</a:t>
            </a:r>
          </a:p>
          <a:p>
            <a:pPr algn="r"/>
            <a:r>
              <a:rPr lang="en-US" i="1">
                <a:solidFill>
                  <a:schemeClr val="tx2"/>
                </a:solidFill>
                <a:latin typeface="Palatino Linotype" pitchFamily="18" charset="0"/>
              </a:rPr>
              <a:t>Exploring InDesign 3</a:t>
            </a:r>
            <a:endParaRPr lang="en-US"/>
          </a:p>
        </p:txBody>
      </p:sp>
      <p:sp>
        <p:nvSpPr>
          <p:cNvPr id="6" name="Rectangle 4"/>
          <p:cNvSpPr txBox="1">
            <a:spLocks noChangeArrowheads="1"/>
          </p:cNvSpPr>
          <p:nvPr/>
        </p:nvSpPr>
        <p:spPr bwMode="auto">
          <a:xfrm>
            <a:off x="228600" y="76200"/>
            <a:ext cx="3657600" cy="1142999"/>
          </a:xfrm>
          <a:prstGeom prst="rect">
            <a:avLst/>
          </a:prstGeom>
          <a:noFill/>
          <a:ln w="9525">
            <a:noFill/>
            <a:miter lim="800000"/>
            <a:headEnd/>
            <a:tailEnd/>
          </a:ln>
        </p:spPr>
        <p:txBody>
          <a:bodyPr anchor="ctr"/>
          <a:lstStyle/>
          <a:p>
            <a:pPr algn="ctr">
              <a:defRPr/>
            </a:pPr>
            <a:r>
              <a:rPr lang="en-US" sz="4400" kern="0" dirty="0">
                <a:ln>
                  <a:solidFill>
                    <a:srgbClr val="FFFF66"/>
                  </a:solidFill>
                </a:ln>
                <a:solidFill>
                  <a:srgbClr val="FFFFCC"/>
                </a:solidFill>
                <a:effectLst>
                  <a:reflection blurRad="6350" stA="55000" endA="50" endPos="85000" dist="60007" dir="5400000" sy="-100000" algn="bl" rotWithShape="0"/>
                </a:effectLst>
                <a:latin typeface="Berlin Sans FB Demi" pitchFamily="34" charset="0"/>
                <a:ea typeface="+mj-ea"/>
                <a:cs typeface="+mj-cs"/>
              </a:rPr>
              <a:t>Typography</a:t>
            </a:r>
          </a:p>
        </p:txBody>
      </p:sp>
      <p:sp>
        <p:nvSpPr>
          <p:cNvPr id="12" name="Rectangle 4"/>
          <p:cNvSpPr txBox="1">
            <a:spLocks noChangeArrowheads="1"/>
          </p:cNvSpPr>
          <p:nvPr/>
        </p:nvSpPr>
        <p:spPr bwMode="auto">
          <a:xfrm>
            <a:off x="609600" y="4648200"/>
            <a:ext cx="3657600" cy="1142999"/>
          </a:xfrm>
          <a:prstGeom prst="rect">
            <a:avLst/>
          </a:prstGeom>
          <a:noFill/>
          <a:ln w="9525">
            <a:noFill/>
            <a:miter lim="800000"/>
            <a:headEnd/>
            <a:tailEnd/>
          </a:ln>
        </p:spPr>
        <p:txBody>
          <a:bodyPr anchor="ctr"/>
          <a:lstStyle/>
          <a:p>
            <a:pPr algn="ctr">
              <a:defRPr/>
            </a:pPr>
            <a:r>
              <a:rPr lang="en-US" sz="4400" kern="0" dirty="0">
                <a:ln>
                  <a:solidFill>
                    <a:srgbClr val="FFFF66"/>
                  </a:solidFill>
                </a:ln>
                <a:solidFill>
                  <a:srgbClr val="FFFFCC"/>
                </a:solidFill>
                <a:effectLst>
                  <a:reflection blurRad="6350" stA="55000" endA="50" endPos="85000" dist="60007" dir="5400000" sy="-100000" algn="bl" rotWithShape="0"/>
                </a:effectLst>
                <a:latin typeface="Berlin Sans FB Demi" pitchFamily="34" charset="0"/>
                <a:ea typeface="+mj-ea"/>
                <a:cs typeface="+mj-cs"/>
              </a:rPr>
              <a:t>Typography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Point Sizes</a:t>
            </a:r>
          </a:p>
        </p:txBody>
      </p:sp>
      <p:sp>
        <p:nvSpPr>
          <p:cNvPr id="11267" name="Content Placeholder 2"/>
          <p:cNvSpPr>
            <a:spLocks noGrp="1"/>
          </p:cNvSpPr>
          <p:nvPr>
            <p:ph idx="1"/>
          </p:nvPr>
        </p:nvSpPr>
        <p:spPr/>
        <p:txBody>
          <a:bodyPr/>
          <a:lstStyle/>
          <a:p>
            <a:r>
              <a:rPr lang="en-US" sz="2800" smtClean="0"/>
              <a:t>Body text size should range from 9 to 12 point.  Start with 10 and make adjustments.</a:t>
            </a:r>
          </a:p>
          <a:p>
            <a:pPr lvl="1"/>
            <a:r>
              <a:rPr lang="en-US" sz="2400" smtClean="0">
                <a:latin typeface="Arial" charset="0"/>
                <a:cs typeface="Arial" charset="0"/>
              </a:rPr>
              <a:t>Match point size to readership—Example:14 point for young children and over 65.</a:t>
            </a:r>
          </a:p>
          <a:p>
            <a:r>
              <a:rPr lang="en-US" sz="2800" smtClean="0"/>
              <a:t>Heading size should be approximately 2 points greater than the body text size (or bigger)—remember </a:t>
            </a:r>
            <a:r>
              <a:rPr lang="en-US" sz="2800" i="1" smtClean="0"/>
              <a:t>contrast </a:t>
            </a:r>
            <a:r>
              <a:rPr lang="en-US" sz="2800" smtClean="0"/>
              <a:t>is important.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pPr eaLnBrk="1" hangingPunct="1"/>
            <a:r>
              <a:rPr lang="en-US" sz="4000" smtClean="0"/>
              <a:t>Typeface Classifications</a:t>
            </a:r>
          </a:p>
        </p:txBody>
      </p:sp>
      <p:sp>
        <p:nvSpPr>
          <p:cNvPr id="12291" name="Rectangle 5"/>
          <p:cNvSpPr>
            <a:spLocks noGrp="1" noChangeArrowheads="1"/>
          </p:cNvSpPr>
          <p:nvPr>
            <p:ph type="body" idx="1"/>
          </p:nvPr>
        </p:nvSpPr>
        <p:spPr>
          <a:xfrm>
            <a:off x="2286000" y="1600200"/>
            <a:ext cx="4343400" cy="4525963"/>
          </a:xfrm>
        </p:spPr>
        <p:txBody>
          <a:bodyPr/>
          <a:lstStyle/>
          <a:p>
            <a:pPr eaLnBrk="1" hangingPunct="1"/>
            <a:r>
              <a:rPr lang="en-US" smtClean="0"/>
              <a:t>Serif</a:t>
            </a:r>
          </a:p>
          <a:p>
            <a:pPr eaLnBrk="1" hangingPunct="1"/>
            <a:r>
              <a:rPr lang="en-US" smtClean="0"/>
              <a:t>Sans Serif</a:t>
            </a:r>
          </a:p>
          <a:p>
            <a:pPr eaLnBrk="1" hangingPunct="1"/>
            <a:r>
              <a:rPr lang="en-US" smtClean="0"/>
              <a:t>Display/Decorative</a:t>
            </a:r>
          </a:p>
          <a:p>
            <a:pPr eaLnBrk="1" hangingPunct="1"/>
            <a:r>
              <a:rPr lang="en-US" smtClean="0"/>
              <a:t>Script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Serif</a:t>
            </a:r>
          </a:p>
        </p:txBody>
      </p:sp>
      <p:sp>
        <p:nvSpPr>
          <p:cNvPr id="13315" name="Rectangle 3"/>
          <p:cNvSpPr>
            <a:spLocks noGrp="1" noChangeArrowheads="1"/>
          </p:cNvSpPr>
          <p:nvPr>
            <p:ph type="body" idx="1"/>
          </p:nvPr>
        </p:nvSpPr>
        <p:spPr/>
        <p:txBody>
          <a:bodyPr/>
          <a:lstStyle/>
          <a:p>
            <a:pPr eaLnBrk="1" hangingPunct="1">
              <a:spcAft>
                <a:spcPts val="600"/>
              </a:spcAft>
            </a:pPr>
            <a:r>
              <a:rPr lang="en-US" sz="3000" smtClean="0"/>
              <a:t>A </a:t>
            </a:r>
            <a:r>
              <a:rPr lang="en-US" sz="3000" b="1" i="1" smtClean="0"/>
              <a:t>serif </a:t>
            </a:r>
            <a:r>
              <a:rPr lang="en-US" sz="3000" smtClean="0"/>
              <a:t>is the little extra stroke found at the end of main vertical and horizontal strokes of some letterforms.</a:t>
            </a:r>
          </a:p>
          <a:p>
            <a:pPr eaLnBrk="1" hangingPunct="1">
              <a:spcAft>
                <a:spcPts val="600"/>
              </a:spcAft>
            </a:pPr>
            <a:r>
              <a:rPr lang="en-US" sz="3000" smtClean="0"/>
              <a:t>Serif typefaces are typically easier to read; usually used for large bodies of text.</a:t>
            </a:r>
          </a:p>
          <a:p>
            <a:pPr eaLnBrk="1" hangingPunct="1">
              <a:spcAft>
                <a:spcPts val="600"/>
              </a:spcAft>
            </a:pPr>
            <a:r>
              <a:rPr lang="en-US" sz="3000" smtClean="0"/>
              <a:t>Examples:      </a:t>
            </a:r>
            <a:r>
              <a:rPr lang="en-US" sz="3000" smtClean="0">
                <a:latin typeface="Times New Roman" pitchFamily="18" charset="0"/>
              </a:rPr>
              <a:t>Times New Roman</a:t>
            </a:r>
            <a:r>
              <a:rPr lang="en-US" sz="3000" smtClean="0"/>
              <a:t/>
            </a:r>
            <a:br>
              <a:rPr lang="en-US" sz="3000" smtClean="0"/>
            </a:br>
            <a:r>
              <a:rPr lang="en-US" sz="3000" smtClean="0"/>
              <a:t>                        </a:t>
            </a:r>
            <a:r>
              <a:rPr lang="en-US" sz="3000" smtClean="0">
                <a:latin typeface="Garamond" pitchFamily="18" charset="0"/>
              </a:rPr>
              <a:t>Garamond</a:t>
            </a:r>
          </a:p>
          <a:p>
            <a:pPr eaLnBrk="1" hangingPunct="1"/>
            <a:endParaRPr lang="en-US" smtClean="0"/>
          </a:p>
        </p:txBody>
      </p:sp>
      <p:sp>
        <p:nvSpPr>
          <p:cNvPr id="5" name="TextBox 4"/>
          <p:cNvSpPr txBox="1"/>
          <p:nvPr/>
        </p:nvSpPr>
        <p:spPr>
          <a:xfrm>
            <a:off x="5410200" y="4648200"/>
            <a:ext cx="3276600" cy="1862138"/>
          </a:xfrm>
          <a:prstGeom prst="rect">
            <a:avLst/>
          </a:prstGeom>
          <a:noFill/>
        </p:spPr>
        <p:txBody>
          <a:bodyPr>
            <a:spAutoFit/>
          </a:bodyPr>
          <a:lstStyle/>
          <a:p>
            <a:pPr>
              <a:defRPr/>
            </a:pPr>
            <a:r>
              <a:rPr lang="en-US" sz="11500" dirty="0">
                <a:latin typeface="+mn-lt"/>
              </a:rPr>
              <a:t>T</a:t>
            </a:r>
            <a:r>
              <a:rPr lang="en-US" sz="11500" dirty="0">
                <a:latin typeface="Century Schoolbook" pitchFamily="18" charset="0"/>
              </a:rPr>
              <a:t>S</a:t>
            </a:r>
            <a:r>
              <a:rPr lang="en-US" sz="11500" dirty="0">
                <a:latin typeface="Rockwell" pitchFamily="18" charset="0"/>
              </a:rPr>
              <a:t>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Sans Serif</a:t>
            </a:r>
          </a:p>
        </p:txBody>
      </p:sp>
      <p:sp>
        <p:nvSpPr>
          <p:cNvPr id="14339" name="Rectangle 3"/>
          <p:cNvSpPr>
            <a:spLocks noGrp="1" noChangeArrowheads="1"/>
          </p:cNvSpPr>
          <p:nvPr>
            <p:ph type="body" idx="1"/>
          </p:nvPr>
        </p:nvSpPr>
        <p:spPr>
          <a:xfrm>
            <a:off x="457200" y="1219200"/>
            <a:ext cx="8229600" cy="3581400"/>
          </a:xfrm>
        </p:spPr>
        <p:txBody>
          <a:bodyPr/>
          <a:lstStyle/>
          <a:p>
            <a:pPr eaLnBrk="1" hangingPunct="1">
              <a:spcAft>
                <a:spcPts val="600"/>
              </a:spcAft>
            </a:pPr>
            <a:r>
              <a:rPr lang="en-US" smtClean="0"/>
              <a:t>Type which does not have serifs</a:t>
            </a:r>
          </a:p>
          <a:p>
            <a:pPr eaLnBrk="1" hangingPunct="1">
              <a:spcAft>
                <a:spcPts val="600"/>
              </a:spcAft>
            </a:pPr>
            <a:r>
              <a:rPr lang="en-US" smtClean="0"/>
              <a:t>“Sans” is French for </a:t>
            </a:r>
            <a:r>
              <a:rPr lang="en-US" i="1" smtClean="0"/>
              <a:t>without</a:t>
            </a:r>
          </a:p>
          <a:p>
            <a:pPr eaLnBrk="1" hangingPunct="1">
              <a:spcAft>
                <a:spcPts val="600"/>
              </a:spcAft>
            </a:pPr>
            <a:r>
              <a:rPr lang="en-US" smtClean="0"/>
              <a:t>Used for displays, special emphasis and small bodies of text--is difficult to read in large bodies of text</a:t>
            </a:r>
          </a:p>
          <a:p>
            <a:pPr eaLnBrk="1" hangingPunct="1"/>
            <a:r>
              <a:rPr lang="en-US" smtClean="0"/>
              <a:t>Example:   </a:t>
            </a:r>
            <a:r>
              <a:rPr lang="en-US" sz="4000" smtClean="0">
                <a:latin typeface="Arial Black" pitchFamily="34" charset="0"/>
              </a:rPr>
              <a:t>Arial Black  </a:t>
            </a:r>
            <a:r>
              <a:rPr lang="en-US" sz="4000" smtClean="0">
                <a:latin typeface="Verdana" pitchFamily="34" charset="0"/>
              </a:rPr>
              <a:t>Verdana</a:t>
            </a:r>
            <a:endParaRPr lang="en-US" smtClean="0"/>
          </a:p>
        </p:txBody>
      </p:sp>
      <p:sp>
        <p:nvSpPr>
          <p:cNvPr id="14340" name="TextBox 3"/>
          <p:cNvSpPr txBox="1">
            <a:spLocks noChangeArrowheads="1"/>
          </p:cNvSpPr>
          <p:nvPr/>
        </p:nvSpPr>
        <p:spPr bwMode="auto">
          <a:xfrm>
            <a:off x="4114800" y="4648200"/>
            <a:ext cx="4419600" cy="1905000"/>
          </a:xfrm>
          <a:prstGeom prst="rect">
            <a:avLst/>
          </a:prstGeom>
          <a:noFill/>
          <a:ln w="9525">
            <a:noFill/>
            <a:miter lim="800000"/>
            <a:headEnd/>
            <a:tailEnd/>
          </a:ln>
        </p:spPr>
        <p:txBody>
          <a:bodyPr>
            <a:spAutoFit/>
          </a:bodyPr>
          <a:lstStyle/>
          <a:p>
            <a:r>
              <a:rPr lang="en-US" sz="11500">
                <a:latin typeface="Arial Black" pitchFamily="34" charset="0"/>
              </a:rPr>
              <a:t>T</a:t>
            </a:r>
            <a:r>
              <a:rPr lang="en-US" sz="11500">
                <a:latin typeface="Verdana" pitchFamily="34" charset="0"/>
              </a:rPr>
              <a:t>S</a:t>
            </a:r>
            <a:r>
              <a:rPr lang="en-US" sz="11500">
                <a:latin typeface="Franklin Gothic Book" pitchFamily="34" charset="0"/>
              </a:rPr>
              <a:t>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Display &amp; Decorative</a:t>
            </a:r>
          </a:p>
        </p:txBody>
      </p:sp>
      <p:sp>
        <p:nvSpPr>
          <p:cNvPr id="15363" name="Rectangle 3"/>
          <p:cNvSpPr>
            <a:spLocks noGrp="1" noChangeArrowheads="1"/>
          </p:cNvSpPr>
          <p:nvPr>
            <p:ph type="body" idx="1"/>
          </p:nvPr>
        </p:nvSpPr>
        <p:spPr>
          <a:xfrm>
            <a:off x="228600" y="1600200"/>
            <a:ext cx="8686800" cy="4525963"/>
          </a:xfrm>
        </p:spPr>
        <p:txBody>
          <a:bodyPr/>
          <a:lstStyle/>
          <a:p>
            <a:pPr eaLnBrk="1" hangingPunct="1">
              <a:spcAft>
                <a:spcPts val="600"/>
              </a:spcAft>
            </a:pPr>
            <a:r>
              <a:rPr lang="en-US" sz="2800" smtClean="0"/>
              <a:t>Designs are unusual and unique and are designed to attract attention</a:t>
            </a:r>
          </a:p>
          <a:p>
            <a:pPr lvl="1" eaLnBrk="1" hangingPunct="1">
              <a:spcAft>
                <a:spcPts val="600"/>
              </a:spcAft>
            </a:pPr>
            <a:r>
              <a:rPr lang="en-US" sz="2200" smtClean="0">
                <a:latin typeface="Arial" charset="0"/>
                <a:cs typeface="Arial" charset="0"/>
              </a:rPr>
              <a:t>One of the newest categories of decorative</a:t>
            </a:r>
            <a:br>
              <a:rPr lang="en-US" sz="2200" smtClean="0">
                <a:latin typeface="Arial" charset="0"/>
                <a:cs typeface="Arial" charset="0"/>
              </a:rPr>
            </a:br>
            <a:r>
              <a:rPr lang="en-US" sz="2200" smtClean="0">
                <a:latin typeface="Arial" charset="0"/>
                <a:cs typeface="Arial" charset="0"/>
              </a:rPr>
              <a:t> fonts is </a:t>
            </a:r>
            <a:r>
              <a:rPr lang="en-US" sz="2200" b="1" i="1" smtClean="0">
                <a:latin typeface="Palatino Linotype" pitchFamily="18" charset="0"/>
                <a:cs typeface="Arial" charset="0"/>
              </a:rPr>
              <a:t>grunge type, </a:t>
            </a:r>
            <a:r>
              <a:rPr lang="en-US" sz="2200" smtClean="0">
                <a:latin typeface="Arial" charset="0"/>
                <a:cs typeface="Arial" charset="0"/>
              </a:rPr>
              <a:t>which typically has a </a:t>
            </a:r>
            <a:br>
              <a:rPr lang="en-US" sz="2200" smtClean="0">
                <a:latin typeface="Arial" charset="0"/>
                <a:cs typeface="Arial" charset="0"/>
              </a:rPr>
            </a:br>
            <a:r>
              <a:rPr lang="en-US" sz="2200" smtClean="0">
                <a:latin typeface="Arial" charset="0"/>
                <a:cs typeface="Arial" charset="0"/>
              </a:rPr>
              <a:t>rough, coarse look.</a:t>
            </a:r>
          </a:p>
          <a:p>
            <a:pPr eaLnBrk="1" hangingPunct="1">
              <a:spcAft>
                <a:spcPts val="600"/>
              </a:spcAft>
            </a:pPr>
            <a:r>
              <a:rPr lang="en-US" sz="2800" smtClean="0"/>
              <a:t>Used in limited situations in larger sizes like headlines, titles, and advertisements</a:t>
            </a:r>
          </a:p>
          <a:p>
            <a:pPr eaLnBrk="1" hangingPunct="1">
              <a:spcAft>
                <a:spcPts val="600"/>
              </a:spcAft>
            </a:pPr>
            <a:r>
              <a:rPr lang="en-US" sz="2800" smtClean="0"/>
              <a:t>Not appropriate for body text</a:t>
            </a:r>
          </a:p>
          <a:p>
            <a:pPr eaLnBrk="1" hangingPunct="1"/>
            <a:r>
              <a:rPr lang="en-US" sz="2800" smtClean="0"/>
              <a:t>Example:  </a:t>
            </a:r>
            <a:r>
              <a:rPr lang="en-US" sz="5400" smtClean="0">
                <a:latin typeface="Gigi" pitchFamily="82" charset="0"/>
              </a:rPr>
              <a:t>Gigi  </a:t>
            </a:r>
            <a:r>
              <a:rPr lang="en-US" sz="5400" smtClean="0">
                <a:latin typeface="Chiller" pitchFamily="82" charset="0"/>
              </a:rPr>
              <a:t> Chiller   </a:t>
            </a:r>
            <a:r>
              <a:rPr lang="en-US" sz="5400" smtClean="0">
                <a:latin typeface="Curlz MT" pitchFamily="82" charset="0"/>
              </a:rPr>
              <a:t>Curlz</a:t>
            </a:r>
          </a:p>
        </p:txBody>
      </p:sp>
      <p:pic>
        <p:nvPicPr>
          <p:cNvPr id="4" name="Picture 3"/>
          <p:cNvPicPr/>
          <p:nvPr/>
        </p:nvPicPr>
        <p:blipFill>
          <a:blip r:embed="rId3" cstate="print"/>
          <a:srcRect l="1282" t="63086" r="60257" b="17080"/>
          <a:stretch>
            <a:fillRect/>
          </a:stretch>
        </p:blipFill>
        <p:spPr bwMode="auto">
          <a:xfrm>
            <a:off x="6553200" y="2667000"/>
            <a:ext cx="2286000" cy="685800"/>
          </a:xfrm>
          <a:prstGeom prst="rect">
            <a:avLst/>
          </a:prstGeom>
          <a:ln w="19050" cap="sq" cmpd="thickThin">
            <a:solidFill>
              <a:srgbClr val="008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Script</a:t>
            </a:r>
          </a:p>
        </p:txBody>
      </p:sp>
      <p:sp>
        <p:nvSpPr>
          <p:cNvPr id="16387" name="Rectangle 3"/>
          <p:cNvSpPr>
            <a:spLocks noGrp="1" noChangeArrowheads="1"/>
          </p:cNvSpPr>
          <p:nvPr>
            <p:ph type="body" idx="1"/>
          </p:nvPr>
        </p:nvSpPr>
        <p:spPr/>
        <p:txBody>
          <a:bodyPr/>
          <a:lstStyle/>
          <a:p>
            <a:pPr eaLnBrk="1" hangingPunct="1">
              <a:spcAft>
                <a:spcPts val="1200"/>
              </a:spcAft>
            </a:pPr>
            <a:r>
              <a:rPr lang="en-US" sz="2800" smtClean="0"/>
              <a:t>Designed to resemble handwriting, with styles ranging from formal to whimsical</a:t>
            </a:r>
          </a:p>
          <a:p>
            <a:pPr eaLnBrk="1" hangingPunct="1">
              <a:spcAft>
                <a:spcPts val="1200"/>
              </a:spcAft>
            </a:pPr>
            <a:r>
              <a:rPr lang="en-US" sz="2800" smtClean="0"/>
              <a:t>Should NEVER be set in all capital letters</a:t>
            </a:r>
          </a:p>
          <a:p>
            <a:pPr eaLnBrk="1" hangingPunct="1">
              <a:spcAft>
                <a:spcPts val="1200"/>
              </a:spcAft>
            </a:pPr>
            <a:r>
              <a:rPr lang="en-US" sz="2800" smtClean="0"/>
              <a:t>Generally reserved for invitations, greetings, advertisements</a:t>
            </a:r>
          </a:p>
          <a:p>
            <a:pPr eaLnBrk="1" hangingPunct="1"/>
            <a:r>
              <a:rPr lang="en-US" sz="2800" smtClean="0"/>
              <a:t>Examples:  </a:t>
            </a:r>
            <a:r>
              <a:rPr lang="en-US" sz="4000" smtClean="0">
                <a:latin typeface="Magneto" pitchFamily="82" charset="0"/>
              </a:rPr>
              <a:t>Magneto  </a:t>
            </a:r>
            <a:r>
              <a:rPr lang="en-US" sz="4400" smtClean="0">
                <a:latin typeface="Vladimir Script" pitchFamily="66" charset="0"/>
              </a:rPr>
              <a:t>Vladimir Script</a:t>
            </a:r>
            <a:endParaRPr lang="en-US" sz="4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Dingbats</a:t>
            </a:r>
          </a:p>
        </p:txBody>
      </p:sp>
      <p:sp>
        <p:nvSpPr>
          <p:cNvPr id="17411" name="Content Placeholder 2"/>
          <p:cNvSpPr>
            <a:spLocks noGrp="1"/>
          </p:cNvSpPr>
          <p:nvPr>
            <p:ph idx="1"/>
          </p:nvPr>
        </p:nvSpPr>
        <p:spPr/>
        <p:txBody>
          <a:bodyPr/>
          <a:lstStyle/>
          <a:p>
            <a:r>
              <a:rPr lang="en-US" sz="2800" smtClean="0"/>
              <a:t>In addition to the primary categories, there are several sets of decorative elements (dingbats) available in font format—ornaments, shapes, pictures, symbols, etc.</a:t>
            </a:r>
          </a:p>
          <a:p>
            <a:pPr lvl="1"/>
            <a:r>
              <a:rPr lang="en-US" sz="2200" smtClean="0">
                <a:latin typeface="Arial" charset="0"/>
                <a:cs typeface="Arial" charset="0"/>
              </a:rPr>
              <a:t>Examples: </a:t>
            </a:r>
            <a:r>
              <a:rPr lang="en-US" sz="2200" smtClean="0">
                <a:latin typeface="Wingdings 2" pitchFamily="18" charset="2"/>
                <a:cs typeface="Arial" charset="0"/>
              </a:rPr>
              <a:t>Desktop </a:t>
            </a:r>
            <a:r>
              <a:rPr lang="en-US" sz="2200" smtClean="0">
                <a:latin typeface="Webdings" pitchFamily="18" charset="2"/>
                <a:cs typeface="Arial" charset="0"/>
              </a:rPr>
              <a:t>Publi shing</a:t>
            </a:r>
          </a:p>
          <a:p>
            <a:pPr lvl="1"/>
            <a:r>
              <a:rPr lang="en-US" sz="2200" smtClean="0">
                <a:latin typeface="Palatino Linotype" pitchFamily="18" charset="0"/>
                <a:cs typeface="Arial" charset="0"/>
              </a:rPr>
              <a:t>Standard dingbat font sets are </a:t>
            </a:r>
            <a:r>
              <a:rPr lang="en-US" sz="2200" i="1" smtClean="0">
                <a:latin typeface="Palatino Linotype" pitchFamily="18" charset="0"/>
                <a:cs typeface="Arial" charset="0"/>
              </a:rPr>
              <a:t>symbo</a:t>
            </a:r>
            <a:r>
              <a:rPr lang="en-US" sz="2200" smtClean="0">
                <a:latin typeface="Palatino Linotype" pitchFamily="18" charset="0"/>
                <a:cs typeface="Arial" charset="0"/>
              </a:rPr>
              <a:t>l</a:t>
            </a:r>
            <a:r>
              <a:rPr lang="en-US" sz="2200" i="1" smtClean="0">
                <a:latin typeface="Palatino Linotype" pitchFamily="18" charset="0"/>
                <a:cs typeface="Arial" charset="0"/>
              </a:rPr>
              <a:t>, wingdings</a:t>
            </a:r>
            <a:r>
              <a:rPr lang="en-US" sz="2200" smtClean="0">
                <a:latin typeface="Palatino Linotype" pitchFamily="18" charset="0"/>
                <a:cs typeface="Arial" charset="0"/>
              </a:rPr>
              <a:t>, and </a:t>
            </a:r>
            <a:r>
              <a:rPr lang="en-US" sz="2200" i="1" smtClean="0">
                <a:latin typeface="Palatino Linotype" pitchFamily="18" charset="0"/>
                <a:cs typeface="ZWAdobeF" pitchFamily="2" charset="0"/>
              </a:rPr>
              <a:t>webdings</a:t>
            </a:r>
            <a:endParaRPr lang="en-US" sz="2200" smtClean="0">
              <a:latin typeface="Palatino Linotype" pitchFamily="18" charset="0"/>
              <a:cs typeface="Arial" charset="0"/>
            </a:endParaRPr>
          </a:p>
          <a:p>
            <a:r>
              <a:rPr lang="en-US" sz="2800" smtClean="0">
                <a:cs typeface="Arial" charset="0"/>
              </a:rPr>
              <a:t>Dingbats are also known as </a:t>
            </a:r>
            <a:r>
              <a:rPr lang="en-US" sz="2800" i="1" smtClean="0">
                <a:cs typeface="Arial" charset="0"/>
              </a:rPr>
              <a:t>printer’s ornaments</a:t>
            </a:r>
          </a:p>
          <a:p>
            <a:endParaRPr lang="en-US" sz="2800" i="1" smtClean="0">
              <a:cs typeface="Arial" charset="0"/>
            </a:endParaRPr>
          </a:p>
          <a:p>
            <a:pPr>
              <a:buFontTx/>
              <a:buNone/>
            </a:pPr>
            <a:endParaRPr lang="en-US" sz="2400" i="1" smtClean="0">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Font Selection</a:t>
            </a:r>
          </a:p>
        </p:txBody>
      </p:sp>
      <p:sp>
        <p:nvSpPr>
          <p:cNvPr id="18435" name="Content Placeholder 2"/>
          <p:cNvSpPr>
            <a:spLocks noGrp="1"/>
          </p:cNvSpPr>
          <p:nvPr>
            <p:ph idx="1"/>
          </p:nvPr>
        </p:nvSpPr>
        <p:spPr>
          <a:xfrm>
            <a:off x="457200" y="1371600"/>
            <a:ext cx="8229600" cy="4525963"/>
          </a:xfrm>
        </p:spPr>
        <p:txBody>
          <a:bodyPr/>
          <a:lstStyle/>
          <a:p>
            <a:r>
              <a:rPr lang="en-US" sz="2800" smtClean="0"/>
              <a:t>Consider the audience when selecting typefaces and point size</a:t>
            </a:r>
          </a:p>
          <a:p>
            <a:r>
              <a:rPr lang="en-US" sz="2800" smtClean="0"/>
              <a:t>Consider the type of paper and method of printing when choosing typeface and point size.</a:t>
            </a:r>
          </a:p>
          <a:p>
            <a:r>
              <a:rPr lang="en-US" sz="2800" smtClean="0"/>
              <a:t>Match the personality of the typeface with the publication.</a:t>
            </a:r>
          </a:p>
          <a:p>
            <a:r>
              <a:rPr lang="en-US" sz="2800" smtClean="0"/>
              <a:t>Limit typefaces—between one and three. </a:t>
            </a:r>
          </a:p>
          <a:p>
            <a:r>
              <a:rPr lang="en-US" sz="2800" smtClean="0"/>
              <a:t>Be consistent in the use of fonts—all headlines the same, all body text the same, etc.</a:t>
            </a:r>
          </a:p>
          <a:p>
            <a:pPr>
              <a:buFontTx/>
              <a:buNone/>
            </a:pPr>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lstStyle/>
          <a:p>
            <a:r>
              <a:rPr lang="en-US" smtClean="0"/>
              <a:t>Font Styles</a:t>
            </a:r>
          </a:p>
        </p:txBody>
      </p:sp>
      <p:sp>
        <p:nvSpPr>
          <p:cNvPr id="3" name="Content Placeholder 2"/>
          <p:cNvSpPr>
            <a:spLocks noGrp="1"/>
          </p:cNvSpPr>
          <p:nvPr>
            <p:ph idx="1"/>
          </p:nvPr>
        </p:nvSpPr>
        <p:spPr>
          <a:xfrm>
            <a:off x="304800" y="1066800"/>
            <a:ext cx="8534400" cy="5486400"/>
          </a:xfrm>
        </p:spPr>
        <p:txBody>
          <a:bodyPr/>
          <a:lstStyle/>
          <a:p>
            <a:pPr>
              <a:defRPr/>
            </a:pPr>
            <a:r>
              <a:rPr lang="en-US" sz="2800" b="1" dirty="0" smtClean="0"/>
              <a:t>Style</a:t>
            </a:r>
            <a:r>
              <a:rPr lang="en-US" sz="2800" dirty="0" smtClean="0"/>
              <a:t>—special formatting applied to text; the most common styles are: </a:t>
            </a:r>
          </a:p>
          <a:p>
            <a:pPr lvl="1">
              <a:defRPr/>
            </a:pPr>
            <a:r>
              <a:rPr lang="en-US" sz="2000" b="1" dirty="0" smtClean="0"/>
              <a:t>Bold</a:t>
            </a:r>
            <a:r>
              <a:rPr lang="en-US" sz="2000" dirty="0" smtClean="0"/>
              <a:t>—appears darker than the surrounding text</a:t>
            </a:r>
            <a:endParaRPr lang="en-US" sz="2000" b="1" dirty="0" smtClean="0"/>
          </a:p>
          <a:p>
            <a:pPr lvl="1">
              <a:defRPr/>
            </a:pPr>
            <a:r>
              <a:rPr lang="en-US" sz="2000" b="1" i="1" dirty="0" smtClean="0"/>
              <a:t>Italics</a:t>
            </a:r>
            <a:r>
              <a:rPr lang="en-US" sz="2000" i="1" dirty="0" smtClean="0"/>
              <a:t>—</a:t>
            </a:r>
            <a:r>
              <a:rPr lang="en-US" sz="2000" dirty="0" smtClean="0"/>
              <a:t>slopes to the right</a:t>
            </a:r>
            <a:endParaRPr lang="en-US" sz="2000" i="1" dirty="0" smtClean="0"/>
          </a:p>
          <a:p>
            <a:pPr lvl="1">
              <a:defRPr/>
            </a:pPr>
            <a:r>
              <a:rPr lang="en-US" sz="2000" b="1" u="sng" dirty="0" smtClean="0"/>
              <a:t>Underline</a:t>
            </a:r>
            <a:endParaRPr lang="en-US" sz="2000" b="1" dirty="0" smtClean="0"/>
          </a:p>
          <a:p>
            <a:pPr>
              <a:defRPr/>
            </a:pPr>
            <a:r>
              <a:rPr lang="en-US" sz="2800" dirty="0" smtClean="0"/>
              <a:t>Other effects that are commonly available are:</a:t>
            </a:r>
          </a:p>
          <a:p>
            <a:pPr lvl="1">
              <a:defRPr/>
            </a:pPr>
            <a:r>
              <a:rPr lang="en-US" sz="2000" b="1" dirty="0" smtClean="0">
                <a:effectLst>
                  <a:outerShdw blurRad="38100" dist="38100" dir="2700000" algn="tl">
                    <a:srgbClr val="000000">
                      <a:alpha val="43137"/>
                    </a:srgbClr>
                  </a:outerShdw>
                </a:effectLst>
              </a:rPr>
              <a:t>Shadow</a:t>
            </a:r>
            <a:r>
              <a:rPr lang="en-US" sz="2000" dirty="0" smtClean="0">
                <a:effectLst>
                  <a:outerShdw blurRad="38100" dist="38100" dir="2700000" algn="tl">
                    <a:srgbClr val="000000">
                      <a:alpha val="43137"/>
                    </a:srgbClr>
                  </a:outerShdw>
                </a:effectLst>
              </a:rPr>
              <a:t>–</a:t>
            </a:r>
            <a:r>
              <a:rPr lang="en-US" sz="2000" dirty="0" smtClean="0"/>
              <a:t>adds depth to text or other objects, making them appear more three-dimensional</a:t>
            </a:r>
            <a:endParaRPr lang="en-US" sz="2000" b="1" dirty="0" smtClean="0"/>
          </a:p>
          <a:p>
            <a:pPr lvl="1">
              <a:defRPr/>
            </a:pPr>
            <a:r>
              <a:rPr lang="en-US" sz="2000" b="1" cap="small" dirty="0" smtClean="0"/>
              <a:t>Small cap</a:t>
            </a:r>
            <a:r>
              <a:rPr lang="en-US" sz="2000" cap="small" dirty="0" smtClean="0"/>
              <a:t>—</a:t>
            </a:r>
            <a:r>
              <a:rPr lang="en-US" sz="2000" dirty="0" smtClean="0"/>
              <a:t>lowercase letters display in a smaller size than the regular uppercase letters, typically the height of lowercase letters in that font</a:t>
            </a:r>
          </a:p>
          <a:p>
            <a:pPr lvl="1">
              <a:defRPr/>
            </a:pPr>
            <a:r>
              <a:rPr lang="en-US" sz="2400" dirty="0" smtClean="0"/>
              <a:t>  </a:t>
            </a:r>
            <a:r>
              <a:rPr lang="en-US" sz="2000" dirty="0" smtClean="0"/>
              <a:t>            </a:t>
            </a:r>
            <a:endParaRPr lang="en-US" sz="2400" dirty="0" smtClean="0"/>
          </a:p>
          <a:p>
            <a:pPr lvl="1">
              <a:defRPr/>
            </a:pPr>
            <a:r>
              <a:rPr lang="en-US" sz="2400" cap="small" dirty="0" smtClean="0"/>
              <a:t>        </a:t>
            </a:r>
            <a:r>
              <a:rPr lang="en-US" sz="2000" cap="small" dirty="0" smtClean="0"/>
              <a:t>--</a:t>
            </a:r>
            <a:r>
              <a:rPr lang="en-US" sz="2000" dirty="0" smtClean="0"/>
              <a:t>creating the illusion of depth</a:t>
            </a:r>
            <a:endParaRPr lang="en-US" sz="2400" cap="small" dirty="0" smtClean="0"/>
          </a:p>
          <a:p>
            <a:pPr lvl="1">
              <a:defRPr/>
            </a:pPr>
            <a:endParaRPr lang="en-US" sz="2400" dirty="0" smtClean="0"/>
          </a:p>
        </p:txBody>
      </p:sp>
      <p:sp>
        <p:nvSpPr>
          <p:cNvPr id="4" name="Rectangle 3"/>
          <p:cNvSpPr/>
          <p:nvPr/>
        </p:nvSpPr>
        <p:spPr>
          <a:xfrm>
            <a:off x="820056" y="5334000"/>
            <a:ext cx="1588721" cy="400110"/>
          </a:xfrm>
          <a:prstGeom prst="rect">
            <a:avLst/>
          </a:prstGeom>
          <a:noFill/>
        </p:spPr>
        <p:txBody>
          <a:bodyPr>
            <a:spAutoFit/>
          </a:bodyPr>
          <a:lstStyle/>
          <a:p>
            <a:pPr algn="ctr">
              <a:defRPr/>
            </a:pPr>
            <a:r>
              <a:rPr lang="en-US" sz="2000" b="1" dirty="0">
                <a:ln w="18000">
                  <a:solidFill>
                    <a:schemeClr val="tx1"/>
                  </a:solidFill>
                  <a:prstDash val="solid"/>
                  <a:miter lim="800000"/>
                </a:ln>
                <a:noFill/>
                <a:effectLst>
                  <a:outerShdw blurRad="25500" dist="23000" dir="7020000" algn="tl">
                    <a:srgbClr val="000000">
                      <a:alpha val="50000"/>
                    </a:srgbClr>
                  </a:outerShdw>
                </a:effectLst>
              </a:rPr>
              <a:t>Outline</a:t>
            </a:r>
          </a:p>
        </p:txBody>
      </p:sp>
      <p:sp>
        <p:nvSpPr>
          <p:cNvPr id="5" name="Rectangle 4"/>
          <p:cNvSpPr/>
          <p:nvPr/>
        </p:nvSpPr>
        <p:spPr>
          <a:xfrm>
            <a:off x="1071003" y="5715000"/>
            <a:ext cx="681597" cy="461665"/>
          </a:xfrm>
          <a:prstGeom prst="rect">
            <a:avLst/>
          </a:prstGeom>
          <a:noFill/>
          <a:scene3d>
            <a:camera prst="isometricOffAxis1Right"/>
            <a:lightRig rig="threePt" dir="t"/>
          </a:scene3d>
        </p:spPr>
        <p:txBody>
          <a:bodyPr wrap="none">
            <a:spAutoFit/>
          </a:bodyPr>
          <a:lstStyle/>
          <a:p>
            <a:pPr algn="ctr">
              <a:defRPr/>
            </a:pP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2"/>
          <p:cNvSpPr>
            <a:spLocks noGrp="1"/>
          </p:cNvSpPr>
          <p:nvPr>
            <p:ph idx="1"/>
          </p:nvPr>
        </p:nvSpPr>
        <p:spPr>
          <a:xfrm>
            <a:off x="2286000" y="1371600"/>
            <a:ext cx="6705600" cy="4525963"/>
          </a:xfrm>
        </p:spPr>
        <p:txBody>
          <a:bodyPr/>
          <a:lstStyle/>
          <a:p>
            <a:pPr>
              <a:spcAft>
                <a:spcPts val="1800"/>
              </a:spcAft>
            </a:pPr>
            <a:r>
              <a:rPr lang="en-US" sz="2000" b="1" smtClean="0"/>
              <a:t>T</a:t>
            </a:r>
            <a:r>
              <a:rPr lang="en-US" sz="2000" smtClean="0"/>
              <a:t>ext that follows an outline in a curved or irregular pattern</a:t>
            </a:r>
          </a:p>
          <a:p>
            <a:pPr>
              <a:spcAft>
                <a:spcPts val="1800"/>
              </a:spcAft>
            </a:pPr>
            <a:r>
              <a:rPr lang="en-US" sz="2000" b="1" smtClean="0"/>
              <a:t>L</a:t>
            </a:r>
            <a:r>
              <a:rPr lang="en-US" sz="2000" smtClean="0"/>
              <a:t>ight</a:t>
            </a:r>
            <a:r>
              <a:rPr lang="en-US" sz="2000" b="1" smtClean="0"/>
              <a:t> </a:t>
            </a:r>
            <a:r>
              <a:rPr lang="en-US" sz="2000" smtClean="0"/>
              <a:t>color text on a dark background—typefaces with heavier letters and/or serifs are easier to read</a:t>
            </a:r>
          </a:p>
          <a:p>
            <a:pPr>
              <a:spcAft>
                <a:spcPts val="1800"/>
              </a:spcAft>
            </a:pPr>
            <a:r>
              <a:rPr lang="en-US" sz="2000" b="1" smtClean="0"/>
              <a:t>T</a:t>
            </a:r>
            <a:r>
              <a:rPr lang="en-US" sz="2000" smtClean="0"/>
              <a:t>he</a:t>
            </a:r>
            <a:r>
              <a:rPr lang="en-US" sz="2000" b="1" smtClean="0"/>
              <a:t> </a:t>
            </a:r>
            <a:r>
              <a:rPr lang="en-US" sz="2000" smtClean="0"/>
              <a:t>first letter in a story is enlarged and lowered below the normal baseline so the top of the letter is even with the first line of text</a:t>
            </a:r>
          </a:p>
          <a:p>
            <a:pPr>
              <a:spcAft>
                <a:spcPts val="1800"/>
              </a:spcAft>
            </a:pPr>
            <a:r>
              <a:rPr lang="en-US" sz="2000" b="1" smtClean="0"/>
              <a:t>T</a:t>
            </a:r>
            <a:r>
              <a:rPr lang="en-US" sz="2000" smtClean="0"/>
              <a:t>he illusion of actual textures such as wood, metal, objects in nature, etc.</a:t>
            </a:r>
          </a:p>
          <a:p>
            <a:pPr>
              <a:spcAft>
                <a:spcPts val="1800"/>
              </a:spcAft>
            </a:pPr>
            <a:r>
              <a:rPr lang="en-US" sz="2000" b="1" smtClean="0"/>
              <a:t>T</a:t>
            </a:r>
            <a:r>
              <a:rPr lang="en-US" sz="2000" smtClean="0"/>
              <a:t>ext</a:t>
            </a:r>
            <a:r>
              <a:rPr lang="en-US" sz="2000" b="1" smtClean="0"/>
              <a:t> </a:t>
            </a:r>
            <a:r>
              <a:rPr lang="en-US" sz="2000" smtClean="0"/>
              <a:t>flows       around </a:t>
            </a:r>
            <a:br>
              <a:rPr lang="en-US" sz="2000" smtClean="0"/>
            </a:br>
            <a:r>
              <a:rPr lang="en-US" sz="2000" smtClean="0"/>
              <a:t> a graphic          image</a:t>
            </a:r>
          </a:p>
          <a:p>
            <a:pPr>
              <a:spcAft>
                <a:spcPts val="1800"/>
              </a:spcAft>
            </a:pPr>
            <a:r>
              <a:rPr lang="en-US" sz="2000" b="1" smtClean="0"/>
              <a:t>S</a:t>
            </a:r>
            <a:r>
              <a:rPr lang="en-US" sz="2000" smtClean="0"/>
              <a:t>elf-explanatory</a:t>
            </a:r>
            <a:endParaRPr lang="en-US" sz="2000" b="1" smtClean="0"/>
          </a:p>
          <a:p>
            <a:endParaRPr lang="en-US" smtClean="0"/>
          </a:p>
        </p:txBody>
      </p:sp>
      <p:sp>
        <p:nvSpPr>
          <p:cNvPr id="20483" name="Title 1"/>
          <p:cNvSpPr>
            <a:spLocks noGrp="1"/>
          </p:cNvSpPr>
          <p:nvPr>
            <p:ph type="title"/>
          </p:nvPr>
        </p:nvSpPr>
        <p:spPr>
          <a:xfrm>
            <a:off x="457200" y="76200"/>
            <a:ext cx="8229600" cy="1143000"/>
          </a:xfrm>
        </p:spPr>
        <p:txBody>
          <a:bodyPr/>
          <a:lstStyle/>
          <a:p>
            <a:r>
              <a:rPr lang="en-US" smtClean="0"/>
              <a:t>Special Formats</a:t>
            </a:r>
          </a:p>
        </p:txBody>
      </p:sp>
      <p:sp>
        <p:nvSpPr>
          <p:cNvPr id="41987" name="Tree"/>
          <p:cNvSpPr>
            <a:spLocks noEditPoints="1" noChangeArrowheads="1"/>
          </p:cNvSpPr>
          <p:nvPr/>
        </p:nvSpPr>
        <p:spPr bwMode="auto">
          <a:xfrm>
            <a:off x="3762375" y="5200650"/>
            <a:ext cx="685800" cy="895350"/>
          </a:xfrm>
          <a:custGeom>
            <a:avLst/>
            <a:gdLst>
              <a:gd name="G0" fmla="+- 0 0 0"/>
              <a:gd name="G1" fmla="*/ 18900 1 3"/>
              <a:gd name="G2" fmla="*/ 18900 2 3"/>
              <a:gd name="G3" fmla="+- 18900 0 0"/>
              <a:gd name="T0" fmla="*/ 10800 w 21600"/>
              <a:gd name="T1" fmla="*/ 0 h 21600"/>
              <a:gd name="T2" fmla="*/ 6171 w 21600"/>
              <a:gd name="T3" fmla="*/ 6300 h 21600"/>
              <a:gd name="T4" fmla="*/ 3086 w 21600"/>
              <a:gd name="T5" fmla="*/ 12600 h 21600"/>
              <a:gd name="T6" fmla="*/ 0 w 21600"/>
              <a:gd name="T7" fmla="*/ 18900 h 21600"/>
              <a:gd name="T8" fmla="*/ 15429 w 21600"/>
              <a:gd name="T9" fmla="*/ 6300 h 21600"/>
              <a:gd name="T10" fmla="*/ 18514 w 21600"/>
              <a:gd name="T11" fmla="*/ 12600 h 21600"/>
              <a:gd name="T12" fmla="*/ 21600 w 21600"/>
              <a:gd name="T13" fmla="*/ 18900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grpSp>
        <p:nvGrpSpPr>
          <p:cNvPr id="20485" name="Group 21"/>
          <p:cNvGrpSpPr>
            <a:grpSpLocks/>
          </p:cNvGrpSpPr>
          <p:nvPr/>
        </p:nvGrpSpPr>
        <p:grpSpPr bwMode="auto">
          <a:xfrm>
            <a:off x="0" y="1371600"/>
            <a:ext cx="2438400" cy="5257800"/>
            <a:chOff x="0" y="1371600"/>
            <a:chExt cx="2438400" cy="5257800"/>
          </a:xfrm>
        </p:grpSpPr>
        <p:grpSp>
          <p:nvGrpSpPr>
            <p:cNvPr id="20486" name="Group 23"/>
            <p:cNvGrpSpPr>
              <a:grpSpLocks/>
            </p:cNvGrpSpPr>
            <p:nvPr/>
          </p:nvGrpSpPr>
          <p:grpSpPr bwMode="auto">
            <a:xfrm>
              <a:off x="52388" y="3022600"/>
              <a:ext cx="2386012" cy="1016000"/>
              <a:chOff x="52450" y="2895600"/>
              <a:chExt cx="2385950" cy="1015663"/>
            </a:xfrm>
          </p:grpSpPr>
          <p:sp>
            <p:nvSpPr>
              <p:cNvPr id="17" name="Rectangle 16"/>
              <p:cNvSpPr/>
              <p:nvPr/>
            </p:nvSpPr>
            <p:spPr>
              <a:xfrm>
                <a:off x="52450" y="3073341"/>
                <a:ext cx="2209743" cy="761747"/>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0498" name="Group 14"/>
              <p:cNvGrpSpPr>
                <a:grpSpLocks/>
              </p:cNvGrpSpPr>
              <p:nvPr/>
            </p:nvGrpSpPr>
            <p:grpSpPr bwMode="auto">
              <a:xfrm>
                <a:off x="152400" y="2895600"/>
                <a:ext cx="2286000" cy="1015663"/>
                <a:chOff x="304800" y="2337137"/>
                <a:chExt cx="2286000" cy="1015663"/>
              </a:xfrm>
            </p:grpSpPr>
            <p:sp>
              <p:nvSpPr>
                <p:cNvPr id="10" name="Rectangle 9"/>
                <p:cNvSpPr/>
                <p:nvPr/>
              </p:nvSpPr>
              <p:spPr>
                <a:xfrm>
                  <a:off x="685849" y="2391094"/>
                  <a:ext cx="1904951" cy="584006"/>
                </a:xfrm>
                <a:prstGeom prst="rect">
                  <a:avLst/>
                </a:prstGeom>
                <a:noFill/>
              </p:spPr>
              <p:txBody>
                <a:bodyPr>
                  <a:spAutoFit/>
                </a:bodyPr>
                <a:lstStyle/>
                <a:p>
                  <a:pPr algn="ctr">
                    <a:defRPr/>
                  </a:pPr>
                  <a:r>
                    <a:rPr lang="en-US" sz="3200" b="1" dirty="0" err="1">
                      <a:ln w="12700">
                        <a:noFill/>
                        <a:prstDash val="solid"/>
                      </a:ln>
                      <a:solidFill>
                        <a:srgbClr val="FFFF99"/>
                      </a:solidFill>
                      <a:effectLst>
                        <a:outerShdw blurRad="41275" dist="20320" dir="1800000" algn="tl" rotWithShape="0">
                          <a:srgbClr val="000000">
                            <a:alpha val="40000"/>
                          </a:srgbClr>
                        </a:outerShdw>
                      </a:effectLst>
                    </a:rPr>
                    <a:t>rop</a:t>
                  </a:r>
                  <a:r>
                    <a:rPr lang="en-US" sz="3200" b="1" dirty="0">
                      <a:ln w="12700">
                        <a:noFill/>
                        <a:prstDash val="solid"/>
                      </a:ln>
                      <a:solidFill>
                        <a:srgbClr val="FFFF99"/>
                      </a:solidFill>
                      <a:effectLst>
                        <a:outerShdw blurRad="41275" dist="20320" dir="1800000" algn="tl" rotWithShape="0">
                          <a:srgbClr val="000000">
                            <a:alpha val="40000"/>
                          </a:srgbClr>
                        </a:outerShdw>
                      </a:effectLst>
                    </a:rPr>
                    <a:t> cap</a:t>
                  </a:r>
                </a:p>
              </p:txBody>
            </p:sp>
            <p:sp>
              <p:nvSpPr>
                <p:cNvPr id="14" name="Rectangle 13"/>
                <p:cNvSpPr/>
                <p:nvPr/>
              </p:nvSpPr>
              <p:spPr>
                <a:xfrm>
                  <a:off x="304859" y="2337137"/>
                  <a:ext cx="685782" cy="1015663"/>
                </a:xfrm>
                <a:prstGeom prst="rect">
                  <a:avLst/>
                </a:prstGeom>
                <a:noFill/>
              </p:spPr>
              <p:txBody>
                <a:bodyPr>
                  <a:spAutoFit/>
                </a:bodyPr>
                <a:lstStyle/>
                <a:p>
                  <a:pPr algn="ctr">
                    <a:defRPr/>
                  </a:pPr>
                  <a:r>
                    <a:rPr lang="en-US" sz="6000" b="1" dirty="0">
                      <a:ln w="12700">
                        <a:noFill/>
                        <a:prstDash val="solid"/>
                      </a:ln>
                      <a:solidFill>
                        <a:srgbClr val="FFFF99"/>
                      </a:solidFill>
                      <a:effectLst>
                        <a:outerShdw blurRad="41275" dist="20320" dir="1800000" algn="tl" rotWithShape="0">
                          <a:srgbClr val="000000">
                            <a:alpha val="40000"/>
                          </a:srgbClr>
                        </a:outerShdw>
                      </a:effectLst>
                    </a:rPr>
                    <a:t>D</a:t>
                  </a:r>
                </a:p>
              </p:txBody>
            </p:sp>
          </p:grpSp>
        </p:grpSp>
        <p:sp>
          <p:nvSpPr>
            <p:cNvPr id="21" name="Rectangle 20"/>
            <p:cNvSpPr/>
            <p:nvPr/>
          </p:nvSpPr>
          <p:spPr bwMode="auto">
            <a:xfrm>
              <a:off x="0" y="6096000"/>
              <a:ext cx="2209800" cy="4572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15"/>
            <p:cNvSpPr/>
            <p:nvPr/>
          </p:nvSpPr>
          <p:spPr bwMode="auto">
            <a:xfrm>
              <a:off x="34925" y="1371600"/>
              <a:ext cx="2209800" cy="7620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bwMode="auto">
            <a:xfrm>
              <a:off x="304800" y="1447800"/>
              <a:ext cx="1778051" cy="584775"/>
            </a:xfrm>
            <a:prstGeom prst="rect">
              <a:avLst/>
            </a:prstGeom>
            <a:noFill/>
          </p:spPr>
          <p:txBody>
            <a:bodyPr wrap="none">
              <a:prstTxWarp prst="textDeflateBottom">
                <a:avLst/>
              </a:prstTxWarp>
              <a:spAutoFit/>
            </a:bodyPr>
            <a:lstStyle/>
            <a:p>
              <a:pPr algn="ctr">
                <a:defRPr/>
              </a:pPr>
              <a:r>
                <a:rPr lang="en-US" sz="3200" b="1" dirty="0">
                  <a:ln w="12700">
                    <a:noFill/>
                    <a:prstDash val="solid"/>
                  </a:ln>
                  <a:solidFill>
                    <a:srgbClr val="FFFF99"/>
                  </a:solidFill>
                  <a:effectLst>
                    <a:outerShdw blurRad="41275" dist="20320" dir="1800000" algn="tl" rotWithShape="0">
                      <a:srgbClr val="000000">
                        <a:alpha val="40000"/>
                      </a:srgbClr>
                    </a:outerShdw>
                  </a:effectLst>
                </a:rPr>
                <a:t>Contour</a:t>
              </a:r>
              <a:endParaRPr lang="en-US" sz="4400" b="1" dirty="0">
                <a:ln w="12700">
                  <a:noFill/>
                  <a:prstDash val="solid"/>
                </a:ln>
                <a:solidFill>
                  <a:srgbClr val="FFFF99"/>
                </a:solidFill>
                <a:effectLst>
                  <a:outerShdw blurRad="41275" dist="20320" dir="1800000" algn="tl" rotWithShape="0">
                    <a:srgbClr val="000000">
                      <a:alpha val="40000"/>
                    </a:srgbClr>
                  </a:outerShdw>
                </a:effectLst>
              </a:endParaRPr>
            </a:p>
          </p:txBody>
        </p:sp>
        <p:grpSp>
          <p:nvGrpSpPr>
            <p:cNvPr id="20490" name="Group 25"/>
            <p:cNvGrpSpPr>
              <a:grpSpLocks/>
            </p:cNvGrpSpPr>
            <p:nvPr/>
          </p:nvGrpSpPr>
          <p:grpSpPr bwMode="auto">
            <a:xfrm>
              <a:off x="52388" y="4321175"/>
              <a:ext cx="2209800" cy="708025"/>
              <a:chOff x="52450" y="3940049"/>
              <a:chExt cx="2209800" cy="707886"/>
            </a:xfrm>
          </p:grpSpPr>
          <p:sp>
            <p:nvSpPr>
              <p:cNvPr id="18" name="Rectangle 17"/>
              <p:cNvSpPr/>
              <p:nvPr/>
            </p:nvSpPr>
            <p:spPr>
              <a:xfrm>
                <a:off x="52450" y="4038455"/>
                <a:ext cx="2209800" cy="533295"/>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164275" y="3940049"/>
                <a:ext cx="1999650" cy="707886"/>
              </a:xfrm>
              <a:prstGeom prst="rect">
                <a:avLst/>
              </a:prstGeom>
              <a:noFill/>
            </p:spPr>
            <p:txBody>
              <a:bodyPr wrap="none">
                <a:spAutoFit/>
              </a:bodyPr>
              <a:lstStyle/>
              <a:p>
                <a:pPr algn="ctr">
                  <a:defRPr/>
                </a:pPr>
                <a:r>
                  <a:rPr lang="en-US" sz="4000" b="1" dirty="0">
                    <a:ln w="3175">
                      <a:solidFill>
                        <a:srgbClr val="FFFF99"/>
                      </a:solidFill>
                      <a:prstDash val="solid"/>
                    </a:ln>
                    <a:blipFill>
                      <a:blip r:embed="rId3"/>
                      <a:tile tx="0" ty="0" sx="100000" sy="100000" flip="none" algn="tl"/>
                    </a:blipFill>
                    <a:effectLst>
                      <a:outerShdw blurRad="41275" dist="20320" dir="1800000" algn="tl" rotWithShape="0">
                        <a:srgbClr val="000000">
                          <a:alpha val="40000"/>
                        </a:srgbClr>
                      </a:outerShdw>
                    </a:effectLst>
                  </a:rPr>
                  <a:t>Texture</a:t>
                </a:r>
              </a:p>
            </p:txBody>
          </p:sp>
        </p:grpSp>
        <p:sp>
          <p:nvSpPr>
            <p:cNvPr id="9" name="Rectangle 8"/>
            <p:cNvSpPr/>
            <p:nvPr/>
          </p:nvSpPr>
          <p:spPr bwMode="auto">
            <a:xfrm>
              <a:off x="228600" y="6045200"/>
              <a:ext cx="1255713" cy="584200"/>
            </a:xfrm>
            <a:prstGeom prst="rect">
              <a:avLst/>
            </a:prstGeom>
            <a:noFill/>
          </p:spPr>
          <p:txBody>
            <a:bodyPr wrap="none">
              <a:spAutoFit/>
            </a:bodyPr>
            <a:lstStyle/>
            <a:p>
              <a:pPr algn="ctr">
                <a:defRPr/>
              </a:pPr>
              <a:r>
                <a:rPr lang="en-US" sz="3200" b="1" dirty="0">
                  <a:ln w="12700">
                    <a:noFill/>
                    <a:prstDash val="solid"/>
                  </a:ln>
                  <a:solidFill>
                    <a:srgbClr val="FFFF99"/>
                  </a:solidFill>
                  <a:effectLst>
                    <a:outerShdw blurRad="41275" dist="20320" dir="1800000" algn="tl" rotWithShape="0">
                      <a:srgbClr val="000000">
                        <a:alpha val="40000"/>
                      </a:srgbClr>
                    </a:outerShdw>
                  </a:effectLst>
                </a:rPr>
                <a:t>Color</a:t>
              </a:r>
              <a:endParaRPr lang="en-US" sz="4800" b="1" dirty="0">
                <a:ln w="12700">
                  <a:noFill/>
                  <a:prstDash val="solid"/>
                </a:ln>
                <a:solidFill>
                  <a:srgbClr val="FFFF99"/>
                </a:solidFill>
                <a:effectLst>
                  <a:outerShdw blurRad="41275" dist="20320" dir="1800000" algn="tl" rotWithShape="0">
                    <a:srgbClr val="000000">
                      <a:alpha val="40000"/>
                    </a:srgbClr>
                  </a:outerShdw>
                </a:effectLst>
              </a:endParaRPr>
            </a:p>
          </p:txBody>
        </p:sp>
        <p:sp>
          <p:nvSpPr>
            <p:cNvPr id="11" name="Rectangle 10"/>
            <p:cNvSpPr/>
            <p:nvPr/>
          </p:nvSpPr>
          <p:spPr bwMode="auto">
            <a:xfrm>
              <a:off x="152400" y="2357438"/>
              <a:ext cx="2103438" cy="461962"/>
            </a:xfrm>
            <a:prstGeom prst="rect">
              <a:avLst/>
            </a:prstGeom>
            <a:solidFill>
              <a:srgbClr val="008000"/>
            </a:solidFill>
          </p:spPr>
          <p:txBody>
            <a:bodyPr wrap="none">
              <a:spAutoFit/>
            </a:bodyPr>
            <a:lstStyle/>
            <a:p>
              <a:pPr algn="ctr">
                <a:defRPr/>
              </a:pPr>
              <a:r>
                <a:rPr lang="en-US" sz="2400" b="1" dirty="0">
                  <a:ln w="12700">
                    <a:noFill/>
                    <a:prstDash val="solid"/>
                  </a:ln>
                  <a:solidFill>
                    <a:srgbClr val="FFFF99"/>
                  </a:solidFill>
                  <a:effectLst>
                    <a:outerShdw blurRad="41275" dist="20320" dir="1800000" algn="tl" rotWithShape="0">
                      <a:srgbClr val="000000">
                        <a:alpha val="40000"/>
                      </a:srgbClr>
                    </a:outerShdw>
                  </a:effectLst>
                </a:rPr>
                <a:t>Reverse type</a:t>
              </a:r>
            </a:p>
          </p:txBody>
        </p:sp>
        <p:sp>
          <p:nvSpPr>
            <p:cNvPr id="27" name="Rectangle 26"/>
            <p:cNvSpPr/>
            <p:nvPr/>
          </p:nvSpPr>
          <p:spPr bwMode="auto">
            <a:xfrm>
              <a:off x="0" y="5334000"/>
              <a:ext cx="2209800" cy="6096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Rectangle 27"/>
            <p:cNvSpPr/>
            <p:nvPr/>
          </p:nvSpPr>
          <p:spPr bwMode="auto">
            <a:xfrm>
              <a:off x="152400" y="5283200"/>
              <a:ext cx="2057400" cy="584200"/>
            </a:xfrm>
            <a:prstGeom prst="rect">
              <a:avLst/>
            </a:prstGeom>
            <a:noFill/>
          </p:spPr>
          <p:txBody>
            <a:bodyPr>
              <a:spAutoFit/>
            </a:bodyPr>
            <a:lstStyle/>
            <a:p>
              <a:pPr algn="ctr">
                <a:defRPr/>
              </a:pPr>
              <a:r>
                <a:rPr lang="en-US" sz="3200" b="1" dirty="0">
                  <a:ln w="12700">
                    <a:noFill/>
                    <a:prstDash val="solid"/>
                  </a:ln>
                  <a:solidFill>
                    <a:srgbClr val="FFFF99"/>
                  </a:solidFill>
                  <a:effectLst>
                    <a:outerShdw blurRad="41275" dist="20320" dir="1800000" algn="tl" rotWithShape="0">
                      <a:srgbClr val="000000">
                        <a:alpha val="40000"/>
                      </a:srgbClr>
                    </a:outerShdw>
                  </a:effectLst>
                </a:rPr>
                <a:t>Text </a:t>
              </a:r>
              <a:r>
                <a:rPr lang="en-US" sz="2800" b="1" dirty="0">
                  <a:ln w="12700">
                    <a:noFill/>
                    <a:prstDash val="solid"/>
                  </a:ln>
                  <a:solidFill>
                    <a:srgbClr val="FFFF99"/>
                  </a:solidFill>
                  <a:effectLst>
                    <a:outerShdw blurRad="41275" dist="20320" dir="1800000" algn="tl" rotWithShape="0">
                      <a:srgbClr val="000000">
                        <a:alpha val="40000"/>
                      </a:srgbClr>
                    </a:outerShdw>
                  </a:effectLst>
                </a:rPr>
                <a:t>Wrap</a:t>
              </a:r>
              <a:endParaRPr lang="en-US" sz="4800" b="1" dirty="0">
                <a:ln w="12700">
                  <a:noFill/>
                  <a:prstDash val="solid"/>
                </a:ln>
                <a:solidFill>
                  <a:srgbClr val="FFFF99"/>
                </a:solidFill>
                <a:effectLst>
                  <a:outerShdw blurRad="41275" dist="20320" dir="1800000" algn="tl" rotWithShape="0">
                    <a:srgbClr val="000000">
                      <a:alpha val="40000"/>
                    </a:srgbClr>
                  </a:outerShdw>
                </a:effectLst>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685800" y="1600200"/>
            <a:ext cx="7772400" cy="1470025"/>
          </a:xfrm>
        </p:spPr>
        <p:txBody>
          <a:bodyPr/>
          <a:lstStyle/>
          <a:p>
            <a:pPr eaLnBrk="1" hangingPunct="1"/>
            <a:r>
              <a:rPr lang="en-US" sz="8800" smtClean="0"/>
              <a:t>Typography</a:t>
            </a:r>
          </a:p>
        </p:txBody>
      </p:sp>
      <p:sp>
        <p:nvSpPr>
          <p:cNvPr id="3075" name="Rectangle 5"/>
          <p:cNvSpPr>
            <a:spLocks noGrp="1" noChangeArrowheads="1"/>
          </p:cNvSpPr>
          <p:nvPr>
            <p:ph type="subTitle" idx="1"/>
          </p:nvPr>
        </p:nvSpPr>
        <p:spPr>
          <a:xfrm>
            <a:off x="838200" y="3429000"/>
            <a:ext cx="7391400" cy="1905000"/>
          </a:xfrm>
          <a:ln w="38100">
            <a:solidFill>
              <a:srgbClr val="008000"/>
            </a:solidFill>
          </a:ln>
        </p:spPr>
        <p:txBody>
          <a:bodyPr/>
          <a:lstStyle/>
          <a:p>
            <a:pPr algn="l" eaLnBrk="1" hangingPunct="1"/>
            <a:r>
              <a:rPr lang="en-US" sz="2800" b="1" i="1" smtClean="0"/>
              <a:t>The study of all elements of type as a means of visual communication—from calligraphy to the use of digital type; includes the shape, size, and spacing of characters. </a:t>
            </a:r>
            <a:endParaRPr lang="en-US" sz="28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Spacing Techniques</a:t>
            </a:r>
          </a:p>
        </p:txBody>
      </p:sp>
      <p:sp>
        <p:nvSpPr>
          <p:cNvPr id="21507" name="Content Placeholder 2"/>
          <p:cNvSpPr>
            <a:spLocks noGrp="1"/>
          </p:cNvSpPr>
          <p:nvPr>
            <p:ph idx="1"/>
          </p:nvPr>
        </p:nvSpPr>
        <p:spPr/>
        <p:txBody>
          <a:bodyPr/>
          <a:lstStyle/>
          <a:p>
            <a:r>
              <a:rPr lang="en-US" sz="2000" i="1" smtClean="0"/>
              <a:t>“Altering the amount of space between characters, words, lines of text, and blocks of text can help in fitting more text on the page, making pages visually lighter or heavier, and improving readability.”* </a:t>
            </a:r>
          </a:p>
          <a:p>
            <a:pPr lvl="1"/>
            <a:r>
              <a:rPr lang="en-US" i="1" smtClean="0">
                <a:latin typeface="Arial" charset="0"/>
                <a:cs typeface="Arial" charset="0"/>
              </a:rPr>
              <a:t>Leading</a:t>
            </a:r>
          </a:p>
          <a:p>
            <a:pPr lvl="1"/>
            <a:r>
              <a:rPr lang="en-US" i="1" smtClean="0">
                <a:latin typeface="Arial" charset="0"/>
                <a:cs typeface="Arial" charset="0"/>
              </a:rPr>
              <a:t>Kerning</a:t>
            </a:r>
          </a:p>
          <a:p>
            <a:pPr lvl="1"/>
            <a:r>
              <a:rPr lang="en-US" i="1" smtClean="0">
                <a:latin typeface="Arial" charset="0"/>
                <a:cs typeface="Arial" charset="0"/>
              </a:rPr>
              <a:t>Tracking</a:t>
            </a:r>
          </a:p>
          <a:p>
            <a:pPr lvl="1"/>
            <a:r>
              <a:rPr lang="en-US" i="1" smtClean="0">
                <a:latin typeface="Arial" charset="0"/>
                <a:cs typeface="Arial" charset="0"/>
              </a:rPr>
              <a:t>Widows/Orphans</a:t>
            </a:r>
          </a:p>
          <a:p>
            <a:pPr lvl="1"/>
            <a:r>
              <a:rPr lang="en-US" i="1" smtClean="0">
                <a:latin typeface="Arial" charset="0"/>
                <a:cs typeface="Arial" charset="0"/>
              </a:rPr>
              <a:t>Spacing after punctuation</a:t>
            </a:r>
          </a:p>
          <a:p>
            <a:pPr lvl="1"/>
            <a:r>
              <a:rPr lang="en-US" i="1" smtClean="0">
                <a:latin typeface="Arial" charset="0"/>
                <a:cs typeface="Arial" charset="0"/>
              </a:rPr>
              <a:t>Indents</a:t>
            </a:r>
          </a:p>
          <a:p>
            <a:pPr lvl="1"/>
            <a:r>
              <a:rPr lang="en-US" i="1" smtClean="0">
                <a:latin typeface="Arial" charset="0"/>
                <a:cs typeface="Arial" charset="0"/>
              </a:rPr>
              <a:t>Hanging Indents</a:t>
            </a:r>
            <a:r>
              <a:rPr lang="en-US" smtClean="0">
                <a:latin typeface="Arial" charset="0"/>
                <a:cs typeface="Arial" charset="0"/>
              </a:rPr>
              <a:t/>
            </a:r>
            <a:br>
              <a:rPr lang="en-US" smtClean="0">
                <a:latin typeface="Arial" charset="0"/>
                <a:cs typeface="Arial" charset="0"/>
              </a:rPr>
            </a:br>
            <a:endParaRPr lang="en-US" smtClean="0">
              <a:latin typeface="Arial" charset="0"/>
              <a:cs typeface="Arial" charset="0"/>
            </a:endParaRPr>
          </a:p>
        </p:txBody>
      </p:sp>
      <p:sp>
        <p:nvSpPr>
          <p:cNvPr id="4" name="Rectangle 3"/>
          <p:cNvSpPr/>
          <p:nvPr/>
        </p:nvSpPr>
        <p:spPr>
          <a:xfrm>
            <a:off x="533400" y="6172200"/>
            <a:ext cx="6629400" cy="261938"/>
          </a:xfrm>
          <a:prstGeom prst="rect">
            <a:avLst/>
          </a:prstGeom>
        </p:spPr>
        <p:txBody>
          <a:bodyPr>
            <a:spAutoFit/>
          </a:bodyPr>
          <a:lstStyle/>
          <a:p>
            <a:pPr>
              <a:defRPr/>
            </a:pPr>
            <a:r>
              <a:rPr lang="en-US" sz="1050" dirty="0">
                <a:solidFill>
                  <a:srgbClr val="009900"/>
                </a:solidFill>
              </a:rPr>
              <a:t>*</a:t>
            </a:r>
            <a:r>
              <a:rPr lang="en-US" sz="1050" dirty="0" err="1">
                <a:solidFill>
                  <a:srgbClr val="009900"/>
                </a:solidFill>
              </a:rPr>
              <a:t>desktoppub.about.com</a:t>
            </a:r>
            <a:r>
              <a:rPr lang="en-US" sz="1050" dirty="0">
                <a:solidFill>
                  <a:srgbClr val="009900"/>
                </a:solidFill>
              </a:rPr>
              <a:t>/</a:t>
            </a:r>
            <a:r>
              <a:rPr lang="en-US" sz="1050" dirty="0" err="1">
                <a:solidFill>
                  <a:srgbClr val="009900"/>
                </a:solidFill>
              </a:rPr>
              <a:t>cs</a:t>
            </a:r>
            <a:r>
              <a:rPr lang="en-US" sz="1050" dirty="0">
                <a:solidFill>
                  <a:srgbClr val="009900"/>
                </a:solidFill>
              </a:rPr>
              <a:t>/basic/a/textcomposition.htm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5"/>
          <p:cNvSpPr>
            <a:spLocks noGrp="1"/>
          </p:cNvSpPr>
          <p:nvPr>
            <p:ph type="title"/>
          </p:nvPr>
        </p:nvSpPr>
        <p:spPr>
          <a:xfrm>
            <a:off x="457200" y="274638"/>
            <a:ext cx="3810000" cy="1173162"/>
          </a:xfrm>
        </p:spPr>
        <p:txBody>
          <a:bodyPr/>
          <a:lstStyle/>
          <a:p>
            <a:r>
              <a:rPr lang="en-US" sz="5400" smtClean="0"/>
              <a:t>Leading</a:t>
            </a:r>
          </a:p>
        </p:txBody>
      </p:sp>
      <p:pic>
        <p:nvPicPr>
          <p:cNvPr id="22531" name="Content Placeholder 7" descr="Metal_movable_type.jpg"/>
          <p:cNvPicPr>
            <a:picLocks noGrp="1" noChangeAspect="1"/>
          </p:cNvPicPr>
          <p:nvPr>
            <p:ph sz="half" idx="1"/>
          </p:nvPr>
        </p:nvPicPr>
        <p:blipFill>
          <a:blip r:embed="rId3" cstate="print"/>
          <a:srcRect/>
          <a:stretch>
            <a:fillRect/>
          </a:stretch>
        </p:blipFill>
        <p:spPr>
          <a:xfrm>
            <a:off x="4752975" y="685800"/>
            <a:ext cx="4002088" cy="2735263"/>
          </a:xfrm>
          <a:ln w="57150">
            <a:solidFill>
              <a:srgbClr val="009900"/>
            </a:solidFill>
          </a:ln>
        </p:spPr>
      </p:pic>
      <p:sp>
        <p:nvSpPr>
          <p:cNvPr id="22532" name="Content Placeholder 3"/>
          <p:cNvSpPr>
            <a:spLocks noGrp="1"/>
          </p:cNvSpPr>
          <p:nvPr>
            <p:ph sz="half" idx="2"/>
          </p:nvPr>
        </p:nvSpPr>
        <p:spPr>
          <a:xfrm>
            <a:off x="457200" y="1600200"/>
            <a:ext cx="4419600" cy="1524000"/>
          </a:xfrm>
        </p:spPr>
        <p:txBody>
          <a:bodyPr/>
          <a:lstStyle/>
          <a:p>
            <a:r>
              <a:rPr lang="en-US" b="1" smtClean="0"/>
              <a:t>Leading</a:t>
            </a:r>
            <a:r>
              <a:rPr lang="en-US" smtClean="0"/>
              <a:t>—the space </a:t>
            </a:r>
            <a:br>
              <a:rPr lang="en-US" smtClean="0"/>
            </a:br>
            <a:r>
              <a:rPr lang="en-US" smtClean="0"/>
              <a:t>between lines of text; </a:t>
            </a:r>
            <a:br>
              <a:rPr lang="en-US" smtClean="0"/>
            </a:br>
            <a:r>
              <a:rPr lang="en-US" smtClean="0"/>
              <a:t>sometimes known as </a:t>
            </a:r>
            <a:br>
              <a:rPr lang="en-US" smtClean="0"/>
            </a:br>
            <a:r>
              <a:rPr lang="en-US" i="1" smtClean="0"/>
              <a:t>line spacing</a:t>
            </a:r>
          </a:p>
          <a:p>
            <a:pPr lvl="1"/>
            <a:r>
              <a:rPr lang="en-US" i="1" smtClean="0"/>
              <a:t>Pronounced “ledding”</a:t>
            </a:r>
            <a:endParaRPr lang="en-US" smtClean="0"/>
          </a:p>
        </p:txBody>
      </p:sp>
      <p:grpSp>
        <p:nvGrpSpPr>
          <p:cNvPr id="22533" name="Group 19"/>
          <p:cNvGrpSpPr>
            <a:grpSpLocks/>
          </p:cNvGrpSpPr>
          <p:nvPr/>
        </p:nvGrpSpPr>
        <p:grpSpPr bwMode="auto">
          <a:xfrm>
            <a:off x="-92075" y="3916363"/>
            <a:ext cx="9328150" cy="2062162"/>
            <a:chOff x="-92075" y="2468939"/>
            <a:chExt cx="9328150" cy="2061608"/>
          </a:xfrm>
        </p:grpSpPr>
        <p:sp>
          <p:nvSpPr>
            <p:cNvPr id="22534" name="Line 5"/>
            <p:cNvSpPr>
              <a:spLocks noChangeShapeType="1"/>
            </p:cNvSpPr>
            <p:nvPr/>
          </p:nvSpPr>
          <p:spPr bwMode="auto">
            <a:xfrm>
              <a:off x="0" y="3405250"/>
              <a:ext cx="9236075" cy="3175"/>
            </a:xfrm>
            <a:prstGeom prst="line">
              <a:avLst/>
            </a:prstGeom>
            <a:noFill/>
            <a:ln w="28575">
              <a:solidFill>
                <a:schemeClr val="accent2"/>
              </a:solidFill>
              <a:round/>
              <a:headEnd/>
              <a:tailEnd/>
            </a:ln>
          </p:spPr>
          <p:txBody>
            <a:bodyPr/>
            <a:lstStyle/>
            <a:p>
              <a:endParaRPr lang="en-US"/>
            </a:p>
          </p:txBody>
        </p:sp>
        <p:sp>
          <p:nvSpPr>
            <p:cNvPr id="22535" name="Line 19"/>
            <p:cNvSpPr>
              <a:spLocks noChangeShapeType="1"/>
            </p:cNvSpPr>
            <p:nvPr/>
          </p:nvSpPr>
          <p:spPr bwMode="auto">
            <a:xfrm>
              <a:off x="381000" y="3429000"/>
              <a:ext cx="0" cy="457200"/>
            </a:xfrm>
            <a:prstGeom prst="line">
              <a:avLst/>
            </a:prstGeom>
            <a:noFill/>
            <a:ln w="57150">
              <a:solidFill>
                <a:schemeClr val="tx1"/>
              </a:solidFill>
              <a:prstDash val="sysDot"/>
              <a:round/>
              <a:headEnd/>
              <a:tailEnd type="triangle" w="med" len="med"/>
            </a:ln>
          </p:spPr>
          <p:txBody>
            <a:bodyPr/>
            <a:lstStyle/>
            <a:p>
              <a:endParaRPr lang="en-US"/>
            </a:p>
          </p:txBody>
        </p:sp>
        <p:sp>
          <p:nvSpPr>
            <p:cNvPr id="22536" name="TextBox 16"/>
            <p:cNvSpPr txBox="1">
              <a:spLocks noChangeArrowheads="1"/>
            </p:cNvSpPr>
            <p:nvPr/>
          </p:nvSpPr>
          <p:spPr bwMode="auto">
            <a:xfrm>
              <a:off x="762000" y="2468939"/>
              <a:ext cx="8001000" cy="2061608"/>
            </a:xfrm>
            <a:prstGeom prst="rect">
              <a:avLst/>
            </a:prstGeom>
            <a:noFill/>
            <a:ln w="9525">
              <a:noFill/>
              <a:miter lim="800000"/>
              <a:headEnd/>
              <a:tailEnd/>
            </a:ln>
          </p:spPr>
          <p:txBody>
            <a:bodyPr>
              <a:spAutoFit/>
            </a:bodyPr>
            <a:lstStyle/>
            <a:p>
              <a:r>
                <a:rPr lang="en-US" sz="3200"/>
                <a:t>Leading is measured from baseline to baseline, typically two points greater than the point size—some software calculates leading as 120% of the point size</a:t>
              </a:r>
            </a:p>
          </p:txBody>
        </p:sp>
        <p:sp>
          <p:nvSpPr>
            <p:cNvPr id="22537" name="Line 5"/>
            <p:cNvSpPr>
              <a:spLocks noChangeShapeType="1"/>
            </p:cNvSpPr>
            <p:nvPr/>
          </p:nvSpPr>
          <p:spPr bwMode="auto">
            <a:xfrm>
              <a:off x="0" y="3886200"/>
              <a:ext cx="9236075" cy="3175"/>
            </a:xfrm>
            <a:prstGeom prst="line">
              <a:avLst/>
            </a:prstGeom>
            <a:noFill/>
            <a:ln w="28575">
              <a:solidFill>
                <a:schemeClr val="accent2"/>
              </a:solidFill>
              <a:round/>
              <a:headEnd/>
              <a:tailEnd/>
            </a:ln>
          </p:spPr>
          <p:txBody>
            <a:bodyPr/>
            <a:lstStyle/>
            <a:p>
              <a:endParaRPr lang="en-US"/>
            </a:p>
          </p:txBody>
        </p:sp>
        <p:sp>
          <p:nvSpPr>
            <p:cNvPr id="22538" name="Line 5"/>
            <p:cNvSpPr>
              <a:spLocks noChangeShapeType="1"/>
            </p:cNvSpPr>
            <p:nvPr/>
          </p:nvSpPr>
          <p:spPr bwMode="auto">
            <a:xfrm>
              <a:off x="-92075" y="2907475"/>
              <a:ext cx="9236075" cy="3175"/>
            </a:xfrm>
            <a:prstGeom prst="line">
              <a:avLst/>
            </a:prstGeom>
            <a:noFill/>
            <a:ln w="28575">
              <a:solidFill>
                <a:schemeClr val="accent2"/>
              </a:solidFill>
              <a:round/>
              <a:headEnd/>
              <a:tailEnd/>
            </a:ln>
          </p:spPr>
          <p:txBody>
            <a:bodyPr/>
            <a:lstStyle/>
            <a:p>
              <a:endParaRPr lang="en-US"/>
            </a:p>
          </p:txBody>
        </p:sp>
        <p:sp>
          <p:nvSpPr>
            <p:cNvPr id="22539" name="Line 5"/>
            <p:cNvSpPr>
              <a:spLocks noChangeShapeType="1"/>
            </p:cNvSpPr>
            <p:nvPr/>
          </p:nvSpPr>
          <p:spPr bwMode="auto">
            <a:xfrm>
              <a:off x="0" y="4383892"/>
              <a:ext cx="9236075" cy="3175"/>
            </a:xfrm>
            <a:prstGeom prst="line">
              <a:avLst/>
            </a:prstGeom>
            <a:noFill/>
            <a:ln w="28575">
              <a:solidFill>
                <a:schemeClr val="accent2"/>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4"/>
          <p:cNvSpPr>
            <a:spLocks noGrp="1"/>
          </p:cNvSpPr>
          <p:nvPr>
            <p:ph type="title"/>
          </p:nvPr>
        </p:nvSpPr>
        <p:spPr>
          <a:xfrm>
            <a:off x="381000" y="76200"/>
            <a:ext cx="8229600" cy="1143000"/>
          </a:xfrm>
        </p:spPr>
        <p:txBody>
          <a:bodyPr/>
          <a:lstStyle/>
          <a:p>
            <a:r>
              <a:rPr lang="en-US" smtClean="0"/>
              <a:t>Kerning</a:t>
            </a:r>
          </a:p>
        </p:txBody>
      </p:sp>
      <p:sp>
        <p:nvSpPr>
          <p:cNvPr id="23555" name="Content Placeholder 5"/>
          <p:cNvSpPr>
            <a:spLocks noGrp="1"/>
          </p:cNvSpPr>
          <p:nvPr>
            <p:ph idx="1"/>
          </p:nvPr>
        </p:nvSpPr>
        <p:spPr>
          <a:xfrm>
            <a:off x="457200" y="1066800"/>
            <a:ext cx="8229600" cy="4038600"/>
          </a:xfrm>
        </p:spPr>
        <p:txBody>
          <a:bodyPr/>
          <a:lstStyle/>
          <a:p>
            <a:pPr>
              <a:spcAft>
                <a:spcPts val="600"/>
              </a:spcAft>
            </a:pPr>
            <a:r>
              <a:rPr lang="en-US" sz="2200" b="1" smtClean="0"/>
              <a:t>Kerning</a:t>
            </a:r>
            <a:r>
              <a:rPr lang="en-US" sz="2200" smtClean="0"/>
              <a:t>—the adjustment of space between pairs of letters to improve its appearance or alter its fit</a:t>
            </a:r>
          </a:p>
          <a:p>
            <a:pPr>
              <a:spcAft>
                <a:spcPts val="600"/>
              </a:spcAft>
            </a:pPr>
            <a:r>
              <a:rPr lang="en-US" sz="2200" smtClean="0"/>
              <a:t>The spacing between letters is determined by the font; some fonts will automatically kern, or adjust the spacing between letters to make them “fit” together. </a:t>
            </a:r>
          </a:p>
          <a:p>
            <a:pPr lvl="1">
              <a:spcAft>
                <a:spcPts val="600"/>
              </a:spcAft>
            </a:pPr>
            <a:r>
              <a:rPr lang="en-US" sz="1800" smtClean="0">
                <a:latin typeface="Arial" charset="0"/>
                <a:cs typeface="Arial" charset="0"/>
              </a:rPr>
              <a:t>Too little space can cause the letters to run together and appear as one—making it difficult to read</a:t>
            </a:r>
          </a:p>
          <a:p>
            <a:pPr lvl="1">
              <a:spcAft>
                <a:spcPts val="600"/>
              </a:spcAft>
            </a:pPr>
            <a:r>
              <a:rPr lang="en-US" sz="1800" smtClean="0">
                <a:latin typeface="Arial" charset="0"/>
                <a:cs typeface="Arial" charset="0"/>
              </a:rPr>
              <a:t>Too much space between letters can create “rivers” which make it difficult for the reader’s eye to flow through the text.</a:t>
            </a:r>
          </a:p>
          <a:p>
            <a:pPr>
              <a:spcAft>
                <a:spcPts val="600"/>
              </a:spcAft>
            </a:pPr>
            <a:r>
              <a:rPr lang="en-US" sz="2200" smtClean="0"/>
              <a:t>Some software uses the expression “character spacing.”</a:t>
            </a:r>
          </a:p>
        </p:txBody>
      </p:sp>
      <p:grpSp>
        <p:nvGrpSpPr>
          <p:cNvPr id="23556" name="Group 9"/>
          <p:cNvGrpSpPr>
            <a:grpSpLocks/>
          </p:cNvGrpSpPr>
          <p:nvPr/>
        </p:nvGrpSpPr>
        <p:grpSpPr bwMode="auto">
          <a:xfrm>
            <a:off x="-15875" y="5176838"/>
            <a:ext cx="10093325" cy="1481137"/>
            <a:chOff x="-15875" y="5029200"/>
            <a:chExt cx="10093315" cy="1481137"/>
          </a:xfrm>
        </p:grpSpPr>
        <p:sp>
          <p:nvSpPr>
            <p:cNvPr id="7" name="Text Box 7"/>
            <p:cNvSpPr txBox="1">
              <a:spLocks noChangeArrowheads="1"/>
            </p:cNvSpPr>
            <p:nvPr/>
          </p:nvSpPr>
          <p:spPr bwMode="auto">
            <a:xfrm>
              <a:off x="914399" y="5029200"/>
              <a:ext cx="9163041" cy="1200150"/>
            </a:xfrm>
            <a:prstGeom prst="rect">
              <a:avLst/>
            </a:prstGeom>
            <a:noFill/>
            <a:ln w="9525">
              <a:noFill/>
              <a:miter lim="800000"/>
              <a:headEnd/>
              <a:tailEnd/>
            </a:ln>
          </p:spPr>
          <p:txBody>
            <a:bodyPr>
              <a:spAutoFit/>
            </a:bodyPr>
            <a:lstStyle/>
            <a:p>
              <a:pPr>
                <a:spcBef>
                  <a:spcPct val="50000"/>
                </a:spcBef>
                <a:defRPr/>
              </a:pPr>
              <a:r>
                <a:rPr lang="en-US" sz="7200" dirty="0">
                  <a:latin typeface="Bradley Hand ITC" pitchFamily="66" charset="0"/>
                </a:rPr>
                <a:t>Bradley   </a:t>
              </a:r>
              <a:r>
                <a:rPr lang="en-US" sz="7200" kern="0" spc="-500" dirty="0" err="1">
                  <a:latin typeface="Bradley Hand ITC" pitchFamily="66" charset="0"/>
                </a:rPr>
                <a:t>Bradley</a:t>
              </a:r>
              <a:endParaRPr lang="en-US" sz="7200" kern="0" spc="-500" dirty="0">
                <a:latin typeface="Vivaldi" pitchFamily="66" charset="0"/>
              </a:endParaRPr>
            </a:p>
          </p:txBody>
        </p:sp>
        <p:grpSp>
          <p:nvGrpSpPr>
            <p:cNvPr id="23558" name="Group 26"/>
            <p:cNvGrpSpPr>
              <a:grpSpLocks/>
            </p:cNvGrpSpPr>
            <p:nvPr/>
          </p:nvGrpSpPr>
          <p:grpSpPr bwMode="auto">
            <a:xfrm>
              <a:off x="5562600" y="5943600"/>
              <a:ext cx="990600" cy="566737"/>
              <a:chOff x="4071" y="2688"/>
              <a:chExt cx="604" cy="357"/>
            </a:xfrm>
          </p:grpSpPr>
          <p:sp>
            <p:nvSpPr>
              <p:cNvPr id="23561" name="AutoShape 22"/>
              <p:cNvSpPr>
                <a:spLocks/>
              </p:cNvSpPr>
              <p:nvPr/>
            </p:nvSpPr>
            <p:spPr bwMode="auto">
              <a:xfrm rot="-5400000">
                <a:off x="4294" y="2499"/>
                <a:ext cx="192" cy="570"/>
              </a:xfrm>
              <a:prstGeom prst="leftBrace">
                <a:avLst>
                  <a:gd name="adj1" fmla="val 14995"/>
                  <a:gd name="adj2" fmla="val 50000"/>
                </a:avLst>
              </a:prstGeom>
              <a:noFill/>
              <a:ln w="9525">
                <a:solidFill>
                  <a:schemeClr val="tx1"/>
                </a:solidFill>
                <a:round/>
                <a:headEnd/>
                <a:tailEnd/>
              </a:ln>
            </p:spPr>
            <p:txBody>
              <a:bodyPr wrap="none" anchor="ctr"/>
              <a:lstStyle/>
              <a:p>
                <a:endParaRPr lang="en-US"/>
              </a:p>
            </p:txBody>
          </p:sp>
          <p:sp>
            <p:nvSpPr>
              <p:cNvPr id="23562" name="Text Box 23"/>
              <p:cNvSpPr txBox="1">
                <a:spLocks noChangeArrowheads="1"/>
              </p:cNvSpPr>
              <p:nvPr/>
            </p:nvSpPr>
            <p:spPr bwMode="auto">
              <a:xfrm>
                <a:off x="4071" y="2871"/>
                <a:ext cx="587" cy="174"/>
              </a:xfrm>
              <a:prstGeom prst="rect">
                <a:avLst/>
              </a:prstGeom>
              <a:noFill/>
              <a:ln w="9525">
                <a:noFill/>
                <a:miter lim="800000"/>
                <a:headEnd/>
                <a:tailEnd/>
              </a:ln>
            </p:spPr>
            <p:txBody>
              <a:bodyPr>
                <a:spAutoFit/>
              </a:bodyPr>
              <a:lstStyle/>
              <a:p>
                <a:pPr algn="ctr">
                  <a:spcBef>
                    <a:spcPct val="50000"/>
                  </a:spcBef>
                </a:pPr>
                <a:r>
                  <a:rPr lang="en-US" sz="1200"/>
                  <a:t>KERNING</a:t>
                </a:r>
              </a:p>
            </p:txBody>
          </p:sp>
        </p:grpSp>
        <p:sp>
          <p:nvSpPr>
            <p:cNvPr id="23559" name="Line 2"/>
            <p:cNvSpPr>
              <a:spLocks noChangeShapeType="1"/>
            </p:cNvSpPr>
            <p:nvPr/>
          </p:nvSpPr>
          <p:spPr bwMode="auto">
            <a:xfrm>
              <a:off x="-15875" y="5172075"/>
              <a:ext cx="9144000" cy="12700"/>
            </a:xfrm>
            <a:prstGeom prst="line">
              <a:avLst/>
            </a:prstGeom>
            <a:noFill/>
            <a:ln w="57150">
              <a:solidFill>
                <a:schemeClr val="accent2"/>
              </a:solidFill>
              <a:round/>
              <a:headEnd/>
              <a:tailEnd/>
            </a:ln>
          </p:spPr>
          <p:txBody>
            <a:bodyPr/>
            <a:lstStyle/>
            <a:p>
              <a:endParaRPr lang="en-US"/>
            </a:p>
          </p:txBody>
        </p:sp>
        <p:sp>
          <p:nvSpPr>
            <p:cNvPr id="23560" name="Line 3"/>
            <p:cNvSpPr>
              <a:spLocks noChangeShapeType="1"/>
            </p:cNvSpPr>
            <p:nvPr/>
          </p:nvSpPr>
          <p:spPr bwMode="auto">
            <a:xfrm>
              <a:off x="0" y="5911850"/>
              <a:ext cx="9144000" cy="0"/>
            </a:xfrm>
            <a:prstGeom prst="line">
              <a:avLst/>
            </a:prstGeom>
            <a:noFill/>
            <a:ln w="57150">
              <a:solidFill>
                <a:schemeClr val="accent2"/>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Tracking</a:t>
            </a:r>
          </a:p>
        </p:txBody>
      </p:sp>
      <p:sp>
        <p:nvSpPr>
          <p:cNvPr id="24579" name="Content Placeholder 2"/>
          <p:cNvSpPr>
            <a:spLocks noGrp="1"/>
          </p:cNvSpPr>
          <p:nvPr>
            <p:ph idx="1"/>
          </p:nvPr>
        </p:nvSpPr>
        <p:spPr>
          <a:xfrm>
            <a:off x="381000" y="1600200"/>
            <a:ext cx="8382000" cy="1066800"/>
          </a:xfrm>
        </p:spPr>
        <p:txBody>
          <a:bodyPr/>
          <a:lstStyle/>
          <a:p>
            <a:r>
              <a:rPr lang="en-US" sz="2800" b="1" smtClean="0"/>
              <a:t>Tracking</a:t>
            </a:r>
            <a:r>
              <a:rPr lang="en-US" sz="2800" smtClean="0"/>
              <a:t>—Adjusting the spacing between words, phrases, and extended blocks of text</a:t>
            </a:r>
            <a:endParaRPr lang="en-US" sz="2800" b="1" smtClean="0"/>
          </a:p>
        </p:txBody>
      </p:sp>
      <p:pic>
        <p:nvPicPr>
          <p:cNvPr id="24580" name="Picture 7" descr="Picture1.png"/>
          <p:cNvPicPr>
            <a:picLocks noChangeAspect="1"/>
          </p:cNvPicPr>
          <p:nvPr/>
        </p:nvPicPr>
        <p:blipFill>
          <a:blip r:embed="rId3" cstate="print"/>
          <a:srcRect b="20834"/>
          <a:stretch>
            <a:fillRect/>
          </a:stretch>
        </p:blipFill>
        <p:spPr bwMode="auto">
          <a:xfrm>
            <a:off x="5494338" y="2847975"/>
            <a:ext cx="2968625" cy="1447800"/>
          </a:xfrm>
          <a:prstGeom prst="rect">
            <a:avLst/>
          </a:prstGeom>
          <a:noFill/>
          <a:ln w="9525">
            <a:solidFill>
              <a:srgbClr val="009900"/>
            </a:solidFill>
            <a:miter lim="800000"/>
            <a:headEnd/>
            <a:tailEnd/>
          </a:ln>
        </p:spPr>
      </p:pic>
      <p:pic>
        <p:nvPicPr>
          <p:cNvPr id="24581" name="Picture 8" descr="Picture2.png"/>
          <p:cNvPicPr>
            <a:picLocks noChangeAspect="1"/>
          </p:cNvPicPr>
          <p:nvPr/>
        </p:nvPicPr>
        <p:blipFill>
          <a:blip r:embed="rId4" cstate="print"/>
          <a:srcRect b="20834"/>
          <a:stretch>
            <a:fillRect/>
          </a:stretch>
        </p:blipFill>
        <p:spPr bwMode="auto">
          <a:xfrm>
            <a:off x="1163638" y="4876800"/>
            <a:ext cx="2968625" cy="1447800"/>
          </a:xfrm>
          <a:prstGeom prst="rect">
            <a:avLst/>
          </a:prstGeom>
          <a:noFill/>
          <a:ln w="9525">
            <a:solidFill>
              <a:srgbClr val="009900"/>
            </a:solidFill>
            <a:miter lim="800000"/>
            <a:headEnd/>
            <a:tailEnd/>
          </a:ln>
        </p:spPr>
      </p:pic>
      <p:pic>
        <p:nvPicPr>
          <p:cNvPr id="24582" name="Picture 9" descr="Picture3.png"/>
          <p:cNvPicPr>
            <a:picLocks noChangeAspect="1"/>
          </p:cNvPicPr>
          <p:nvPr/>
        </p:nvPicPr>
        <p:blipFill>
          <a:blip r:embed="rId5" cstate="print"/>
          <a:srcRect b="8334"/>
          <a:stretch>
            <a:fillRect/>
          </a:stretch>
        </p:blipFill>
        <p:spPr bwMode="auto">
          <a:xfrm>
            <a:off x="5494338" y="4876800"/>
            <a:ext cx="2968625" cy="1676400"/>
          </a:xfrm>
          <a:prstGeom prst="rect">
            <a:avLst/>
          </a:prstGeom>
          <a:noFill/>
          <a:ln w="9525">
            <a:solidFill>
              <a:srgbClr val="009900"/>
            </a:solidFill>
            <a:miter lim="800000"/>
            <a:headEnd/>
            <a:tailEnd/>
          </a:ln>
        </p:spPr>
      </p:pic>
      <p:pic>
        <p:nvPicPr>
          <p:cNvPr id="24583" name="Picture 10" descr="Picture4.png"/>
          <p:cNvPicPr>
            <a:picLocks noChangeAspect="1"/>
          </p:cNvPicPr>
          <p:nvPr/>
        </p:nvPicPr>
        <p:blipFill>
          <a:blip r:embed="rId6" cstate="print"/>
          <a:srcRect/>
          <a:stretch>
            <a:fillRect/>
          </a:stretch>
        </p:blipFill>
        <p:spPr bwMode="auto">
          <a:xfrm>
            <a:off x="1160463" y="2830513"/>
            <a:ext cx="2968625" cy="1487487"/>
          </a:xfrm>
          <a:prstGeom prst="rect">
            <a:avLst/>
          </a:prstGeom>
          <a:noFill/>
          <a:ln w="9525">
            <a:solidFill>
              <a:srgbClr val="009900"/>
            </a:solidFill>
            <a:miter lim="800000"/>
            <a:headEnd/>
            <a:tailEnd/>
          </a:ln>
        </p:spPr>
      </p:pic>
      <p:sp>
        <p:nvSpPr>
          <p:cNvPr id="14" name="Rectangle 13"/>
          <p:cNvSpPr/>
          <p:nvPr/>
        </p:nvSpPr>
        <p:spPr>
          <a:xfrm>
            <a:off x="550225" y="2819400"/>
            <a:ext cx="457200" cy="1524000"/>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anchor="ctr"/>
          <a:lstStyle/>
          <a:p>
            <a:pPr algn="ctr">
              <a:defRPr/>
            </a:pPr>
            <a:r>
              <a:rPr lang="en-US" sz="1600" cap="small" dirty="0">
                <a:latin typeface="Arial" pitchFamily="34" charset="0"/>
                <a:cs typeface="Arial" pitchFamily="34" charset="0"/>
              </a:rPr>
              <a:t>normal</a:t>
            </a:r>
          </a:p>
        </p:txBody>
      </p:sp>
      <p:sp>
        <p:nvSpPr>
          <p:cNvPr id="15" name="Rectangle 14"/>
          <p:cNvSpPr/>
          <p:nvPr/>
        </p:nvSpPr>
        <p:spPr>
          <a:xfrm>
            <a:off x="4893625" y="2819400"/>
            <a:ext cx="457200" cy="1527048"/>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anchor="ctr"/>
          <a:lstStyle/>
          <a:p>
            <a:pPr algn="ctr">
              <a:defRPr/>
            </a:pPr>
            <a:r>
              <a:rPr lang="en-US" sz="1600" cap="small" dirty="0">
                <a:latin typeface="Arial" pitchFamily="34" charset="0"/>
                <a:cs typeface="Arial" pitchFamily="34" charset="0"/>
              </a:rPr>
              <a:t>tight</a:t>
            </a:r>
          </a:p>
        </p:txBody>
      </p:sp>
      <p:sp>
        <p:nvSpPr>
          <p:cNvPr id="16" name="Rectangle 15"/>
          <p:cNvSpPr/>
          <p:nvPr/>
        </p:nvSpPr>
        <p:spPr>
          <a:xfrm>
            <a:off x="550225" y="4876800"/>
            <a:ext cx="457200" cy="1524000"/>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anchor="ctr"/>
          <a:lstStyle/>
          <a:p>
            <a:pPr algn="ctr">
              <a:defRPr/>
            </a:pPr>
            <a:r>
              <a:rPr lang="en-US" sz="1600" cap="small" dirty="0">
                <a:latin typeface="Arial" pitchFamily="34" charset="0"/>
                <a:cs typeface="Arial" pitchFamily="34" charset="0"/>
              </a:rPr>
              <a:t>loose</a:t>
            </a:r>
          </a:p>
        </p:txBody>
      </p:sp>
      <p:sp>
        <p:nvSpPr>
          <p:cNvPr id="17" name="Rectangle 16"/>
          <p:cNvSpPr/>
          <p:nvPr/>
        </p:nvSpPr>
        <p:spPr>
          <a:xfrm>
            <a:off x="4893625" y="4876800"/>
            <a:ext cx="457200" cy="1524000"/>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anchor="ctr"/>
          <a:lstStyle/>
          <a:p>
            <a:pPr algn="ctr">
              <a:defRPr/>
            </a:pPr>
            <a:r>
              <a:rPr lang="en-US" sz="1600" cap="small" dirty="0">
                <a:latin typeface="Arial" pitchFamily="34" charset="0"/>
                <a:cs typeface="Arial" pitchFamily="34" charset="0"/>
              </a:rPr>
              <a:t>very loose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Widows and Orphans</a:t>
            </a:r>
          </a:p>
        </p:txBody>
      </p:sp>
      <p:sp>
        <p:nvSpPr>
          <p:cNvPr id="25603" name="Content Placeholder 2"/>
          <p:cNvSpPr>
            <a:spLocks noGrp="1"/>
          </p:cNvSpPr>
          <p:nvPr>
            <p:ph idx="1"/>
          </p:nvPr>
        </p:nvSpPr>
        <p:spPr>
          <a:xfrm>
            <a:off x="457200" y="1600200"/>
            <a:ext cx="8229600" cy="4800600"/>
          </a:xfrm>
        </p:spPr>
        <p:txBody>
          <a:bodyPr/>
          <a:lstStyle/>
          <a:p>
            <a:r>
              <a:rPr lang="en-US" sz="2400" smtClean="0"/>
              <a:t>Dangling words at the top and bottom of pages interrupt the reader’s eye and make reading more difficult.</a:t>
            </a:r>
          </a:p>
          <a:p>
            <a:pPr lvl="1"/>
            <a:r>
              <a:rPr lang="en-US" sz="1800" b="1" smtClean="0">
                <a:latin typeface="Arial" charset="0"/>
                <a:cs typeface="Arial" charset="0"/>
              </a:rPr>
              <a:t>Widows and Orphans—</a:t>
            </a:r>
            <a:r>
              <a:rPr lang="en-US" sz="1800" smtClean="0">
                <a:latin typeface="Arial" charset="0"/>
                <a:cs typeface="Arial" charset="0"/>
              </a:rPr>
              <a:t>Short lines of text (single sentence or phrase) that appear at the end of a paragraph, column, or page or at the top of a column or page. </a:t>
            </a:r>
          </a:p>
          <a:p>
            <a:r>
              <a:rPr lang="en-US" sz="2400" smtClean="0">
                <a:latin typeface="Arial" charset="0"/>
                <a:cs typeface="Arial" charset="0"/>
              </a:rPr>
              <a:t>Avoid leaving sub headings at the bottom of a page without accompanying text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Widows and Orphans</a:t>
            </a:r>
          </a:p>
        </p:txBody>
      </p:sp>
      <p:sp>
        <p:nvSpPr>
          <p:cNvPr id="6" name="TextBox 5"/>
          <p:cNvSpPr txBox="1"/>
          <p:nvPr/>
        </p:nvSpPr>
        <p:spPr>
          <a:xfrm>
            <a:off x="457200" y="1371600"/>
            <a:ext cx="8229600" cy="4343399"/>
          </a:xfrm>
          <a:prstGeom prst="rect">
            <a:avLst/>
          </a:prstGeom>
          <a:noFill/>
        </p:spPr>
        <p:txBody>
          <a:bodyPr numCol="3" spcCol="365760">
            <a:spAutoFit/>
          </a:bodyPr>
          <a:lstStyle/>
          <a:p>
            <a:pPr indent="225425">
              <a:defRPr/>
            </a:pPr>
            <a:r>
              <a:rPr lang="en-US" baseline="30000" dirty="0" err="1"/>
              <a:t>Erostrud</a:t>
            </a:r>
            <a:r>
              <a:rPr lang="en-US" baseline="30000" dirty="0"/>
              <a:t> </a:t>
            </a:r>
            <a:r>
              <a:rPr lang="en-US" baseline="30000" dirty="0" err="1"/>
              <a:t>magniscin</a:t>
            </a:r>
            <a:r>
              <a:rPr lang="en-US" baseline="30000" dirty="0"/>
              <a:t> </a:t>
            </a:r>
            <a:r>
              <a:rPr lang="en-US" baseline="30000" dirty="0" err="1"/>
              <a:t>velit</a:t>
            </a:r>
            <a:r>
              <a:rPr lang="en-US" baseline="30000" dirty="0"/>
              <a:t>, </a:t>
            </a:r>
            <a:r>
              <a:rPr lang="en-US" baseline="30000" dirty="0" err="1"/>
              <a:t>quis</a:t>
            </a:r>
            <a:r>
              <a:rPr lang="en-US" baseline="30000" dirty="0"/>
              <a:t> </a:t>
            </a:r>
            <a:r>
              <a:rPr lang="en-US" baseline="30000" dirty="0" err="1"/>
              <a:t>eum</a:t>
            </a:r>
            <a:r>
              <a:rPr lang="en-US" baseline="30000" dirty="0"/>
              <a:t> el in </a:t>
            </a:r>
            <a:r>
              <a:rPr lang="en-US" baseline="30000" dirty="0" err="1"/>
              <a:t>henismolore</a:t>
            </a:r>
            <a:r>
              <a:rPr lang="en-US" baseline="30000" dirty="0"/>
              <a:t> min </a:t>
            </a:r>
            <a:r>
              <a:rPr lang="en-US" baseline="30000" dirty="0" err="1"/>
              <a:t>venis</a:t>
            </a:r>
            <a:r>
              <a:rPr lang="en-US" baseline="30000" dirty="0"/>
              <a:t> </a:t>
            </a:r>
            <a:r>
              <a:rPr lang="en-US" baseline="30000" dirty="0" err="1"/>
              <a:t>exeraessi</a:t>
            </a:r>
            <a:r>
              <a:rPr lang="en-US" baseline="30000" dirty="0"/>
              <a:t> tat </a:t>
            </a:r>
            <a:r>
              <a:rPr lang="en-US" baseline="30000" dirty="0" err="1"/>
              <a:t>autatisl</a:t>
            </a:r>
            <a:r>
              <a:rPr lang="en-US" baseline="30000" dirty="0"/>
              <a:t> </a:t>
            </a:r>
            <a:r>
              <a:rPr lang="en-US" baseline="30000" dirty="0" err="1"/>
              <a:t>ut</a:t>
            </a:r>
            <a:r>
              <a:rPr lang="en-US" baseline="30000" dirty="0"/>
              <a:t> et </a:t>
            </a:r>
            <a:r>
              <a:rPr lang="en-US" baseline="30000" dirty="0" err="1"/>
              <a:t>volobor</a:t>
            </a:r>
            <a:r>
              <a:rPr lang="en-US" baseline="30000" dirty="0"/>
              <a:t> </a:t>
            </a:r>
            <a:r>
              <a:rPr lang="en-US" baseline="30000" dirty="0" err="1"/>
              <a:t>irit</a:t>
            </a:r>
            <a:r>
              <a:rPr lang="en-US" baseline="30000" dirty="0"/>
              <a:t> </a:t>
            </a:r>
            <a:r>
              <a:rPr lang="en-US" baseline="30000" dirty="0" err="1"/>
              <a:t>iril</a:t>
            </a:r>
            <a:r>
              <a:rPr lang="en-US" baseline="30000" dirty="0"/>
              <a:t> </a:t>
            </a:r>
            <a:r>
              <a:rPr lang="en-US" baseline="30000" dirty="0" err="1"/>
              <a:t>ullaore</a:t>
            </a:r>
            <a:r>
              <a:rPr lang="en-US" baseline="30000" dirty="0"/>
              <a:t> min </a:t>
            </a:r>
            <a:r>
              <a:rPr lang="en-US" baseline="30000" dirty="0" err="1"/>
              <a:t>veliquam</a:t>
            </a:r>
            <a:r>
              <a:rPr lang="en-US" baseline="30000" dirty="0"/>
              <a:t> </a:t>
            </a:r>
            <a:r>
              <a:rPr lang="en-US" baseline="30000" dirty="0" err="1"/>
              <a:t>vendit</a:t>
            </a:r>
            <a:r>
              <a:rPr lang="en-US" baseline="30000" dirty="0"/>
              <a:t> </a:t>
            </a:r>
            <a:r>
              <a:rPr lang="en-US" baseline="30000" dirty="0" err="1"/>
              <a:t>loreraesto</a:t>
            </a:r>
            <a:r>
              <a:rPr lang="en-US" baseline="30000" dirty="0"/>
              <a:t> </a:t>
            </a:r>
            <a:r>
              <a:rPr lang="en-US" baseline="30000" dirty="0" err="1"/>
              <a:t>cortincidui</a:t>
            </a:r>
            <a:r>
              <a:rPr lang="en-US" baseline="30000" dirty="0"/>
              <a:t> ex </a:t>
            </a:r>
            <a:r>
              <a:rPr lang="en-US" baseline="30000" dirty="0" err="1"/>
              <a:t>exer</a:t>
            </a:r>
            <a:r>
              <a:rPr lang="en-US" baseline="30000" dirty="0"/>
              <a:t> </a:t>
            </a:r>
            <a:r>
              <a:rPr lang="en-US" baseline="30000" dirty="0" err="1"/>
              <a:t>aliquipit</a:t>
            </a:r>
            <a:r>
              <a:rPr lang="en-US" baseline="30000" dirty="0"/>
              <a:t> la </a:t>
            </a:r>
            <a:r>
              <a:rPr lang="en-US" baseline="30000" dirty="0" err="1"/>
              <a:t>facillam</a:t>
            </a:r>
            <a:r>
              <a:rPr lang="en-US" baseline="30000" dirty="0"/>
              <a:t> </a:t>
            </a:r>
            <a:r>
              <a:rPr lang="en-US" baseline="30000" dirty="0" err="1"/>
              <a:t>nos</a:t>
            </a:r>
            <a:r>
              <a:rPr lang="en-US" baseline="30000" dirty="0"/>
              <a:t> del </a:t>
            </a:r>
            <a:r>
              <a:rPr lang="en-US" baseline="30000" dirty="0" err="1"/>
              <a:t>ut</a:t>
            </a:r>
            <a:r>
              <a:rPr lang="en-US" baseline="30000" dirty="0"/>
              <a:t> </a:t>
            </a:r>
            <a:r>
              <a:rPr lang="en-US" baseline="30000" dirty="0" err="1"/>
              <a:t>wis</a:t>
            </a:r>
            <a:r>
              <a:rPr lang="en-US" baseline="30000" dirty="0"/>
              <a:t> </a:t>
            </a:r>
            <a:r>
              <a:rPr lang="en-US" baseline="30000" dirty="0" err="1"/>
              <a:t>adipit</a:t>
            </a:r>
            <a:r>
              <a:rPr lang="en-US" baseline="30000" dirty="0"/>
              <a:t> </a:t>
            </a:r>
            <a:r>
              <a:rPr lang="en-US" baseline="30000" dirty="0" err="1"/>
              <a:t>praestrud</a:t>
            </a:r>
            <a:r>
              <a:rPr lang="en-US" baseline="30000" dirty="0"/>
              <a:t> </a:t>
            </a:r>
            <a:r>
              <a:rPr lang="en-US" baseline="30000" dirty="0" err="1"/>
              <a:t>doloreros</a:t>
            </a:r>
            <a:r>
              <a:rPr lang="en-US" baseline="30000" dirty="0"/>
              <a:t> </a:t>
            </a:r>
            <a:r>
              <a:rPr lang="en-US" baseline="30000" dirty="0" err="1"/>
              <a:t>etuer</a:t>
            </a:r>
            <a:r>
              <a:rPr lang="en-US" baseline="30000" dirty="0"/>
              <a:t> </a:t>
            </a:r>
            <a:r>
              <a:rPr lang="en-US" baseline="30000" dirty="0" err="1"/>
              <a:t>irit</a:t>
            </a:r>
            <a:r>
              <a:rPr lang="en-US" baseline="30000" dirty="0"/>
              <a:t> </a:t>
            </a:r>
            <a:r>
              <a:rPr lang="en-US" baseline="30000" dirty="0" err="1"/>
              <a:t>lut</a:t>
            </a:r>
            <a:r>
              <a:rPr lang="en-US" baseline="30000" dirty="0"/>
              <a:t> </a:t>
            </a:r>
            <a:r>
              <a:rPr lang="en-US" baseline="30000" dirty="0" err="1"/>
              <a:t>nonulpute</a:t>
            </a:r>
            <a:r>
              <a:rPr lang="en-US" baseline="30000" dirty="0"/>
              <a:t> </a:t>
            </a:r>
            <a:r>
              <a:rPr lang="en-US" baseline="30000" dirty="0" err="1"/>
              <a:t>magnisim</a:t>
            </a:r>
            <a:r>
              <a:rPr lang="en-US" baseline="30000" dirty="0"/>
              <a:t> </a:t>
            </a:r>
            <a:r>
              <a:rPr lang="en-US" baseline="30000" dirty="0" err="1"/>
              <a:t>vel</a:t>
            </a:r>
            <a:r>
              <a:rPr lang="en-US" baseline="30000" dirty="0"/>
              <a:t> </a:t>
            </a:r>
            <a:r>
              <a:rPr lang="en-US" baseline="30000" dirty="0" err="1"/>
              <a:t>ute</a:t>
            </a:r>
            <a:r>
              <a:rPr lang="en-US" baseline="30000" dirty="0"/>
              <a:t> </a:t>
            </a:r>
            <a:r>
              <a:rPr lang="en-US" baseline="30000" dirty="0" err="1"/>
              <a:t>ming</a:t>
            </a:r>
            <a:r>
              <a:rPr lang="en-US" baseline="30000" dirty="0"/>
              <a:t> </a:t>
            </a:r>
            <a:r>
              <a:rPr lang="en-US" baseline="30000" dirty="0" err="1"/>
              <a:t>eu</a:t>
            </a:r>
            <a:r>
              <a:rPr lang="en-US" baseline="30000" dirty="0"/>
              <a:t> </a:t>
            </a:r>
            <a:r>
              <a:rPr lang="en-US" baseline="30000" dirty="0" err="1"/>
              <a:t>feuisit</a:t>
            </a:r>
            <a:r>
              <a:rPr lang="en-US" baseline="30000" dirty="0"/>
              <a:t> </a:t>
            </a:r>
            <a:r>
              <a:rPr lang="en-US" baseline="30000" dirty="0" err="1"/>
              <a:t>aciduip</a:t>
            </a:r>
            <a:r>
              <a:rPr lang="en-US" baseline="30000" dirty="0"/>
              <a:t> </a:t>
            </a:r>
            <a:r>
              <a:rPr lang="en-US" baseline="30000" dirty="0" err="1"/>
              <a:t>eugait</a:t>
            </a:r>
            <a:r>
              <a:rPr lang="en-US" baseline="30000" dirty="0"/>
              <a:t> lore </a:t>
            </a:r>
            <a:r>
              <a:rPr lang="en-US" baseline="30000" dirty="0" err="1"/>
              <a:t>tatuerostis</a:t>
            </a:r>
            <a:r>
              <a:rPr lang="en-US" baseline="30000" dirty="0"/>
              <a:t> el </a:t>
            </a:r>
            <a:r>
              <a:rPr lang="en-US" baseline="30000" dirty="0" err="1"/>
              <a:t>dolore</a:t>
            </a:r>
            <a:r>
              <a:rPr lang="en-US" baseline="30000" dirty="0"/>
              <a:t> do </a:t>
            </a:r>
            <a:r>
              <a:rPr lang="en-US" baseline="30000" dirty="0" err="1"/>
              <a:t>ent</a:t>
            </a:r>
            <a:r>
              <a:rPr lang="en-US" baseline="30000" dirty="0"/>
              <a:t> </a:t>
            </a:r>
            <a:r>
              <a:rPr lang="en-US" baseline="30000" dirty="0" err="1"/>
              <a:t>utpate</a:t>
            </a:r>
            <a:r>
              <a:rPr lang="en-US" baseline="30000" dirty="0"/>
              <a:t> </a:t>
            </a:r>
            <a:r>
              <a:rPr lang="en-US" baseline="30000" dirty="0" err="1"/>
              <a:t>consed</a:t>
            </a:r>
            <a:r>
              <a:rPr lang="en-US" baseline="30000" dirty="0"/>
              <a:t> </a:t>
            </a:r>
            <a:r>
              <a:rPr lang="en-US" baseline="30000" dirty="0" err="1"/>
              <a:t>tatem</a:t>
            </a:r>
            <a:r>
              <a:rPr lang="en-US" baseline="30000" dirty="0"/>
              <a:t> quam, </a:t>
            </a:r>
            <a:r>
              <a:rPr lang="en-US" baseline="30000" dirty="0" err="1"/>
              <a:t>quatet</a:t>
            </a:r>
            <a:r>
              <a:rPr lang="en-US" baseline="30000" dirty="0"/>
              <a:t> </a:t>
            </a:r>
            <a:r>
              <a:rPr lang="en-US" baseline="30000" dirty="0" err="1"/>
              <a:t>dolobor</a:t>
            </a:r>
            <a:r>
              <a:rPr lang="en-US" baseline="30000" dirty="0"/>
              <a:t> </a:t>
            </a:r>
            <a:r>
              <a:rPr lang="en-US" baseline="30000" dirty="0" err="1"/>
              <a:t>sendrem</a:t>
            </a:r>
            <a:r>
              <a:rPr lang="en-US" baseline="30000" dirty="0"/>
              <a:t> </a:t>
            </a:r>
            <a:r>
              <a:rPr lang="en-US" baseline="30000" dirty="0" err="1"/>
              <a:t>eum</a:t>
            </a:r>
            <a:r>
              <a:rPr lang="en-US" baseline="30000" dirty="0"/>
              <a:t> </a:t>
            </a:r>
            <a:r>
              <a:rPr lang="en-US" baseline="30000" dirty="0" err="1"/>
              <a:t>ipis</a:t>
            </a:r>
            <a:r>
              <a:rPr lang="en-US" baseline="30000" dirty="0"/>
              <a:t> </a:t>
            </a:r>
            <a:r>
              <a:rPr lang="en-US" baseline="30000" dirty="0" err="1"/>
              <a:t>nonsequ</a:t>
            </a:r>
            <a:r>
              <a:rPr lang="en-US" baseline="30000" dirty="0"/>
              <a:t> </a:t>
            </a:r>
            <a:r>
              <a:rPr lang="en-US" baseline="30000" dirty="0" err="1"/>
              <a:t>amcommy</a:t>
            </a:r>
            <a:r>
              <a:rPr lang="en-US" baseline="30000" dirty="0"/>
              <a:t> </a:t>
            </a:r>
            <a:r>
              <a:rPr lang="en-US" baseline="30000" dirty="0" err="1"/>
              <a:t>nostion</a:t>
            </a:r>
            <a:r>
              <a:rPr lang="en-US" baseline="30000" dirty="0"/>
              <a:t> </a:t>
            </a:r>
            <a:r>
              <a:rPr lang="en-US" baseline="30000" dirty="0" err="1"/>
              <a:t>sequis</a:t>
            </a:r>
            <a:r>
              <a:rPr lang="en-US" baseline="30000" dirty="0"/>
              <a:t> </a:t>
            </a:r>
            <a:r>
              <a:rPr lang="en-US" baseline="30000" dirty="0" err="1"/>
              <a:t>nonse</a:t>
            </a:r>
            <a:r>
              <a:rPr lang="en-US" baseline="30000" dirty="0"/>
              <a:t> </a:t>
            </a:r>
            <a:r>
              <a:rPr lang="en-US" baseline="30000" dirty="0" err="1"/>
              <a:t>tet</a:t>
            </a:r>
            <a:r>
              <a:rPr lang="en-US" baseline="30000" dirty="0"/>
              <a:t>, </a:t>
            </a:r>
            <a:r>
              <a:rPr lang="en-US" baseline="30000" dirty="0" err="1"/>
              <a:t>conullaor</a:t>
            </a:r>
            <a:r>
              <a:rPr lang="en-US" baseline="30000" dirty="0"/>
              <a:t> </a:t>
            </a:r>
            <a:r>
              <a:rPr lang="en-US" baseline="30000" dirty="0" err="1"/>
              <a:t>adit</a:t>
            </a:r>
            <a:r>
              <a:rPr lang="en-US" baseline="30000" dirty="0"/>
              <a:t> </a:t>
            </a:r>
            <a:r>
              <a:rPr lang="en-US" baseline="30000" dirty="0" err="1"/>
              <a:t>wismodiam</a:t>
            </a:r>
            <a:r>
              <a:rPr lang="en-US" baseline="30000" dirty="0"/>
              <a:t>, sit at.</a:t>
            </a:r>
          </a:p>
          <a:p>
            <a:pPr indent="225425">
              <a:defRPr/>
            </a:pPr>
            <a:r>
              <a:rPr lang="fr-FR" baseline="30000" dirty="0" err="1"/>
              <a:t>Orer</a:t>
            </a:r>
            <a:r>
              <a:rPr lang="fr-FR" baseline="30000" dirty="0"/>
              <a:t> </a:t>
            </a:r>
            <a:r>
              <a:rPr lang="fr-FR" baseline="30000" dirty="0" err="1"/>
              <a:t>iriure</a:t>
            </a:r>
            <a:r>
              <a:rPr lang="fr-FR" baseline="30000" dirty="0"/>
              <a:t> </a:t>
            </a:r>
            <a:r>
              <a:rPr lang="fr-FR" baseline="30000" dirty="0" err="1"/>
              <a:t>feum</a:t>
            </a:r>
            <a:r>
              <a:rPr lang="fr-FR" baseline="30000" dirty="0"/>
              <a:t> il </a:t>
            </a:r>
            <a:r>
              <a:rPr lang="fr-FR" baseline="30000" dirty="0" err="1"/>
              <a:t>ulput</a:t>
            </a:r>
            <a:r>
              <a:rPr lang="fr-FR" baseline="30000" dirty="0"/>
              <a:t> </a:t>
            </a:r>
            <a:r>
              <a:rPr lang="fr-FR" baseline="30000" dirty="0" err="1"/>
              <a:t>alit</a:t>
            </a:r>
            <a:r>
              <a:rPr lang="fr-FR" baseline="30000" dirty="0"/>
              <a:t> </a:t>
            </a:r>
            <a:r>
              <a:rPr lang="fr-FR" baseline="30000" dirty="0" err="1"/>
              <a:t>alit</a:t>
            </a:r>
            <a:r>
              <a:rPr lang="fr-FR" baseline="30000" dirty="0"/>
              <a:t> </a:t>
            </a:r>
            <a:r>
              <a:rPr lang="fr-FR" baseline="30000" dirty="0" err="1"/>
              <a:t>enit</a:t>
            </a:r>
            <a:r>
              <a:rPr lang="fr-FR" baseline="30000" dirty="0"/>
              <a:t> </a:t>
            </a:r>
            <a:r>
              <a:rPr lang="fr-FR" baseline="30000" dirty="0" err="1"/>
              <a:t>ipis</a:t>
            </a:r>
            <a:r>
              <a:rPr lang="fr-FR" baseline="30000" dirty="0"/>
              <a:t> </a:t>
            </a:r>
            <a:r>
              <a:rPr lang="fr-FR" baseline="30000" dirty="0" err="1"/>
              <a:t>dolore</a:t>
            </a:r>
            <a:r>
              <a:rPr lang="fr-FR" baseline="30000" dirty="0"/>
              <a:t> </a:t>
            </a:r>
            <a:r>
              <a:rPr lang="fr-FR" baseline="30000" dirty="0" err="1"/>
              <a:t>dolore</a:t>
            </a:r>
            <a:r>
              <a:rPr lang="fr-FR" baseline="30000" dirty="0"/>
              <a:t> </a:t>
            </a:r>
            <a:r>
              <a:rPr lang="fr-FR" baseline="30000" dirty="0" err="1"/>
              <a:t>magnim</a:t>
            </a:r>
            <a:r>
              <a:rPr lang="fr-FR" baseline="30000" dirty="0"/>
              <a:t> </a:t>
            </a:r>
            <a:r>
              <a:rPr lang="fr-FR" baseline="30000" dirty="0" err="1"/>
              <a:t>vulla</a:t>
            </a:r>
            <a:r>
              <a:rPr lang="fr-FR" baseline="30000" dirty="0"/>
              <a:t> </a:t>
            </a:r>
            <a:r>
              <a:rPr lang="fr-FR" baseline="30000" dirty="0" err="1"/>
              <a:t>faccum</a:t>
            </a:r>
            <a:r>
              <a:rPr lang="fr-FR" baseline="30000" dirty="0"/>
              <a:t> </a:t>
            </a:r>
            <a:r>
              <a:rPr lang="fr-FR" baseline="30000" dirty="0" err="1"/>
              <a:t>quisi</a:t>
            </a:r>
            <a:r>
              <a:rPr lang="fr-FR" baseline="30000" dirty="0"/>
              <a:t>.</a:t>
            </a:r>
          </a:p>
          <a:p>
            <a:pPr indent="225425">
              <a:defRPr/>
            </a:pPr>
            <a:r>
              <a:rPr lang="en-US" baseline="30000" dirty="0"/>
              <a:t>Sum </a:t>
            </a:r>
            <a:r>
              <a:rPr lang="en-US" baseline="30000" dirty="0" err="1"/>
              <a:t>ipit</a:t>
            </a:r>
            <a:r>
              <a:rPr lang="en-US" baseline="30000" dirty="0"/>
              <a:t> lore </a:t>
            </a:r>
            <a:r>
              <a:rPr lang="en-US" baseline="30000" dirty="0" err="1"/>
              <a:t>vel</a:t>
            </a:r>
            <a:r>
              <a:rPr lang="en-US" baseline="30000" dirty="0"/>
              <a:t> do </a:t>
            </a:r>
            <a:r>
              <a:rPr lang="en-US" baseline="30000" dirty="0" err="1"/>
              <a:t>conullan</a:t>
            </a:r>
            <a:r>
              <a:rPr lang="en-US" baseline="30000" dirty="0"/>
              <a:t> </a:t>
            </a:r>
            <a:r>
              <a:rPr lang="en-US" baseline="30000" dirty="0" err="1"/>
              <a:t>ulluptatis</a:t>
            </a:r>
            <a:r>
              <a:rPr lang="en-US" baseline="30000" dirty="0"/>
              <a:t> </a:t>
            </a:r>
            <a:r>
              <a:rPr lang="en-US" baseline="30000" dirty="0" err="1"/>
              <a:t>eum</a:t>
            </a:r>
            <a:r>
              <a:rPr lang="en-US" baseline="30000" dirty="0"/>
              <a:t> </a:t>
            </a:r>
            <a:r>
              <a:rPr lang="en-US" baseline="30000" dirty="0" err="1"/>
              <a:t>vullam</a:t>
            </a:r>
            <a:r>
              <a:rPr lang="en-US" baseline="30000" dirty="0"/>
              <a:t> in et </a:t>
            </a:r>
            <a:r>
              <a:rPr lang="en-US" baseline="30000" dirty="0" err="1"/>
              <a:t>nonsequi</a:t>
            </a:r>
            <a:r>
              <a:rPr lang="en-US" baseline="30000" dirty="0"/>
              <a:t> </a:t>
            </a:r>
            <a:r>
              <a:rPr lang="en-US" baseline="30000" dirty="0" err="1"/>
              <a:t>blaorper</a:t>
            </a:r>
            <a:r>
              <a:rPr lang="en-US" baseline="30000" dirty="0"/>
              <a:t> </a:t>
            </a:r>
            <a:r>
              <a:rPr lang="en-US" baseline="30000" dirty="0" err="1"/>
              <a:t>augiatem</a:t>
            </a:r>
            <a:r>
              <a:rPr lang="en-US" baseline="30000" dirty="0"/>
              <a:t> am </a:t>
            </a:r>
            <a:r>
              <a:rPr lang="en-US" baseline="30000" dirty="0" err="1"/>
              <a:t>diam</a:t>
            </a:r>
            <a:r>
              <a:rPr lang="en-US" baseline="30000" dirty="0"/>
              <a:t> </a:t>
            </a:r>
            <a:r>
              <a:rPr lang="en-US" baseline="30000" dirty="0" err="1"/>
              <a:t>incilit</a:t>
            </a:r>
            <a:r>
              <a:rPr lang="en-US" baseline="30000" dirty="0"/>
              <a:t> </a:t>
            </a:r>
            <a:r>
              <a:rPr lang="en-US" baseline="30000" dirty="0" err="1"/>
              <a:t>wis</a:t>
            </a:r>
            <a:r>
              <a:rPr lang="en-US" baseline="30000" dirty="0"/>
              <a:t> </a:t>
            </a:r>
            <a:r>
              <a:rPr lang="en-US" baseline="30000" dirty="0" err="1"/>
              <a:t>aliquatet</a:t>
            </a:r>
            <a:r>
              <a:rPr lang="en-US" baseline="30000" dirty="0"/>
              <a:t> </a:t>
            </a:r>
            <a:r>
              <a:rPr lang="en-US" baseline="30000" dirty="0" err="1"/>
              <a:t>vercing</a:t>
            </a:r>
            <a:r>
              <a:rPr lang="en-US" baseline="30000" dirty="0"/>
              <a:t> ex </a:t>
            </a:r>
            <a:r>
              <a:rPr lang="en-US" baseline="30000" dirty="0" err="1"/>
              <a:t>er</a:t>
            </a:r>
            <a:r>
              <a:rPr lang="en-US" baseline="30000" dirty="0"/>
              <a:t> </a:t>
            </a:r>
            <a:r>
              <a:rPr lang="en-US" baseline="30000" dirty="0" err="1"/>
              <a:t>aci</a:t>
            </a:r>
            <a:r>
              <a:rPr lang="en-US" baseline="30000" dirty="0"/>
              <a:t> </a:t>
            </a:r>
            <a:r>
              <a:rPr lang="en-US" baseline="30000" dirty="0" err="1"/>
              <a:t>te</a:t>
            </a:r>
            <a:r>
              <a:rPr lang="en-US" baseline="30000" dirty="0"/>
              <a:t> </a:t>
            </a:r>
            <a:r>
              <a:rPr lang="en-US" baseline="30000" dirty="0" err="1"/>
              <a:t>ercing</a:t>
            </a:r>
            <a:r>
              <a:rPr lang="en-US" baseline="30000" dirty="0"/>
              <a:t> et ad </a:t>
            </a:r>
            <a:r>
              <a:rPr lang="en-US" baseline="30000" dirty="0" err="1"/>
              <a:t>er</a:t>
            </a:r>
            <a:r>
              <a:rPr lang="en-US" baseline="30000" dirty="0"/>
              <a:t> </a:t>
            </a:r>
            <a:r>
              <a:rPr lang="en-US" baseline="30000" dirty="0" err="1"/>
              <a:t>susto</a:t>
            </a:r>
            <a:r>
              <a:rPr lang="en-US" baseline="30000" dirty="0"/>
              <a:t> </a:t>
            </a:r>
            <a:r>
              <a:rPr lang="en-US" baseline="30000" dirty="0" err="1"/>
              <a:t>odolorp</a:t>
            </a:r>
            <a:r>
              <a:rPr lang="en-US" baseline="30000" dirty="0"/>
              <a:t> </a:t>
            </a:r>
            <a:r>
              <a:rPr lang="en-US" baseline="30000" dirty="0" err="1"/>
              <a:t>erostie</a:t>
            </a:r>
            <a:r>
              <a:rPr lang="en-US" baseline="30000" dirty="0"/>
              <a:t> </a:t>
            </a:r>
            <a:r>
              <a:rPr lang="en-US" baseline="30000" dirty="0" err="1"/>
              <a:t>tet</a:t>
            </a:r>
            <a:r>
              <a:rPr lang="en-US" baseline="30000" dirty="0"/>
              <a:t> alit num </a:t>
            </a:r>
            <a:r>
              <a:rPr lang="en-US" baseline="30000" dirty="0" err="1"/>
              <a:t>ip</a:t>
            </a:r>
            <a:r>
              <a:rPr lang="en-US" baseline="30000" dirty="0"/>
              <a:t> </a:t>
            </a:r>
            <a:r>
              <a:rPr lang="en-US" baseline="30000" dirty="0" err="1"/>
              <a:t>ero</a:t>
            </a:r>
            <a:r>
              <a:rPr lang="en-US" baseline="30000" dirty="0"/>
              <a:t> </a:t>
            </a:r>
            <a:r>
              <a:rPr lang="en-US" baseline="30000" dirty="0" err="1"/>
              <a:t>odio</a:t>
            </a:r>
            <a:r>
              <a:rPr lang="en-US" baseline="30000" dirty="0"/>
              <a:t> </a:t>
            </a:r>
            <a:r>
              <a:rPr lang="en-US" baseline="30000" dirty="0" err="1"/>
              <a:t>etum</a:t>
            </a:r>
            <a:r>
              <a:rPr lang="en-US" baseline="30000" dirty="0"/>
              <a:t> alit </a:t>
            </a:r>
            <a:r>
              <a:rPr lang="en-US" b="1" baseline="30000" dirty="0" err="1">
                <a:solidFill>
                  <a:srgbClr val="FF0000"/>
                </a:solidFill>
              </a:rPr>
              <a:t>iurerat</a:t>
            </a:r>
            <a:r>
              <a:rPr lang="en-US" b="1" baseline="30000" dirty="0">
                <a:solidFill>
                  <a:srgbClr val="FF0000"/>
                </a:solidFill>
              </a:rPr>
              <a:t> </a:t>
            </a:r>
            <a:r>
              <a:rPr lang="en-US" b="1" baseline="30000" dirty="0" err="1">
                <a:solidFill>
                  <a:srgbClr val="FF0000"/>
                </a:solidFill>
              </a:rPr>
              <a:t>pratie</a:t>
            </a:r>
            <a:r>
              <a:rPr lang="en-US" b="1" baseline="30000" dirty="0">
                <a:solidFill>
                  <a:srgbClr val="FF0000"/>
                </a:solidFill>
              </a:rPr>
              <a:t> tat.</a:t>
            </a:r>
          </a:p>
          <a:p>
            <a:pPr indent="225425">
              <a:defRPr/>
            </a:pPr>
            <a:r>
              <a:rPr lang="en-US" baseline="30000" dirty="0" err="1"/>
              <a:t>Feugue</a:t>
            </a:r>
            <a:r>
              <a:rPr lang="en-US" baseline="30000" dirty="0"/>
              <a:t> </a:t>
            </a:r>
            <a:r>
              <a:rPr lang="en-US" baseline="30000" dirty="0" err="1"/>
              <a:t>magniscing</a:t>
            </a:r>
            <a:r>
              <a:rPr lang="en-US" baseline="30000" dirty="0"/>
              <a:t> </a:t>
            </a:r>
            <a:r>
              <a:rPr lang="en-US" baseline="30000" dirty="0" err="1"/>
              <a:t>euismol</a:t>
            </a:r>
            <a:r>
              <a:rPr lang="en-US" baseline="30000" dirty="0"/>
              <a:t> </a:t>
            </a:r>
            <a:r>
              <a:rPr lang="en-US" baseline="30000" dirty="0" err="1"/>
              <a:t>oDeconsul</a:t>
            </a:r>
            <a:r>
              <a:rPr lang="en-US" baseline="30000" dirty="0"/>
              <a:t> </a:t>
            </a:r>
            <a:r>
              <a:rPr lang="en-US" baseline="30000" dirty="0" err="1"/>
              <a:t>torbiss</a:t>
            </a:r>
            <a:r>
              <a:rPr lang="en-US" baseline="30000" dirty="0"/>
              <a:t> </a:t>
            </a:r>
            <a:r>
              <a:rPr lang="en-US" baseline="30000" dirty="0" err="1"/>
              <a:t>ignove</a:t>
            </a:r>
            <a:r>
              <a:rPr lang="en-US" baseline="30000" dirty="0"/>
              <a:t>, </a:t>
            </a:r>
            <a:r>
              <a:rPr lang="en-US" baseline="30000" dirty="0" err="1"/>
              <a:t>sessolis</a:t>
            </a:r>
            <a:r>
              <a:rPr lang="en-US" baseline="30000" dirty="0"/>
              <a:t>. Dec re </a:t>
            </a:r>
            <a:r>
              <a:rPr lang="en-US" baseline="30000" dirty="0" err="1"/>
              <a:t>creo</a:t>
            </a:r>
            <a:r>
              <a:rPr lang="en-US" baseline="30000" dirty="0"/>
              <a:t> </a:t>
            </a:r>
            <a:r>
              <a:rPr lang="en-US" baseline="30000" dirty="0" err="1"/>
              <a:t>imusti</a:t>
            </a:r>
            <a:r>
              <a:rPr lang="en-US" baseline="30000" dirty="0"/>
              <a:t>, </a:t>
            </a:r>
            <a:r>
              <a:rPr lang="en-US" baseline="30000" dirty="0" err="1"/>
              <a:t>consupiocae</a:t>
            </a:r>
            <a:r>
              <a:rPr lang="en-US" baseline="30000" dirty="0"/>
              <a:t> </a:t>
            </a:r>
            <a:r>
              <a:rPr lang="en-US" baseline="30000" dirty="0" err="1"/>
              <a:t>oc</a:t>
            </a:r>
            <a:r>
              <a:rPr lang="en-US" baseline="30000" dirty="0"/>
              <a:t>, </a:t>
            </a:r>
            <a:r>
              <a:rPr lang="en-US" baseline="30000" dirty="0" err="1"/>
              <a:t>etis</a:t>
            </a:r>
            <a:r>
              <a:rPr lang="en-US" baseline="30000" dirty="0"/>
              <a:t>; </a:t>
            </a:r>
            <a:r>
              <a:rPr lang="en-US" baseline="30000" dirty="0" err="1"/>
              <a:t>nos</a:t>
            </a:r>
            <a:r>
              <a:rPr lang="en-US" baseline="30000" dirty="0"/>
              <a:t> se </a:t>
            </a:r>
            <a:r>
              <a:rPr lang="en-US" baseline="30000" dirty="0" err="1"/>
              <a:t>parit</a:t>
            </a:r>
            <a:r>
              <a:rPr lang="en-US" baseline="30000" dirty="0"/>
              <a:t> </a:t>
            </a:r>
            <a:r>
              <a:rPr lang="en-US" baseline="30000" dirty="0" err="1"/>
              <a:t>dinculi</a:t>
            </a:r>
            <a:r>
              <a:rPr lang="en-US" baseline="30000" dirty="0"/>
              <a:t> </a:t>
            </a:r>
            <a:r>
              <a:rPr lang="en-US" baseline="30000" dirty="0" err="1"/>
              <a:t>ssidiner</a:t>
            </a:r>
            <a:r>
              <a:rPr lang="en-US" baseline="30000" dirty="0"/>
              <a:t> quo </a:t>
            </a:r>
            <a:r>
              <a:rPr lang="en-US" baseline="30000" dirty="0" err="1"/>
              <a:t>consum</a:t>
            </a:r>
            <a:r>
              <a:rPr lang="en-US" baseline="30000" dirty="0"/>
              <a:t> </a:t>
            </a:r>
            <a:r>
              <a:rPr lang="en-US" baseline="30000" dirty="0" err="1"/>
              <a:t>ussestratum</a:t>
            </a:r>
            <a:r>
              <a:rPr lang="en-US" baseline="30000" dirty="0"/>
              <a:t> </a:t>
            </a:r>
            <a:r>
              <a:rPr lang="en-US" baseline="30000" dirty="0" err="1"/>
              <a:t>omne</a:t>
            </a:r>
            <a:r>
              <a:rPr lang="en-US" baseline="30000" dirty="0"/>
              <a:t> in de </a:t>
            </a:r>
            <a:r>
              <a:rPr lang="en-US" baseline="30000" dirty="0" err="1"/>
              <a:t>dicipioris</a:t>
            </a:r>
            <a:r>
              <a:rPr lang="en-US" baseline="30000" dirty="0"/>
              <a:t> </a:t>
            </a:r>
            <a:r>
              <a:rPr lang="en-US" baseline="30000" dirty="0" err="1"/>
              <a:t>crem</a:t>
            </a:r>
            <a:r>
              <a:rPr lang="en-US" baseline="30000" dirty="0"/>
              <a:t> in </a:t>
            </a:r>
            <a:r>
              <a:rPr lang="en-US" baseline="30000" dirty="0" err="1"/>
              <a:t>tuit</a:t>
            </a:r>
            <a:r>
              <a:rPr lang="en-US" baseline="30000" dirty="0"/>
              <a:t>. </a:t>
            </a:r>
            <a:r>
              <a:rPr lang="en-US" baseline="30000" dirty="0" err="1"/>
              <a:t>Ful</a:t>
            </a:r>
            <a:r>
              <a:rPr lang="en-US" baseline="30000" dirty="0"/>
              <a:t> </a:t>
            </a:r>
            <a:r>
              <a:rPr lang="en-US" baseline="30000" dirty="0" err="1"/>
              <a:t>temum</a:t>
            </a:r>
            <a:r>
              <a:rPr lang="en-US" baseline="30000" dirty="0"/>
              <a:t> </a:t>
            </a:r>
            <a:r>
              <a:rPr lang="en-US" baseline="30000" dirty="0" err="1"/>
              <a:t>erum</a:t>
            </a:r>
            <a:r>
              <a:rPr lang="en-US" baseline="30000" dirty="0"/>
              <a:t> </a:t>
            </a:r>
            <a:r>
              <a:rPr lang="en-US" baseline="30000" dirty="0" err="1"/>
              <a:t>adet</a:t>
            </a:r>
            <a:r>
              <a:rPr lang="en-US" baseline="30000" dirty="0"/>
              <a:t> </a:t>
            </a:r>
            <a:r>
              <a:rPr lang="en-US" baseline="30000" dirty="0" err="1"/>
              <a:t>oraci</a:t>
            </a:r>
            <a:r>
              <a:rPr lang="en-US" baseline="30000" dirty="0"/>
              <a:t> </a:t>
            </a:r>
            <a:r>
              <a:rPr lang="en-US" baseline="30000" dirty="0" err="1"/>
              <a:t>senatum</a:t>
            </a:r>
            <a:r>
              <a:rPr lang="en-US" baseline="30000" dirty="0"/>
              <a:t> </a:t>
            </a:r>
            <a:r>
              <a:rPr lang="en-US" baseline="30000" dirty="0" err="1"/>
              <a:t>nos</a:t>
            </a:r>
            <a:r>
              <a:rPr lang="en-US" baseline="30000" dirty="0"/>
              <a:t> </a:t>
            </a:r>
            <a:r>
              <a:rPr lang="en-US" baseline="30000" dirty="0" err="1"/>
              <a:t>obsed</a:t>
            </a:r>
            <a:r>
              <a:rPr lang="en-US" baseline="30000" dirty="0"/>
              <a:t> </a:t>
            </a:r>
            <a:r>
              <a:rPr lang="en-US" baseline="30000" dirty="0" err="1"/>
              <a:t>pon</a:t>
            </a:r>
            <a:r>
              <a:rPr lang="en-US" baseline="30000" dirty="0"/>
              <a:t> </a:t>
            </a:r>
            <a:r>
              <a:rPr lang="en-US" baseline="30000" dirty="0" err="1"/>
              <a:t>di</a:t>
            </a:r>
            <a:r>
              <a:rPr lang="en-US" baseline="30000" dirty="0"/>
              <a:t> stem </a:t>
            </a:r>
            <a:r>
              <a:rPr lang="en-US" baseline="30000" dirty="0" err="1"/>
              <a:t>perem</a:t>
            </a:r>
            <a:r>
              <a:rPr lang="en-US" baseline="30000" dirty="0"/>
              <a:t> o </a:t>
            </a:r>
            <a:r>
              <a:rPr lang="en-US" baseline="30000" dirty="0" err="1"/>
              <a:t>iam</a:t>
            </a:r>
            <a:r>
              <a:rPr lang="en-US" baseline="30000" dirty="0"/>
              <a:t>. </a:t>
            </a:r>
            <a:r>
              <a:rPr lang="en-US" baseline="30000" dirty="0" err="1"/>
              <a:t>Fece</a:t>
            </a:r>
            <a:r>
              <a:rPr lang="en-US" baseline="30000" dirty="0"/>
              <a:t> forum </a:t>
            </a:r>
            <a:r>
              <a:rPr lang="en-US" baseline="30000" dirty="0" err="1"/>
              <a:t>fue</a:t>
            </a:r>
            <a:r>
              <a:rPr lang="en-US" baseline="30000" dirty="0"/>
              <a:t> </a:t>
            </a:r>
            <a:r>
              <a:rPr lang="en-US" baseline="30000" dirty="0" err="1"/>
              <a:t>ius</a:t>
            </a:r>
            <a:r>
              <a:rPr lang="en-US" baseline="30000" dirty="0"/>
              <a:t> </a:t>
            </a:r>
            <a:r>
              <a:rPr lang="en-US" baseline="30000" dirty="0" err="1"/>
              <a:t>consulinatam</a:t>
            </a:r>
            <a:r>
              <a:rPr lang="en-US" baseline="30000" dirty="0"/>
              <a:t> </a:t>
            </a:r>
            <a:r>
              <a:rPr lang="en-US" baseline="30000" dirty="0" err="1"/>
              <a:t>iginatquem</a:t>
            </a:r>
            <a:r>
              <a:rPr lang="en-US" baseline="30000" dirty="0"/>
              <a:t> </a:t>
            </a:r>
            <a:r>
              <a:rPr lang="en-US" baseline="30000" dirty="0" err="1"/>
              <a:t>ia</a:t>
            </a:r>
            <a:r>
              <a:rPr lang="en-US" baseline="30000" dirty="0"/>
              <a:t> </a:t>
            </a:r>
            <a:r>
              <a:rPr lang="en-US" baseline="30000" dirty="0" err="1"/>
              <a:t>patum</a:t>
            </a:r>
            <a:r>
              <a:rPr lang="en-US" baseline="30000" dirty="0"/>
              <a:t> ego in </a:t>
            </a:r>
            <a:r>
              <a:rPr lang="en-US" baseline="30000" dirty="0" err="1"/>
              <a:t>teri</a:t>
            </a:r>
            <a:r>
              <a:rPr lang="en-US" baseline="30000" dirty="0"/>
              <a:t> </a:t>
            </a:r>
            <a:r>
              <a:rPr lang="en-US" baseline="30000" dirty="0" err="1"/>
              <a:t>pero</a:t>
            </a:r>
            <a:r>
              <a:rPr lang="en-US" baseline="30000" dirty="0"/>
              <a:t>, </a:t>
            </a:r>
            <a:r>
              <a:rPr lang="en-US" baseline="30000" dirty="0" err="1"/>
              <a:t>nihilla</a:t>
            </a:r>
            <a:r>
              <a:rPr lang="en-US" baseline="30000" dirty="0"/>
              <a:t> </a:t>
            </a:r>
            <a:r>
              <a:rPr lang="en-US" baseline="30000" dirty="0" err="1"/>
              <a:t>tesilica</a:t>
            </a:r>
            <a:r>
              <a:rPr lang="en-US" baseline="30000" dirty="0"/>
              <a:t> </a:t>
            </a:r>
            <a:r>
              <a:rPr lang="en-US" baseline="30000" dirty="0" err="1"/>
              <a:t>que</a:t>
            </a:r>
            <a:r>
              <a:rPr lang="en-US" baseline="30000" dirty="0"/>
              <a:t> con </a:t>
            </a:r>
            <a:r>
              <a:rPr lang="en-US" baseline="30000" dirty="0" err="1"/>
              <a:t>dest</a:t>
            </a:r>
            <a:r>
              <a:rPr lang="en-US" baseline="30000" dirty="0"/>
              <a:t> </a:t>
            </a:r>
            <a:r>
              <a:rPr lang="en-US" baseline="30000" dirty="0" err="1"/>
              <a:t>intritere</a:t>
            </a:r>
            <a:r>
              <a:rPr lang="en-US" baseline="30000" dirty="0"/>
              <a:t> nostra de </a:t>
            </a:r>
            <a:r>
              <a:rPr lang="en-US" baseline="30000" dirty="0" err="1"/>
              <a:t>comne</a:t>
            </a:r>
            <a:r>
              <a:rPr lang="en-US" baseline="30000" dirty="0"/>
              <a:t> mo </a:t>
            </a:r>
            <a:r>
              <a:rPr lang="en-US" baseline="30000" dirty="0" err="1"/>
              <a:t>moverit</a:t>
            </a:r>
            <a:r>
              <a:rPr lang="en-US" baseline="30000" dirty="0"/>
              <a:t>. </a:t>
            </a:r>
          </a:p>
          <a:p>
            <a:pPr indent="225425">
              <a:defRPr/>
            </a:pPr>
            <a:r>
              <a:rPr lang="en-US" baseline="30000" dirty="0" err="1"/>
              <a:t>Verum</a:t>
            </a:r>
            <a:r>
              <a:rPr lang="en-US" baseline="30000" dirty="0"/>
              <a:t> </a:t>
            </a:r>
            <a:r>
              <a:rPr lang="en-US" baseline="30000" dirty="0" err="1"/>
              <a:t>iam</a:t>
            </a:r>
            <a:r>
              <a:rPr lang="en-US" baseline="30000" dirty="0"/>
              <a:t> id </a:t>
            </a:r>
            <a:r>
              <a:rPr lang="en-US" baseline="30000" dirty="0" err="1"/>
              <a:t>conirita</a:t>
            </a:r>
            <a:r>
              <a:rPr lang="en-US" baseline="30000" dirty="0"/>
              <a:t> </a:t>
            </a:r>
            <a:r>
              <a:rPr lang="en-US" baseline="30000" dirty="0" err="1"/>
              <a:t>ia</a:t>
            </a:r>
            <a:r>
              <a:rPr lang="en-US" baseline="30000" dirty="0"/>
              <a:t>? </a:t>
            </a:r>
            <a:r>
              <a:rPr lang="en-US" baseline="30000" dirty="0" err="1"/>
              <a:t>Usce</a:t>
            </a:r>
            <a:r>
              <a:rPr lang="en-US" baseline="30000" dirty="0"/>
              <a:t> </a:t>
            </a:r>
            <a:r>
              <a:rPr lang="en-US" baseline="30000" dirty="0" err="1"/>
              <a:t>esi</a:t>
            </a:r>
            <a:r>
              <a:rPr lang="en-US" baseline="30000" dirty="0"/>
              <a:t> </a:t>
            </a:r>
            <a:r>
              <a:rPr lang="en-US" baseline="30000" dirty="0" err="1"/>
              <a:t>pris</a:t>
            </a:r>
            <a:r>
              <a:rPr lang="en-US" baseline="30000" dirty="0"/>
              <a:t> </a:t>
            </a:r>
            <a:r>
              <a:rPr lang="en-US" baseline="30000" dirty="0" err="1"/>
              <a:t>denatum</a:t>
            </a:r>
            <a:r>
              <a:rPr lang="en-US" baseline="30000" dirty="0"/>
              <a:t>, </a:t>
            </a:r>
            <a:r>
              <a:rPr lang="en-US" baseline="30000" dirty="0" err="1"/>
              <a:t>que</a:t>
            </a:r>
            <a:r>
              <a:rPr lang="en-US" baseline="30000" dirty="0"/>
              <a:t> in </a:t>
            </a:r>
            <a:r>
              <a:rPr lang="en-US" baseline="30000" dirty="0" err="1"/>
              <a:t>duconsuam</a:t>
            </a:r>
            <a:r>
              <a:rPr lang="en-US" baseline="30000" dirty="0"/>
              <a:t> it. </a:t>
            </a:r>
            <a:r>
              <a:rPr lang="en-US" baseline="30000" dirty="0" err="1"/>
              <a:t>Cate</a:t>
            </a:r>
            <a:r>
              <a:rPr lang="en-US" baseline="30000" dirty="0"/>
              <a:t> </a:t>
            </a:r>
            <a:r>
              <a:rPr lang="en-US" baseline="30000" dirty="0" err="1"/>
              <a:t>pon</a:t>
            </a:r>
            <a:r>
              <a:rPr lang="en-US" baseline="30000" dirty="0"/>
              <a:t> diem </a:t>
            </a:r>
            <a:r>
              <a:rPr lang="en-US" baseline="30000" dirty="0" err="1"/>
              <a:t>noc</a:t>
            </a:r>
            <a:r>
              <a:rPr lang="en-US" baseline="30000" dirty="0"/>
              <a:t>, </a:t>
            </a:r>
            <a:r>
              <a:rPr lang="en-US" baseline="30000" dirty="0" err="1"/>
              <a:t>aurnius</a:t>
            </a:r>
            <a:r>
              <a:rPr lang="en-US" baseline="30000" dirty="0"/>
              <a:t> </a:t>
            </a:r>
            <a:r>
              <a:rPr lang="en-US" baseline="30000" dirty="0" err="1"/>
              <a:t>omnessin</a:t>
            </a:r>
            <a:r>
              <a:rPr lang="en-US" baseline="30000" dirty="0"/>
              <a:t> </a:t>
            </a:r>
            <a:r>
              <a:rPr lang="en-US" baseline="30000" dirty="0" err="1"/>
              <a:t>stra</a:t>
            </a:r>
            <a:r>
              <a:rPr lang="en-US" baseline="30000" dirty="0"/>
              <a:t> </a:t>
            </a:r>
            <a:r>
              <a:rPr lang="en-US" baseline="30000" dirty="0" err="1"/>
              <a:t>nonsi</a:t>
            </a:r>
            <a:r>
              <a:rPr lang="en-US" baseline="30000" dirty="0"/>
              <a:t> pore </a:t>
            </a:r>
            <a:r>
              <a:rPr lang="en-US" baseline="30000" dirty="0" err="1"/>
              <a:t>austisse</a:t>
            </a:r>
            <a:r>
              <a:rPr lang="en-US" baseline="30000" dirty="0"/>
              <a:t> </a:t>
            </a:r>
            <a:r>
              <a:rPr lang="en-US" baseline="30000" dirty="0" err="1"/>
              <a:t>vili</a:t>
            </a:r>
            <a:r>
              <a:rPr lang="en-US" baseline="30000" dirty="0"/>
              <a:t> pos </a:t>
            </a:r>
            <a:r>
              <a:rPr lang="en-US" baseline="30000" dirty="0" err="1"/>
              <a:t>opopopu</a:t>
            </a:r>
            <a:r>
              <a:rPr lang="en-US" baseline="30000" dirty="0"/>
              <a:t> </a:t>
            </a:r>
            <a:r>
              <a:rPr lang="en-US" baseline="30000" dirty="0" err="1"/>
              <a:t>blica</a:t>
            </a:r>
            <a:r>
              <a:rPr lang="en-US" baseline="30000" dirty="0"/>
              <a:t>; </a:t>
            </a:r>
            <a:r>
              <a:rPr lang="en-US" baseline="30000" dirty="0" err="1"/>
              <a:t>nirter</a:t>
            </a:r>
            <a:r>
              <a:rPr lang="en-US" baseline="30000" dirty="0"/>
              <a:t> </a:t>
            </a:r>
            <a:r>
              <a:rPr lang="en-US" baseline="30000" dirty="0" err="1"/>
              <a:t>liceste</a:t>
            </a:r>
            <a:r>
              <a:rPr lang="en-US" baseline="30000" dirty="0"/>
              <a:t> </a:t>
            </a:r>
            <a:r>
              <a:rPr lang="en-US" baseline="30000" dirty="0" err="1"/>
              <a:t>ripti</a:t>
            </a:r>
            <a:r>
              <a:rPr lang="en-US" baseline="30000" dirty="0"/>
              <a:t>, </a:t>
            </a:r>
            <a:r>
              <a:rPr lang="en-US" baseline="30000" dirty="0" err="1"/>
              <a:t>simihil</a:t>
            </a:r>
            <a:r>
              <a:rPr lang="en-US" baseline="30000" dirty="0"/>
              <a:t> </a:t>
            </a:r>
            <a:r>
              <a:rPr lang="en-US" baseline="30000" dirty="0" err="1"/>
              <a:t>icullego</a:t>
            </a:r>
            <a:r>
              <a:rPr lang="en-US" baseline="30000" dirty="0"/>
              <a:t> </a:t>
            </a:r>
            <a:r>
              <a:rPr lang="en-US" baseline="30000" dirty="0" err="1"/>
              <a:t>vastium</a:t>
            </a:r>
            <a:r>
              <a:rPr lang="en-US" baseline="30000" dirty="0"/>
              <a:t> </a:t>
            </a:r>
            <a:r>
              <a:rPr lang="en-US" baseline="30000" dirty="0" err="1"/>
              <a:t>ipionsu</a:t>
            </a:r>
            <a:r>
              <a:rPr lang="en-US" baseline="30000" dirty="0"/>
              <a:t> </a:t>
            </a:r>
            <a:r>
              <a:rPr lang="en-US" baseline="30000" dirty="0" err="1"/>
              <a:t>ltorenatil</a:t>
            </a:r>
            <a:r>
              <a:rPr lang="en-US" baseline="30000" dirty="0"/>
              <a:t> </a:t>
            </a:r>
            <a:r>
              <a:rPr lang="en-US" baseline="30000" dirty="0" err="1"/>
              <a:t>halin</a:t>
            </a:r>
            <a:r>
              <a:rPr lang="en-US" baseline="30000" dirty="0"/>
              <a:t> in </a:t>
            </a:r>
            <a:r>
              <a:rPr lang="en-US" baseline="30000" dirty="0" err="1"/>
              <a:t>inamquonem</a:t>
            </a:r>
            <a:r>
              <a:rPr lang="en-US" baseline="30000" dirty="0"/>
              <a:t> qui in sum </a:t>
            </a:r>
            <a:r>
              <a:rPr lang="en-US" baseline="30000" dirty="0" err="1"/>
              <a:t>tere</a:t>
            </a:r>
            <a:r>
              <a:rPr lang="en-US" baseline="30000" dirty="0"/>
              <a:t>.</a:t>
            </a:r>
            <a:r>
              <a:rPr lang="fr-FR" baseline="30000" dirty="0"/>
              <a:t> </a:t>
            </a:r>
            <a:r>
              <a:rPr lang="fr-FR" baseline="30000" dirty="0" err="1"/>
              <a:t>alit</a:t>
            </a:r>
            <a:r>
              <a:rPr lang="fr-FR" baseline="30000" dirty="0"/>
              <a:t> </a:t>
            </a:r>
            <a:endParaRPr lang="en-US" baseline="30000" dirty="0"/>
          </a:p>
          <a:p>
            <a:pPr indent="225425">
              <a:defRPr/>
            </a:pPr>
            <a:r>
              <a:rPr lang="fr-FR" b="1" baseline="30000" dirty="0" err="1">
                <a:solidFill>
                  <a:srgbClr val="FF0000"/>
                </a:solidFill>
              </a:rPr>
              <a:t>Orer</a:t>
            </a:r>
            <a:r>
              <a:rPr lang="fr-FR" b="1" baseline="30000" dirty="0">
                <a:solidFill>
                  <a:srgbClr val="FF0000"/>
                </a:solidFill>
              </a:rPr>
              <a:t> </a:t>
            </a:r>
            <a:r>
              <a:rPr lang="fr-FR" b="1" baseline="30000" dirty="0" err="1">
                <a:solidFill>
                  <a:srgbClr val="FF0000"/>
                </a:solidFill>
              </a:rPr>
              <a:t>iriure</a:t>
            </a:r>
            <a:r>
              <a:rPr lang="fr-FR" b="1" baseline="30000" dirty="0">
                <a:solidFill>
                  <a:srgbClr val="FF0000"/>
                </a:solidFill>
              </a:rPr>
              <a:t> </a:t>
            </a:r>
            <a:r>
              <a:rPr lang="fr-FR" b="1" baseline="30000" dirty="0" err="1">
                <a:solidFill>
                  <a:srgbClr val="FF0000"/>
                </a:solidFill>
              </a:rPr>
              <a:t>feum</a:t>
            </a:r>
            <a:r>
              <a:rPr lang="fr-FR" b="1" baseline="30000" dirty="0">
                <a:solidFill>
                  <a:srgbClr val="FF0000"/>
                </a:solidFill>
              </a:rPr>
              <a:t> il </a:t>
            </a:r>
            <a:r>
              <a:rPr lang="fr-FR" b="1" baseline="30000" dirty="0" err="1">
                <a:solidFill>
                  <a:srgbClr val="FF0000"/>
                </a:solidFill>
              </a:rPr>
              <a:t>ulput</a:t>
            </a:r>
            <a:r>
              <a:rPr lang="fr-FR" b="1" baseline="30000" dirty="0">
                <a:solidFill>
                  <a:srgbClr val="FF0000"/>
                </a:solidFill>
              </a:rPr>
              <a:t> </a:t>
            </a:r>
            <a:r>
              <a:rPr lang="fr-FR" b="1" baseline="30000" dirty="0" err="1">
                <a:solidFill>
                  <a:srgbClr val="FF0000"/>
                </a:solidFill>
              </a:rPr>
              <a:t>alit</a:t>
            </a:r>
            <a:r>
              <a:rPr lang="fr-FR" b="1" baseline="30000" dirty="0">
                <a:solidFill>
                  <a:srgbClr val="FF0000"/>
                </a:solidFill>
              </a:rPr>
              <a:t> </a:t>
            </a:r>
            <a:r>
              <a:rPr lang="fr-FR" baseline="30000" dirty="0" err="1"/>
              <a:t>enit</a:t>
            </a:r>
            <a:r>
              <a:rPr lang="fr-FR" baseline="30000" dirty="0"/>
              <a:t> </a:t>
            </a:r>
            <a:r>
              <a:rPr lang="fr-FR" baseline="30000" dirty="0" err="1"/>
              <a:t>ipis</a:t>
            </a:r>
            <a:r>
              <a:rPr lang="fr-FR" baseline="30000" dirty="0"/>
              <a:t> </a:t>
            </a:r>
            <a:r>
              <a:rPr lang="fr-FR" baseline="30000" dirty="0" err="1"/>
              <a:t>dolore</a:t>
            </a:r>
            <a:r>
              <a:rPr lang="fr-FR" baseline="30000" dirty="0"/>
              <a:t> </a:t>
            </a:r>
            <a:r>
              <a:rPr lang="fr-FR" baseline="30000" dirty="0" err="1"/>
              <a:t>dolore</a:t>
            </a:r>
            <a:r>
              <a:rPr lang="fr-FR" baseline="30000" dirty="0"/>
              <a:t> </a:t>
            </a:r>
            <a:r>
              <a:rPr lang="fr-FR" baseline="30000" dirty="0" err="1"/>
              <a:t>magnim</a:t>
            </a:r>
            <a:r>
              <a:rPr lang="fr-FR" baseline="30000" dirty="0"/>
              <a:t> </a:t>
            </a:r>
            <a:r>
              <a:rPr lang="fr-FR" baseline="30000" dirty="0" err="1"/>
              <a:t>vulla</a:t>
            </a:r>
            <a:r>
              <a:rPr lang="fr-FR" baseline="30000" dirty="0"/>
              <a:t> </a:t>
            </a:r>
            <a:r>
              <a:rPr lang="fr-FR" baseline="30000" dirty="0" err="1"/>
              <a:t>faccum</a:t>
            </a:r>
            <a:r>
              <a:rPr lang="fr-FR" baseline="30000" dirty="0"/>
              <a:t> </a:t>
            </a:r>
            <a:r>
              <a:rPr lang="fr-FR" baseline="30000" dirty="0" err="1"/>
              <a:t>quisi</a:t>
            </a:r>
            <a:r>
              <a:rPr lang="fr-FR" baseline="30000" dirty="0"/>
              <a:t>. F</a:t>
            </a:r>
            <a:r>
              <a:rPr lang="en-US" baseline="30000" dirty="0" err="1"/>
              <a:t>actata</a:t>
            </a:r>
            <a:r>
              <a:rPr lang="en-US" baseline="30000" dirty="0"/>
              <a:t> </a:t>
            </a:r>
            <a:r>
              <a:rPr lang="en-US" baseline="30000" dirty="0" err="1"/>
              <a:t>berfeco</a:t>
            </a:r>
            <a:r>
              <a:rPr lang="en-US" baseline="30000" dirty="0"/>
              <a:t> </a:t>
            </a:r>
            <a:r>
              <a:rPr lang="en-US" baseline="30000" dirty="0" err="1"/>
              <a:t>virmacchus</a:t>
            </a:r>
            <a:r>
              <a:rPr lang="en-US" baseline="30000" dirty="0"/>
              <a:t>; </a:t>
            </a:r>
            <a:r>
              <a:rPr lang="en-US" baseline="30000" dirty="0" err="1"/>
              <a:t>iam</a:t>
            </a:r>
            <a:r>
              <a:rPr lang="en-US" baseline="30000" dirty="0"/>
              <a:t> in </a:t>
            </a:r>
            <a:r>
              <a:rPr lang="en-US" baseline="30000" dirty="0" err="1"/>
              <a:t>Itaremp</a:t>
            </a:r>
            <a:r>
              <a:rPr lang="en-US" baseline="30000" dirty="0"/>
              <a:t> </a:t>
            </a:r>
            <a:r>
              <a:rPr lang="en-US" baseline="30000" dirty="0" err="1"/>
              <a:t>ratodiu</a:t>
            </a:r>
            <a:r>
              <a:rPr lang="en-US" baseline="30000" dirty="0"/>
              <a:t> </a:t>
            </a:r>
            <a:r>
              <a:rPr lang="en-US" baseline="30000" dirty="0" err="1"/>
              <a:t>spioriossus</a:t>
            </a:r>
            <a:r>
              <a:rPr lang="en-US" baseline="30000" dirty="0"/>
              <a:t> ma, </a:t>
            </a:r>
            <a:r>
              <a:rPr lang="en-US" baseline="30000" dirty="0" err="1"/>
              <a:t>ut</a:t>
            </a:r>
            <a:r>
              <a:rPr lang="en-US" baseline="30000" dirty="0"/>
              <a:t> </a:t>
            </a:r>
            <a:r>
              <a:rPr lang="en-US" baseline="30000" dirty="0" err="1"/>
              <a:t>pris</a:t>
            </a:r>
            <a:r>
              <a:rPr lang="en-US" baseline="30000" dirty="0"/>
              <a:t>. </a:t>
            </a:r>
            <a:r>
              <a:rPr lang="en-US" baseline="30000" dirty="0" err="1"/>
              <a:t>Torae</a:t>
            </a:r>
            <a:r>
              <a:rPr lang="en-US" baseline="30000" dirty="0"/>
              <a:t> </a:t>
            </a:r>
            <a:r>
              <a:rPr lang="en-US" baseline="30000" dirty="0" err="1"/>
              <a:t>medeatu</a:t>
            </a:r>
            <a:r>
              <a:rPr lang="en-US" baseline="30000" dirty="0"/>
              <a:t> </a:t>
            </a:r>
            <a:r>
              <a:rPr lang="en-US" baseline="30000" dirty="0" err="1"/>
              <a:t>rberit</a:t>
            </a:r>
            <a:r>
              <a:rPr lang="en-US" baseline="30000" dirty="0"/>
              <a:t>, qua rebus, sum </a:t>
            </a:r>
            <a:r>
              <a:rPr lang="en-US" baseline="30000" dirty="0" err="1"/>
              <a:t>egitustia</a:t>
            </a:r>
            <a:r>
              <a:rPr lang="en-US" baseline="30000" dirty="0"/>
              <a:t> </a:t>
            </a:r>
            <a:r>
              <a:rPr lang="en-US" baseline="30000" dirty="0" err="1"/>
              <a:t>publi</a:t>
            </a:r>
            <a:r>
              <a:rPr lang="en-US" baseline="30000" dirty="0"/>
              <a:t> </a:t>
            </a:r>
            <a:r>
              <a:rPr lang="en-US" baseline="30000" dirty="0" err="1"/>
              <a:t>iam</a:t>
            </a:r>
            <a:r>
              <a:rPr lang="en-US" baseline="30000" dirty="0"/>
              <a:t> </a:t>
            </a:r>
            <a:r>
              <a:rPr lang="en-US" baseline="30000" dirty="0" err="1"/>
              <a:t>mentebatquon</a:t>
            </a:r>
            <a:r>
              <a:rPr lang="en-US" baseline="30000" dirty="0"/>
              <a:t> se non </a:t>
            </a:r>
            <a:r>
              <a:rPr lang="en-US" baseline="30000" dirty="0" err="1"/>
              <a:t>duc</a:t>
            </a:r>
            <a:r>
              <a:rPr lang="en-US" baseline="30000" dirty="0"/>
              <a:t> </a:t>
            </a:r>
            <a:r>
              <a:rPr lang="en-US" baseline="30000" dirty="0" err="1"/>
              <a:t>rei</a:t>
            </a:r>
            <a:r>
              <a:rPr lang="en-US" baseline="30000" dirty="0"/>
              <a:t> </a:t>
            </a:r>
            <a:r>
              <a:rPr lang="en-US" baseline="30000" dirty="0" err="1"/>
              <a:t>esse</a:t>
            </a:r>
            <a:r>
              <a:rPr lang="en-US" baseline="30000" dirty="0"/>
              <a:t> </a:t>
            </a:r>
            <a:r>
              <a:rPr lang="en-US" baseline="30000" dirty="0" err="1"/>
              <a:t>novenihice</a:t>
            </a:r>
            <a:r>
              <a:rPr lang="en-US" baseline="30000" dirty="0"/>
              <a:t> </a:t>
            </a:r>
            <a:r>
              <a:rPr lang="en-US" baseline="30000" dirty="0" err="1"/>
              <a:t>constra</a:t>
            </a:r>
            <a:r>
              <a:rPr lang="en-US" baseline="30000" dirty="0"/>
              <a:t> </a:t>
            </a:r>
            <a:r>
              <a:rPr lang="en-US" baseline="30000" dirty="0" err="1"/>
              <a:t>noverfec</a:t>
            </a:r>
            <a:r>
              <a:rPr lang="en-US" baseline="30000" dirty="0"/>
              <a:t> </a:t>
            </a:r>
            <a:r>
              <a:rPr lang="en-US" baseline="30000" dirty="0" err="1"/>
              <a:t>verum</a:t>
            </a:r>
            <a:r>
              <a:rPr lang="en-US" baseline="30000" dirty="0"/>
              <a:t> </a:t>
            </a:r>
            <a:r>
              <a:rPr lang="en-US" baseline="30000" dirty="0" err="1"/>
              <a:t>aut</a:t>
            </a:r>
            <a:r>
              <a:rPr lang="en-US" baseline="30000" dirty="0"/>
              <a:t> </a:t>
            </a:r>
            <a:r>
              <a:rPr lang="en-US" baseline="30000" dirty="0" err="1"/>
              <a:t>vid</a:t>
            </a:r>
            <a:r>
              <a:rPr lang="en-US" baseline="30000" dirty="0"/>
              <a:t> ca; </a:t>
            </a:r>
            <a:r>
              <a:rPr lang="en-US" baseline="30000" dirty="0" err="1"/>
              <a:t>esicio</a:t>
            </a:r>
            <a:r>
              <a:rPr lang="en-US" baseline="30000" dirty="0"/>
              <a:t>, </a:t>
            </a:r>
            <a:r>
              <a:rPr lang="en-US" baseline="30000" dirty="0" err="1"/>
              <a:t>publis</a:t>
            </a:r>
            <a:r>
              <a:rPr lang="en-US" baseline="30000" dirty="0"/>
              <a:t> ad mum in tem </a:t>
            </a:r>
            <a:r>
              <a:rPr lang="en-US" baseline="30000" dirty="0" err="1"/>
              <a:t>neque</a:t>
            </a:r>
            <a:r>
              <a:rPr lang="en-US" baseline="30000" dirty="0"/>
              <a:t> ne </a:t>
            </a:r>
            <a:r>
              <a:rPr lang="en-US" baseline="30000" dirty="0" err="1"/>
              <a:t>popti</a:t>
            </a:r>
            <a:r>
              <a:rPr lang="en-US" baseline="30000" dirty="0"/>
              <a:t>, </a:t>
            </a:r>
            <a:r>
              <a:rPr lang="en-US" baseline="30000" dirty="0" err="1"/>
              <a:t>fure</a:t>
            </a:r>
            <a:r>
              <a:rPr lang="en-US" baseline="30000" dirty="0"/>
              <a:t> </a:t>
            </a:r>
            <a:r>
              <a:rPr lang="en-US" baseline="30000" dirty="0" err="1"/>
              <a:t>publint</a:t>
            </a:r>
            <a:r>
              <a:rPr lang="en-US" baseline="30000" dirty="0"/>
              <a:t>? Di </a:t>
            </a:r>
            <a:r>
              <a:rPr lang="en-US" baseline="30000" dirty="0" err="1"/>
              <a:t>tandactum</a:t>
            </a:r>
            <a:r>
              <a:rPr lang="en-US" baseline="30000" dirty="0"/>
              <a:t> </a:t>
            </a:r>
            <a:r>
              <a:rPr lang="en-US" baseline="30000" dirty="0" err="1"/>
              <a:t>cussesto</a:t>
            </a:r>
            <a:r>
              <a:rPr lang="en-US" baseline="30000" dirty="0"/>
              <a:t> </a:t>
            </a:r>
            <a:r>
              <a:rPr lang="en-US" baseline="30000" dirty="0" err="1"/>
              <a:t>iam</a:t>
            </a:r>
            <a:r>
              <a:rPr lang="en-US" baseline="30000" dirty="0"/>
              <a:t> </a:t>
            </a:r>
            <a:r>
              <a:rPr lang="en-US" baseline="30000" dirty="0" err="1"/>
              <a:t>teris</a:t>
            </a:r>
            <a:r>
              <a:rPr lang="en-US" baseline="30000" dirty="0"/>
              <a:t> </a:t>
            </a:r>
            <a:r>
              <a:rPr lang="en-US" baseline="30000" dirty="0" err="1"/>
              <a:t>vilius</a:t>
            </a:r>
            <a:r>
              <a:rPr lang="en-US" baseline="30000" dirty="0"/>
              <a:t>, </a:t>
            </a:r>
            <a:r>
              <a:rPr lang="en-US" baseline="30000" dirty="0" err="1"/>
              <a:t>optiam</a:t>
            </a:r>
            <a:r>
              <a:rPr lang="en-US" baseline="30000" dirty="0"/>
              <a:t> </a:t>
            </a:r>
            <a:r>
              <a:rPr lang="en-US" baseline="30000" dirty="0" err="1"/>
              <a:t>nos</a:t>
            </a:r>
            <a:r>
              <a:rPr lang="en-US" baseline="30000" dirty="0"/>
              <a:t> </a:t>
            </a:r>
            <a:r>
              <a:rPr lang="en-US" baseline="30000" dirty="0" err="1"/>
              <a:t>etori</a:t>
            </a:r>
            <a:r>
              <a:rPr lang="en-US" baseline="30000" dirty="0"/>
              <a:t> </a:t>
            </a:r>
            <a:r>
              <a:rPr lang="en-US" baseline="30000" dirty="0" err="1"/>
              <a:t>iam.and</a:t>
            </a:r>
            <a:endParaRPr lang="en-US" dirty="0"/>
          </a:p>
        </p:txBody>
      </p:sp>
      <p:sp>
        <p:nvSpPr>
          <p:cNvPr id="26628" name="TextBox 6"/>
          <p:cNvSpPr txBox="1">
            <a:spLocks noChangeArrowheads="1"/>
          </p:cNvSpPr>
          <p:nvPr/>
        </p:nvSpPr>
        <p:spPr bwMode="auto">
          <a:xfrm>
            <a:off x="533400" y="5943600"/>
            <a:ext cx="8305800" cy="523875"/>
          </a:xfrm>
          <a:prstGeom prst="rect">
            <a:avLst/>
          </a:prstGeom>
          <a:noFill/>
          <a:ln w="9525">
            <a:noFill/>
            <a:miter lim="800000"/>
            <a:headEnd/>
            <a:tailEnd/>
          </a:ln>
        </p:spPr>
        <p:txBody>
          <a:bodyPr>
            <a:spAutoFit/>
          </a:bodyPr>
          <a:lstStyle/>
          <a:p>
            <a:r>
              <a:rPr lang="en-US" sz="1400" b="1"/>
              <a:t>Note</a:t>
            </a:r>
            <a:r>
              <a:rPr lang="en-US" sz="1400"/>
              <a:t>:  The filler text used in this illustration is called </a:t>
            </a:r>
            <a:r>
              <a:rPr lang="en-US" sz="1400" b="1" i="1"/>
              <a:t>greeking;</a:t>
            </a:r>
            <a:r>
              <a:rPr lang="en-US" sz="1400" i="1"/>
              <a:t> </a:t>
            </a:r>
            <a:r>
              <a:rPr lang="en-US" sz="1400"/>
              <a:t>it is also known as </a:t>
            </a:r>
            <a:r>
              <a:rPr lang="en-US" sz="1400" b="1"/>
              <a:t>lorem ipsum.  </a:t>
            </a:r>
            <a:r>
              <a:rPr lang="en-US" sz="1400"/>
              <a:t>Text greeking is used to simulate the real text while planning the layout of a publication</a:t>
            </a:r>
            <a:endParaRPr lang="en-US" sz="1400" b="1"/>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28600"/>
            <a:ext cx="8229600" cy="762000"/>
          </a:xfrm>
        </p:spPr>
        <p:txBody>
          <a:bodyPr/>
          <a:lstStyle/>
          <a:p>
            <a:pPr eaLnBrk="1" hangingPunct="1"/>
            <a:r>
              <a:rPr lang="en-US" smtClean="0"/>
              <a:t>Widows and Orphans</a:t>
            </a:r>
          </a:p>
        </p:txBody>
      </p:sp>
      <p:sp>
        <p:nvSpPr>
          <p:cNvPr id="18435" name="Text Box 7"/>
          <p:cNvSpPr txBox="1">
            <a:spLocks noChangeArrowheads="1"/>
          </p:cNvSpPr>
          <p:nvPr/>
        </p:nvSpPr>
        <p:spPr bwMode="auto">
          <a:xfrm>
            <a:off x="381000" y="1219201"/>
            <a:ext cx="8534400" cy="5255285"/>
          </a:xfrm>
          <a:prstGeom prst="rect">
            <a:avLst/>
          </a:prstGeom>
          <a:noFill/>
          <a:ln w="9525">
            <a:noFill/>
            <a:miter lim="800000"/>
            <a:headEnd/>
            <a:tailEnd/>
          </a:ln>
        </p:spPr>
        <p:txBody>
          <a:bodyPr numCol="3" spcCol="182880">
            <a:spAutoFit/>
          </a:bodyPr>
          <a:lstStyle/>
          <a:p>
            <a:pPr indent="166688">
              <a:defRPr/>
            </a:pPr>
            <a:r>
              <a:rPr lang="en-US" sz="1525" dirty="0">
                <a:latin typeface="+mn-lt"/>
              </a:rPr>
              <a:t>Henry Ford was an American hero. He was a self-taught machinist and engineer whom many say changed American forever. In 1903, he founded the Ford Motor Company, a small company that manufactured automobiles.</a:t>
            </a:r>
          </a:p>
          <a:p>
            <a:pPr indent="166688">
              <a:defRPr/>
            </a:pPr>
            <a:r>
              <a:rPr lang="en-US" sz="1525" dirty="0">
                <a:latin typeface="+mn-lt"/>
              </a:rPr>
              <a:t>After examining scientific management theories and studying the philosophy of efficient production as presented by Frederick Winslow Taylor, Ford changed manufacturing practices. Taylor was an efficiency expert who developed a new concept of labor that reduced the requirement for human expertise in an efficient manufacturing environment. In 1906, Ford borrowed Taylor’s ideas changed how he </a:t>
            </a:r>
            <a:r>
              <a:rPr lang="en-US" sz="1525" b="1" dirty="0">
                <a:solidFill>
                  <a:srgbClr val="008000"/>
                </a:solidFill>
                <a:latin typeface="+mn-lt"/>
              </a:rPr>
              <a:t>manufactured automobiles. </a:t>
            </a:r>
          </a:p>
          <a:p>
            <a:pPr indent="166688">
              <a:defRPr/>
            </a:pPr>
            <a:r>
              <a:rPr lang="en-US" sz="1525" dirty="0">
                <a:latin typeface="+mn-lt"/>
              </a:rPr>
              <a:t>Ford was the father of mass production techniques—the assembly line—which significantly changed the way people worked. Ford Motor Company not only changed the way people worked, the automobiles it manufactured changed the way people traveled.</a:t>
            </a:r>
          </a:p>
          <a:p>
            <a:pPr indent="166688">
              <a:defRPr/>
            </a:pPr>
            <a:r>
              <a:rPr lang="en-US" sz="1525" dirty="0">
                <a:latin typeface="+mn-lt"/>
              </a:rPr>
              <a:t>Ford’s implementation of the assembly line made automobiles affordable to the average American. His Model T, otherwise known as the Tin Lizzie, became the foremost mass-produced product in the world. Mass production became the unifying theme for American industry in the early 1900’s and beyond.</a:t>
            </a:r>
          </a:p>
          <a:p>
            <a:pPr indent="166688">
              <a:defRPr/>
            </a:pPr>
            <a:r>
              <a:rPr lang="en-US" sz="1400" b="1" dirty="0">
                <a:solidFill>
                  <a:srgbClr val="008000"/>
                </a:solidFill>
                <a:latin typeface="+mn-lt"/>
              </a:rPr>
              <a:t> The automobile revolutionized </a:t>
            </a:r>
            <a:r>
              <a:rPr lang="en-US" sz="1525" dirty="0">
                <a:latin typeface="+mn-lt"/>
              </a:rPr>
              <a:t>the world more than any other product until the advent of the computer. What have we learned from this lesson in history? Was Henry Ford’s mass production technique really the best way to produce goods? Or are critics of the mass production philosophy correct when they point out that assembly line workers want more from a job than just being an invisible cog in the wheel of production?</a:t>
            </a:r>
          </a:p>
          <a:p>
            <a:pPr indent="166688">
              <a:defRPr/>
            </a:pPr>
            <a:r>
              <a:rPr lang="en-US" sz="1525" dirty="0">
                <a:latin typeface="+mn-lt"/>
              </a:rPr>
              <a:t>     While the answer to these questions is not an easy one, it is one we should consider carefully. </a:t>
            </a:r>
          </a:p>
          <a:p>
            <a:pPr indent="166688">
              <a:defRPr/>
            </a:pPr>
            <a:r>
              <a:rPr lang="en-US" sz="1525" dirty="0">
                <a:latin typeface="+mn-lt"/>
              </a:rPr>
              <a:t>    We may have to make that decision about how we use computers one day!</a:t>
            </a:r>
          </a:p>
          <a:p>
            <a:pPr indent="166688">
              <a:defRPr/>
            </a:pPr>
            <a:r>
              <a:rPr lang="en-US" sz="1525" dirty="0">
                <a:latin typeface="+mn-lt"/>
              </a:rPr>
              <a:t> </a:t>
            </a:r>
          </a:p>
          <a:p>
            <a:pPr indent="166688">
              <a:defRPr/>
            </a:pPr>
            <a:endParaRPr lang="en-US" sz="1525" dirty="0">
              <a:latin typeface="+mn-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Fixing Widows/Orphans</a:t>
            </a:r>
          </a:p>
        </p:txBody>
      </p:sp>
      <p:sp>
        <p:nvSpPr>
          <p:cNvPr id="28675" name="Content Placeholder 2"/>
          <p:cNvSpPr>
            <a:spLocks noGrp="1"/>
          </p:cNvSpPr>
          <p:nvPr>
            <p:ph idx="1"/>
          </p:nvPr>
        </p:nvSpPr>
        <p:spPr/>
        <p:txBody>
          <a:bodyPr/>
          <a:lstStyle/>
          <a:p>
            <a:r>
              <a:rPr lang="en-US" sz="2800" smtClean="0"/>
              <a:t>Rewrite</a:t>
            </a:r>
          </a:p>
          <a:p>
            <a:r>
              <a:rPr lang="en-US" sz="2800" smtClean="0"/>
              <a:t>Set the automatic features in your software to prevent it</a:t>
            </a:r>
          </a:p>
          <a:p>
            <a:r>
              <a:rPr lang="en-US" sz="2800" smtClean="0"/>
              <a:t>Adjust the spacing between letters (kerning) or between groups of words (tracking)</a:t>
            </a:r>
          </a:p>
          <a:p>
            <a:endParaRPr lang="en-US" sz="28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Spacing and Punctuation</a:t>
            </a:r>
          </a:p>
        </p:txBody>
      </p:sp>
      <p:sp>
        <p:nvSpPr>
          <p:cNvPr id="29699" name="Content Placeholder 2"/>
          <p:cNvSpPr>
            <a:spLocks noGrp="1"/>
          </p:cNvSpPr>
          <p:nvPr>
            <p:ph idx="1"/>
          </p:nvPr>
        </p:nvSpPr>
        <p:spPr/>
        <p:txBody>
          <a:bodyPr/>
          <a:lstStyle/>
          <a:p>
            <a:r>
              <a:rPr lang="en-US" sz="2400" smtClean="0"/>
              <a:t>Em space—a space that is the width of a capital M in the font and point size being used </a:t>
            </a:r>
          </a:p>
          <a:p>
            <a:pPr lvl="1"/>
            <a:r>
              <a:rPr lang="en-US" sz="1800" smtClean="0">
                <a:latin typeface="Arial" charset="0"/>
                <a:cs typeface="Arial" charset="0"/>
              </a:rPr>
              <a:t>Use an em space to indent paragraphs; one to two em spaces are an appropriate paragraph indention—depending on the width of the column</a:t>
            </a:r>
          </a:p>
          <a:p>
            <a:pPr lvl="1"/>
            <a:endParaRPr lang="en-US" sz="1800" i="1" smtClean="0">
              <a:latin typeface="Arial" charset="0"/>
              <a:cs typeface="Arial" charset="0"/>
            </a:endParaRPr>
          </a:p>
          <a:p>
            <a:r>
              <a:rPr lang="en-US" sz="2400" smtClean="0"/>
              <a:t>En space—a space that is the width of a capital N; half the size of an em space</a:t>
            </a:r>
          </a:p>
          <a:p>
            <a:pPr lvl="1"/>
            <a:endParaRPr lang="en-US" sz="1800" smtClean="0">
              <a:latin typeface="Arial" charset="0"/>
              <a:cs typeface="Arial" charset="0"/>
            </a:endParaRPr>
          </a:p>
          <a:p>
            <a:endParaRPr lang="en-US" sz="24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Spacing and Punctuation</a:t>
            </a:r>
          </a:p>
        </p:txBody>
      </p:sp>
      <p:sp>
        <p:nvSpPr>
          <p:cNvPr id="30723" name="Content Placeholder 2"/>
          <p:cNvSpPr>
            <a:spLocks noGrp="1"/>
          </p:cNvSpPr>
          <p:nvPr>
            <p:ph idx="1"/>
          </p:nvPr>
        </p:nvSpPr>
        <p:spPr>
          <a:xfrm>
            <a:off x="457200" y="1371600"/>
            <a:ext cx="8229600" cy="4525963"/>
          </a:xfrm>
        </p:spPr>
        <p:txBody>
          <a:bodyPr/>
          <a:lstStyle/>
          <a:p>
            <a:pPr>
              <a:spcAft>
                <a:spcPts val="1200"/>
              </a:spcAft>
            </a:pPr>
            <a:r>
              <a:rPr lang="en-US" sz="2400" b="1" smtClean="0"/>
              <a:t>End of sentence punctuation</a:t>
            </a:r>
            <a:r>
              <a:rPr lang="en-US" sz="2400" smtClean="0"/>
              <a:t>—space one time after punctuation at the end of a sentence</a:t>
            </a:r>
          </a:p>
          <a:p>
            <a:r>
              <a:rPr lang="en-US" sz="2400" b="1" smtClean="0"/>
              <a:t>Elliptical periods </a:t>
            </a:r>
            <a:r>
              <a:rPr lang="en-US" sz="2400" smtClean="0"/>
              <a:t>(an ellipsis) indicate the omission of text or an interruption or hesitation; three periods are used within a sentence, etc.</a:t>
            </a:r>
          </a:p>
          <a:p>
            <a:pPr lvl="1">
              <a:spcAft>
                <a:spcPts val="1200"/>
              </a:spcAft>
            </a:pPr>
            <a:r>
              <a:rPr lang="en-US" sz="1600" smtClean="0">
                <a:latin typeface="Arial" charset="0"/>
                <a:cs typeface="Arial" charset="0"/>
              </a:rPr>
              <a:t>If the omission or interruption occurs at the end of a sentence, a fourth period is used. Kern the periods to reduce the space between characters—or insert elliptical characters.</a:t>
            </a:r>
            <a:endParaRPr lang="en-US" sz="1600" b="1" smtClean="0">
              <a:latin typeface="Arial" charset="0"/>
              <a:cs typeface="Arial" charset="0"/>
            </a:endParaRPr>
          </a:p>
          <a:p>
            <a:pPr>
              <a:spcAft>
                <a:spcPts val="1200"/>
              </a:spcAft>
            </a:pPr>
            <a:r>
              <a:rPr lang="en-US" sz="2400" b="1" smtClean="0"/>
              <a:t>Hyphen</a:t>
            </a:r>
            <a:r>
              <a:rPr lang="en-US" sz="2400" smtClean="0"/>
              <a:t>—use when keying phone numbers, social security numbers or hyphenating words at the end of a line; </a:t>
            </a:r>
            <a:r>
              <a:rPr lang="en-US" sz="2400" i="1" smtClean="0"/>
              <a:t>example:  501-555-5555</a:t>
            </a:r>
            <a:endParaRPr lang="en-US" sz="2400" b="1"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The Right Choice</a:t>
            </a:r>
          </a:p>
        </p:txBody>
      </p:sp>
      <p:sp>
        <p:nvSpPr>
          <p:cNvPr id="4099" name="Content Placeholder 2"/>
          <p:cNvSpPr>
            <a:spLocks noGrp="1"/>
          </p:cNvSpPr>
          <p:nvPr>
            <p:ph idx="1"/>
          </p:nvPr>
        </p:nvSpPr>
        <p:spPr/>
        <p:txBody>
          <a:bodyPr/>
          <a:lstStyle/>
          <a:p>
            <a:pPr>
              <a:spcAft>
                <a:spcPts val="1200"/>
              </a:spcAft>
            </a:pPr>
            <a:r>
              <a:rPr lang="en-US" sz="2800" smtClean="0"/>
              <a:t>Choosing the right font is about readability and legibility</a:t>
            </a:r>
          </a:p>
          <a:p>
            <a:pPr lvl="1"/>
            <a:r>
              <a:rPr lang="en-US" sz="2200" b="1" smtClean="0">
                <a:latin typeface="Arial" charset="0"/>
                <a:cs typeface="Arial" charset="0"/>
              </a:rPr>
              <a:t>Readability</a:t>
            </a:r>
            <a:r>
              <a:rPr lang="en-US" sz="2200" smtClean="0">
                <a:latin typeface="Arial" charset="0"/>
                <a:cs typeface="Arial" charset="0"/>
              </a:rPr>
              <a:t>—how easily words, phrases, and blocks of text can be read</a:t>
            </a:r>
          </a:p>
          <a:p>
            <a:pPr lvl="2"/>
            <a:r>
              <a:rPr lang="en-US" sz="2000" i="1" smtClean="0"/>
              <a:t>Always consider your audience when selecting </a:t>
            </a:r>
            <a:br>
              <a:rPr lang="en-US" sz="2000" i="1" smtClean="0"/>
            </a:br>
            <a:r>
              <a:rPr lang="en-US" sz="2000" i="1" smtClean="0"/>
              <a:t>typefaces for your publication</a:t>
            </a:r>
          </a:p>
          <a:p>
            <a:pPr lvl="1"/>
            <a:r>
              <a:rPr lang="en-US" sz="2200" b="1" smtClean="0">
                <a:latin typeface="Arial" charset="0"/>
                <a:cs typeface="Arial" charset="0"/>
              </a:rPr>
              <a:t>Legibility</a:t>
            </a:r>
            <a:r>
              <a:rPr lang="en-US" sz="2200" smtClean="0">
                <a:latin typeface="Arial" charset="0"/>
                <a:cs typeface="Arial" charset="0"/>
              </a:rPr>
              <a:t>—the ease with which individual letters can be distinguished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Spacing and Punctuation</a:t>
            </a:r>
          </a:p>
        </p:txBody>
      </p:sp>
      <p:sp>
        <p:nvSpPr>
          <p:cNvPr id="31747" name="Content Placeholder 2"/>
          <p:cNvSpPr>
            <a:spLocks noGrp="1"/>
          </p:cNvSpPr>
          <p:nvPr>
            <p:ph idx="1"/>
          </p:nvPr>
        </p:nvSpPr>
        <p:spPr/>
        <p:txBody>
          <a:bodyPr/>
          <a:lstStyle/>
          <a:p>
            <a:r>
              <a:rPr lang="en-US" sz="2400" b="1" smtClean="0"/>
              <a:t>Em dash</a:t>
            </a:r>
            <a:r>
              <a:rPr lang="en-US" sz="2400" smtClean="0"/>
              <a:t>—a line the width of a capital M; is used to indicate a break or pause in thought</a:t>
            </a:r>
          </a:p>
          <a:p>
            <a:pPr lvl="1">
              <a:spcAft>
                <a:spcPts val="1200"/>
              </a:spcAft>
            </a:pPr>
            <a:r>
              <a:rPr lang="en-US" sz="1800" smtClean="0">
                <a:latin typeface="Arial" charset="0"/>
                <a:cs typeface="Arial" charset="0"/>
              </a:rPr>
              <a:t>Dashes can be used in pairs like parentheses—that is, to enclose a word, or a phrase, or a clause—or they can be used alone to detach one end of a sentence from the main body. </a:t>
            </a:r>
          </a:p>
          <a:p>
            <a:pPr lvl="1">
              <a:spcAft>
                <a:spcPts val="1200"/>
              </a:spcAft>
            </a:pPr>
            <a:r>
              <a:rPr lang="en-US" sz="1800" smtClean="0">
                <a:latin typeface="Arial" charset="0"/>
                <a:cs typeface="Arial" charset="0"/>
              </a:rPr>
              <a:t>Can be used in the place of a colon, semicolon, parentheses, or commas</a:t>
            </a:r>
          </a:p>
          <a:p>
            <a:r>
              <a:rPr lang="en-US" sz="2400" smtClean="0"/>
              <a:t>En dash—a line the width of a capital N; is used to connect ranges of numbers, dates, letters</a:t>
            </a:r>
          </a:p>
          <a:p>
            <a:pPr lvl="1"/>
            <a:r>
              <a:rPr lang="en-US" sz="1800" i="1" smtClean="0">
                <a:latin typeface="Arial" charset="0"/>
                <a:cs typeface="Arial" charset="0"/>
              </a:rPr>
              <a:t>Example:  9:00–5:00 or March 15–31</a:t>
            </a:r>
          </a:p>
          <a:p>
            <a:endParaRPr lang="en-US" smtClean="0"/>
          </a:p>
          <a:p>
            <a:endParaRPr 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152400" y="6019800"/>
            <a:ext cx="8991600" cy="8382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ectangle 17"/>
          <p:cNvSpPr/>
          <p:nvPr/>
        </p:nvSpPr>
        <p:spPr>
          <a:xfrm>
            <a:off x="152400" y="3810000"/>
            <a:ext cx="8991600" cy="9144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772" name="Title 1"/>
          <p:cNvSpPr>
            <a:spLocks noGrp="1"/>
          </p:cNvSpPr>
          <p:nvPr>
            <p:ph type="title"/>
          </p:nvPr>
        </p:nvSpPr>
        <p:spPr/>
        <p:txBody>
          <a:bodyPr/>
          <a:lstStyle/>
          <a:p>
            <a:r>
              <a:rPr lang="en-US" smtClean="0"/>
              <a:t>Indents / Hanging Indents</a:t>
            </a:r>
          </a:p>
        </p:txBody>
      </p:sp>
      <p:sp>
        <p:nvSpPr>
          <p:cNvPr id="30723" name="Content Placeholder 2"/>
          <p:cNvSpPr>
            <a:spLocks noGrp="1"/>
          </p:cNvSpPr>
          <p:nvPr>
            <p:ph idx="1"/>
          </p:nvPr>
        </p:nvSpPr>
        <p:spPr>
          <a:xfrm>
            <a:off x="457200" y="1371600"/>
            <a:ext cx="8229600" cy="4754563"/>
          </a:xfrm>
        </p:spPr>
        <p:txBody>
          <a:bodyPr/>
          <a:lstStyle/>
          <a:p>
            <a:pPr>
              <a:defRPr/>
            </a:pPr>
            <a:r>
              <a:rPr lang="en-US" sz="2400" b="1" dirty="0" smtClean="0"/>
              <a:t>Indent</a:t>
            </a:r>
            <a:r>
              <a:rPr lang="en-US" sz="2400" dirty="0" smtClean="0"/>
              <a:t>--a feature that sets a temporary left, right, or left and right margin for paragraph text</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1400" dirty="0" smtClean="0"/>
              <a:t/>
            </a:r>
            <a:br>
              <a:rPr lang="en-US" sz="1400" dirty="0" smtClean="0"/>
            </a:br>
            <a:endParaRPr lang="en-US" sz="2400" b="1" dirty="0" smtClean="0"/>
          </a:p>
          <a:p>
            <a:pPr marL="344488" indent="-344488">
              <a:spcBef>
                <a:spcPts val="0"/>
              </a:spcBef>
              <a:defRPr/>
            </a:pPr>
            <a:r>
              <a:rPr lang="en-US" sz="2400" b="1" dirty="0" smtClean="0"/>
              <a:t>Hanging indent</a:t>
            </a:r>
            <a:r>
              <a:rPr lang="en-US" sz="2400" dirty="0" smtClean="0"/>
              <a:t>--first line of a paragraph is flush left, but all remaining lines are indented; also used in bulleted lists</a:t>
            </a:r>
          </a:p>
        </p:txBody>
      </p:sp>
      <p:grpSp>
        <p:nvGrpSpPr>
          <p:cNvPr id="32774" name="Group 9"/>
          <p:cNvGrpSpPr>
            <a:grpSpLocks/>
          </p:cNvGrpSpPr>
          <p:nvPr/>
        </p:nvGrpSpPr>
        <p:grpSpPr bwMode="auto">
          <a:xfrm>
            <a:off x="1377950" y="6030913"/>
            <a:ext cx="6394450" cy="676275"/>
            <a:chOff x="1454725" y="5726875"/>
            <a:chExt cx="6393875" cy="675031"/>
          </a:xfrm>
        </p:grpSpPr>
        <p:sp>
          <p:nvSpPr>
            <p:cNvPr id="32786" name="TextBox 3"/>
            <p:cNvSpPr txBox="1">
              <a:spLocks noChangeArrowheads="1"/>
            </p:cNvSpPr>
            <p:nvPr/>
          </p:nvSpPr>
          <p:spPr bwMode="auto">
            <a:xfrm>
              <a:off x="3505200" y="5755575"/>
              <a:ext cx="4343400" cy="646331"/>
            </a:xfrm>
            <a:prstGeom prst="rect">
              <a:avLst/>
            </a:prstGeom>
            <a:noFill/>
            <a:ln w="9525">
              <a:noFill/>
              <a:miter lim="800000"/>
              <a:headEnd/>
              <a:tailEnd/>
            </a:ln>
          </p:spPr>
          <p:txBody>
            <a:bodyPr>
              <a:spAutoFit/>
            </a:bodyPr>
            <a:lstStyle/>
            <a:p>
              <a:pPr marL="463550" indent="-463550"/>
              <a:r>
                <a:rPr lang="en-US" sz="1200">
                  <a:solidFill>
                    <a:srgbClr val="FFFF99"/>
                  </a:solidFill>
                </a:rPr>
                <a:t>Write a brief essay describing at least three concepts you need to consider when choosing the typefaces for a publication.</a:t>
              </a:r>
            </a:p>
          </p:txBody>
        </p:sp>
        <p:sp>
          <p:nvSpPr>
            <p:cNvPr id="7" name="Rectangle 6"/>
            <p:cNvSpPr/>
            <p:nvPr/>
          </p:nvSpPr>
          <p:spPr>
            <a:xfrm>
              <a:off x="1454725" y="5726875"/>
              <a:ext cx="1142897" cy="332762"/>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cap="small" dirty="0"/>
                <a:t>Hanging</a:t>
              </a:r>
            </a:p>
          </p:txBody>
        </p:sp>
      </p:grpSp>
      <p:sp>
        <p:nvSpPr>
          <p:cNvPr id="32775" name="TextBox 7"/>
          <p:cNvSpPr txBox="1">
            <a:spLocks noChangeArrowheads="1"/>
          </p:cNvSpPr>
          <p:nvPr/>
        </p:nvSpPr>
        <p:spPr bwMode="auto">
          <a:xfrm>
            <a:off x="22225" y="2362200"/>
            <a:ext cx="8991600" cy="523875"/>
          </a:xfrm>
          <a:prstGeom prst="rect">
            <a:avLst/>
          </a:prstGeom>
          <a:solidFill>
            <a:srgbClr val="008000"/>
          </a:solidFill>
          <a:ln w="9525">
            <a:noFill/>
            <a:miter lim="800000"/>
            <a:headEnd/>
            <a:tailEnd/>
          </a:ln>
        </p:spPr>
        <p:txBody>
          <a:bodyPr>
            <a:spAutoFit/>
          </a:bodyPr>
          <a:lstStyle/>
          <a:p>
            <a:pPr marL="2457450"/>
            <a:r>
              <a:rPr lang="en-US" sz="1200" i="1">
                <a:solidFill>
                  <a:srgbClr val="FFFF99"/>
                </a:solidFill>
              </a:rPr>
              <a:t>Write a brief essay describing at least three concepts you need to consider when choosing </a:t>
            </a:r>
            <a:br>
              <a:rPr lang="en-US" sz="1200" i="1">
                <a:solidFill>
                  <a:srgbClr val="FFFF99"/>
                </a:solidFill>
              </a:rPr>
            </a:br>
            <a:r>
              <a:rPr lang="en-US" sz="1200" i="1">
                <a:solidFill>
                  <a:srgbClr val="FFFF99"/>
                </a:solidFill>
              </a:rPr>
              <a:t>the typefaces for a publication</a:t>
            </a:r>
            <a:r>
              <a:rPr lang="en-US" sz="1600">
                <a:solidFill>
                  <a:srgbClr val="FFFF99"/>
                </a:solidFill>
              </a:rPr>
              <a:t>.</a:t>
            </a:r>
          </a:p>
        </p:txBody>
      </p:sp>
      <p:sp>
        <p:nvSpPr>
          <p:cNvPr id="9" name="Rectangle 8"/>
          <p:cNvSpPr/>
          <p:nvPr/>
        </p:nvSpPr>
        <p:spPr>
          <a:xfrm>
            <a:off x="228600" y="2362200"/>
            <a:ext cx="1865313" cy="28575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cap="small" dirty="0"/>
              <a:t>Left</a:t>
            </a:r>
          </a:p>
        </p:txBody>
      </p:sp>
      <p:sp>
        <p:nvSpPr>
          <p:cNvPr id="32777" name="TextBox 11"/>
          <p:cNvSpPr txBox="1">
            <a:spLocks noChangeArrowheads="1"/>
          </p:cNvSpPr>
          <p:nvPr/>
        </p:nvSpPr>
        <p:spPr bwMode="auto">
          <a:xfrm>
            <a:off x="152400" y="3048000"/>
            <a:ext cx="8839200" cy="461963"/>
          </a:xfrm>
          <a:prstGeom prst="rect">
            <a:avLst/>
          </a:prstGeom>
          <a:solidFill>
            <a:srgbClr val="008000"/>
          </a:solidFill>
          <a:ln w="9525">
            <a:noFill/>
            <a:miter lim="800000"/>
            <a:headEnd/>
            <a:tailEnd/>
          </a:ln>
        </p:spPr>
        <p:txBody>
          <a:bodyPr>
            <a:spAutoFit/>
          </a:bodyPr>
          <a:lstStyle/>
          <a:p>
            <a:pPr marL="795338"/>
            <a:r>
              <a:rPr lang="en-US" sz="1200" i="1">
                <a:solidFill>
                  <a:srgbClr val="FFFF99"/>
                </a:solidFill>
              </a:rPr>
              <a:t>Write a brief essay describing at least three concepts you need to consider </a:t>
            </a:r>
            <a:br>
              <a:rPr lang="en-US" sz="1200" i="1">
                <a:solidFill>
                  <a:srgbClr val="FFFF99"/>
                </a:solidFill>
              </a:rPr>
            </a:br>
            <a:r>
              <a:rPr lang="en-US" sz="1200" i="1">
                <a:solidFill>
                  <a:srgbClr val="FFFF99"/>
                </a:solidFill>
              </a:rPr>
              <a:t>when choosing the typefaces for a publication.</a:t>
            </a:r>
          </a:p>
        </p:txBody>
      </p:sp>
      <p:sp>
        <p:nvSpPr>
          <p:cNvPr id="32778" name="TextBox 15"/>
          <p:cNvSpPr txBox="1">
            <a:spLocks noChangeArrowheads="1"/>
          </p:cNvSpPr>
          <p:nvPr/>
        </p:nvSpPr>
        <p:spPr bwMode="auto">
          <a:xfrm>
            <a:off x="1752600" y="3810000"/>
            <a:ext cx="5486400" cy="461963"/>
          </a:xfrm>
          <a:prstGeom prst="rect">
            <a:avLst/>
          </a:prstGeom>
          <a:noFill/>
          <a:ln w="9525">
            <a:noFill/>
            <a:miter lim="800000"/>
            <a:headEnd/>
            <a:tailEnd/>
          </a:ln>
        </p:spPr>
        <p:txBody>
          <a:bodyPr>
            <a:spAutoFit/>
          </a:bodyPr>
          <a:lstStyle/>
          <a:p>
            <a:pPr marL="119063"/>
            <a:r>
              <a:rPr lang="en-US" sz="1200" i="1">
                <a:solidFill>
                  <a:srgbClr val="FFFF99"/>
                </a:solidFill>
              </a:rPr>
              <a:t>Write a brief essay describing at least three concepts you need to consider when choosing the typefaces for a publication.</a:t>
            </a:r>
          </a:p>
        </p:txBody>
      </p:sp>
      <p:sp>
        <p:nvSpPr>
          <p:cNvPr id="17" name="Rectangle 16"/>
          <p:cNvSpPr/>
          <p:nvPr/>
        </p:nvSpPr>
        <p:spPr>
          <a:xfrm>
            <a:off x="3200400" y="4267200"/>
            <a:ext cx="2971800" cy="3048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cap="small" dirty="0"/>
              <a:t>Left</a:t>
            </a:r>
            <a:r>
              <a:rPr lang="en-US" dirty="0"/>
              <a:t> </a:t>
            </a:r>
            <a:r>
              <a:rPr lang="en-US" b="1" cap="small" dirty="0"/>
              <a:t>and</a:t>
            </a:r>
            <a:r>
              <a:rPr lang="en-US" dirty="0"/>
              <a:t> </a:t>
            </a:r>
            <a:r>
              <a:rPr lang="en-US" b="1" cap="small" dirty="0"/>
              <a:t>Right</a:t>
            </a:r>
          </a:p>
        </p:txBody>
      </p:sp>
      <p:sp>
        <p:nvSpPr>
          <p:cNvPr id="11" name="Rectangle 10"/>
          <p:cNvSpPr/>
          <p:nvPr/>
        </p:nvSpPr>
        <p:spPr>
          <a:xfrm>
            <a:off x="7010400" y="3048000"/>
            <a:ext cx="1752600" cy="304800"/>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b="1" cap="small" dirty="0"/>
              <a:t>Right</a:t>
            </a:r>
          </a:p>
        </p:txBody>
      </p:sp>
      <p:cxnSp>
        <p:nvCxnSpPr>
          <p:cNvPr id="21" name="Straight Arrow Connector 20"/>
          <p:cNvCxnSpPr/>
          <p:nvPr/>
        </p:nvCxnSpPr>
        <p:spPr>
          <a:xfrm>
            <a:off x="1447800" y="2514600"/>
            <a:ext cx="990600" cy="1588"/>
          </a:xfrm>
          <a:prstGeom prst="straightConnector1">
            <a:avLst/>
          </a:prstGeom>
          <a:ln>
            <a:solidFill>
              <a:srgbClr val="FFFFCC"/>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0800000">
            <a:off x="6172200" y="3200400"/>
            <a:ext cx="1828800" cy="1588"/>
          </a:xfrm>
          <a:prstGeom prst="straightConnector1">
            <a:avLst/>
          </a:prstGeom>
          <a:ln>
            <a:solidFill>
              <a:srgbClr val="FFFFCC"/>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2743200" y="4419600"/>
            <a:ext cx="990600" cy="1588"/>
          </a:xfrm>
          <a:prstGeom prst="straightConnector1">
            <a:avLst/>
          </a:prstGeom>
          <a:ln>
            <a:solidFill>
              <a:srgbClr val="FFFFCC"/>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0800000" flipV="1">
            <a:off x="5641975" y="4419600"/>
            <a:ext cx="987425" cy="1588"/>
          </a:xfrm>
          <a:prstGeom prst="straightConnector1">
            <a:avLst/>
          </a:prstGeom>
          <a:ln>
            <a:solidFill>
              <a:srgbClr val="FFFFCC"/>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438400" y="6172200"/>
            <a:ext cx="990600" cy="1588"/>
          </a:xfrm>
          <a:prstGeom prst="straightConnector1">
            <a:avLst/>
          </a:prstGeom>
          <a:ln>
            <a:solidFill>
              <a:srgbClr val="FFFFCC"/>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p:txBody>
          <a:bodyPr/>
          <a:lstStyle/>
          <a:p>
            <a:pPr eaLnBrk="1" hangingPunct="1"/>
            <a:r>
              <a:rPr lang="en-US" smtClean="0">
                <a:latin typeface="Gill Sans Ultra Bold" pitchFamily="34" charset="0"/>
              </a:rPr>
              <a:t>Alignment</a:t>
            </a:r>
          </a:p>
        </p:txBody>
      </p:sp>
      <p:sp>
        <p:nvSpPr>
          <p:cNvPr id="33795" name="Rectangle 5"/>
          <p:cNvSpPr>
            <a:spLocks noGrp="1" noChangeArrowheads="1"/>
          </p:cNvSpPr>
          <p:nvPr>
            <p:ph idx="1"/>
          </p:nvPr>
        </p:nvSpPr>
        <p:spPr>
          <a:ln w="57150">
            <a:solidFill>
              <a:srgbClr val="008000"/>
            </a:solidFill>
          </a:ln>
        </p:spPr>
        <p:txBody>
          <a:bodyPr/>
          <a:lstStyle/>
          <a:p>
            <a:pPr eaLnBrk="1" hangingPunct="1"/>
            <a:r>
              <a:rPr lang="en-US" smtClean="0"/>
              <a:t>Definition: lining up text or graphic elements to the top, bottom, sides, or middle of a page or box</a:t>
            </a:r>
          </a:p>
          <a:p>
            <a:pPr lvl="1" eaLnBrk="1" hangingPunct="1"/>
            <a:r>
              <a:rPr lang="en-US" smtClean="0">
                <a:latin typeface="Arial" charset="0"/>
                <a:cs typeface="Arial" charset="0"/>
              </a:rPr>
              <a:t>Center</a:t>
            </a:r>
          </a:p>
          <a:p>
            <a:pPr lvl="1" eaLnBrk="1" hangingPunct="1"/>
            <a:r>
              <a:rPr lang="en-US" smtClean="0">
                <a:latin typeface="Arial" charset="0"/>
                <a:cs typeface="Arial" charset="0"/>
              </a:rPr>
              <a:t>Justified (Full)</a:t>
            </a:r>
          </a:p>
          <a:p>
            <a:pPr lvl="1" eaLnBrk="1" hangingPunct="1"/>
            <a:r>
              <a:rPr lang="en-US" smtClean="0">
                <a:latin typeface="Arial" charset="0"/>
                <a:cs typeface="Arial" charset="0"/>
              </a:rPr>
              <a:t>Left (Ragged right)</a:t>
            </a:r>
          </a:p>
          <a:p>
            <a:pPr lvl="1" eaLnBrk="1" hangingPunct="1"/>
            <a:r>
              <a:rPr lang="en-US" smtClean="0">
                <a:latin typeface="Arial" charset="0"/>
                <a:cs typeface="Arial" charset="0"/>
              </a:rPr>
              <a:t>Right (Ragged left)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7"/>
          <p:cNvSpPr txBox="1">
            <a:spLocks noChangeArrowheads="1"/>
          </p:cNvSpPr>
          <p:nvPr/>
        </p:nvSpPr>
        <p:spPr bwMode="auto">
          <a:xfrm>
            <a:off x="211138" y="2070100"/>
            <a:ext cx="2133600" cy="4102100"/>
          </a:xfrm>
          <a:prstGeom prst="rect">
            <a:avLst/>
          </a:prstGeom>
          <a:noFill/>
          <a:ln w="57150">
            <a:solidFill>
              <a:schemeClr val="tx1"/>
            </a:solidFill>
            <a:miter lim="800000"/>
            <a:headEnd/>
            <a:tailEnd/>
          </a:ln>
        </p:spPr>
        <p:txBody>
          <a:bodyPr>
            <a:spAutoFit/>
          </a:bodyPr>
          <a:lstStyle/>
          <a:p>
            <a:pPr algn="ctr"/>
            <a:r>
              <a:rPr lang="en-US" sz="1600"/>
              <a:t>Located where the Ozarks meet the Delta, the Bald Knob School District covers approximately 178 square miles and is located in north central Arkansas, about 60 miles from Little Rock.</a:t>
            </a:r>
          </a:p>
          <a:p>
            <a:pPr algn="ctr"/>
            <a:r>
              <a:rPr lang="en-US" sz="1600"/>
              <a:t>With a school population of just over 1300, the district services its students in a K-4, 5-8, 9-12 environment. </a:t>
            </a:r>
          </a:p>
        </p:txBody>
      </p:sp>
      <p:sp>
        <p:nvSpPr>
          <p:cNvPr id="34819" name="Text Box 8"/>
          <p:cNvSpPr txBox="1">
            <a:spLocks noChangeArrowheads="1"/>
          </p:cNvSpPr>
          <p:nvPr/>
        </p:nvSpPr>
        <p:spPr bwMode="auto">
          <a:xfrm>
            <a:off x="2479675" y="2071688"/>
            <a:ext cx="1905000" cy="2492375"/>
          </a:xfrm>
          <a:prstGeom prst="rect">
            <a:avLst/>
          </a:prstGeom>
          <a:noFill/>
          <a:ln w="57150">
            <a:solidFill>
              <a:schemeClr val="tx1"/>
            </a:solidFill>
            <a:miter lim="800000"/>
            <a:headEnd/>
            <a:tailEnd/>
          </a:ln>
        </p:spPr>
        <p:txBody>
          <a:bodyPr>
            <a:spAutoFit/>
          </a:bodyPr>
          <a:lstStyle/>
          <a:p>
            <a:pPr algn="just"/>
            <a:r>
              <a:rPr lang="en-US" sz="1200"/>
              <a:t>Located where the Ozarks meet the Delta, the Bald Knob School District covers approxi-mately 178 square miles and is located in north central Arkansas, about 60 miles from Little Rock.</a:t>
            </a:r>
          </a:p>
          <a:p>
            <a:pPr algn="just"/>
            <a:r>
              <a:rPr lang="en-US" sz="1200"/>
              <a:t>With a school population of just over 1300, the district services its students in a K-4, 5-8, 9-12 environment. </a:t>
            </a:r>
          </a:p>
        </p:txBody>
      </p:sp>
      <p:sp>
        <p:nvSpPr>
          <p:cNvPr id="34820" name="Text Box 9"/>
          <p:cNvSpPr txBox="1">
            <a:spLocks noChangeArrowheads="1"/>
          </p:cNvSpPr>
          <p:nvPr/>
        </p:nvSpPr>
        <p:spPr bwMode="auto">
          <a:xfrm>
            <a:off x="4537075" y="2068513"/>
            <a:ext cx="2133600" cy="4068762"/>
          </a:xfrm>
          <a:prstGeom prst="rect">
            <a:avLst/>
          </a:prstGeom>
          <a:noFill/>
          <a:ln w="57150">
            <a:solidFill>
              <a:schemeClr val="tx1"/>
            </a:solidFill>
            <a:miter lim="800000"/>
            <a:headEnd/>
            <a:tailEnd/>
          </a:ln>
        </p:spPr>
        <p:txBody>
          <a:bodyPr>
            <a:spAutoFit/>
          </a:bodyPr>
          <a:lstStyle/>
          <a:p>
            <a:r>
              <a:rPr lang="en-US" sz="1600"/>
              <a:t>Located where the Ozarks meet the Delta, the Bald Knob School District covers approximately 178 square miles and is located in north central Arkansas, about 60 miles from Little Rock.</a:t>
            </a:r>
          </a:p>
          <a:p>
            <a:r>
              <a:rPr lang="en-US" sz="1600"/>
              <a:t>With a school population of just over 1300, the district services its students in a K-4, 5-8, 9-12 environment. </a:t>
            </a:r>
          </a:p>
        </p:txBody>
      </p:sp>
      <p:sp>
        <p:nvSpPr>
          <p:cNvPr id="34821" name="Text Box 10"/>
          <p:cNvSpPr txBox="1">
            <a:spLocks noChangeArrowheads="1"/>
          </p:cNvSpPr>
          <p:nvPr/>
        </p:nvSpPr>
        <p:spPr bwMode="auto">
          <a:xfrm>
            <a:off x="6804025" y="2074863"/>
            <a:ext cx="2133600" cy="4030662"/>
          </a:xfrm>
          <a:prstGeom prst="rect">
            <a:avLst/>
          </a:prstGeom>
          <a:noFill/>
          <a:ln w="57150">
            <a:solidFill>
              <a:schemeClr val="tx1"/>
            </a:solidFill>
            <a:miter lim="800000"/>
            <a:headEnd/>
            <a:tailEnd/>
          </a:ln>
        </p:spPr>
        <p:txBody>
          <a:bodyPr>
            <a:spAutoFit/>
          </a:bodyPr>
          <a:lstStyle/>
          <a:p>
            <a:pPr algn="r"/>
            <a:r>
              <a:rPr lang="en-US" sz="1600"/>
              <a:t>Located where the Ozarks meet the Delta, the Bald Knob School District covers approximately 178 square miles and is located in north central Arkansas, about 60 miles from Little Rock.</a:t>
            </a:r>
          </a:p>
          <a:p>
            <a:pPr algn="r"/>
            <a:r>
              <a:rPr lang="en-US" sz="1600"/>
              <a:t>With a school population of just over 1300, the district services its students in a K-4, 5-8, 9-12 environment. </a:t>
            </a:r>
          </a:p>
        </p:txBody>
      </p:sp>
      <p:sp>
        <p:nvSpPr>
          <p:cNvPr id="4113" name="AutoShape 17"/>
          <p:cNvSpPr>
            <a:spLocks noChangeArrowheads="1"/>
          </p:cNvSpPr>
          <p:nvPr/>
        </p:nvSpPr>
        <p:spPr bwMode="auto">
          <a:xfrm>
            <a:off x="2525713" y="6248400"/>
            <a:ext cx="1828800" cy="381000"/>
          </a:xfrm>
          <a:prstGeom prst="roundRect">
            <a:avLst>
              <a:gd name="adj" fmla="val 16667"/>
            </a:avLst>
          </a:prstGeom>
          <a:solidFill>
            <a:srgbClr val="FFFF99"/>
          </a:solidFill>
          <a:ln w="9525">
            <a:solidFill>
              <a:schemeClr val="tx1"/>
            </a:solidFill>
            <a:round/>
            <a:headEnd/>
            <a:tailEnd/>
          </a:ln>
        </p:spPr>
        <p:txBody>
          <a:bodyPr wrap="none" anchor="ctr"/>
          <a:lstStyle/>
          <a:p>
            <a:pPr algn="ctr"/>
            <a:r>
              <a:rPr lang="en-US"/>
              <a:t>Full</a:t>
            </a:r>
          </a:p>
        </p:txBody>
      </p:sp>
      <p:sp>
        <p:nvSpPr>
          <p:cNvPr id="4114" name="AutoShape 18"/>
          <p:cNvSpPr>
            <a:spLocks noChangeArrowheads="1"/>
          </p:cNvSpPr>
          <p:nvPr/>
        </p:nvSpPr>
        <p:spPr bwMode="auto">
          <a:xfrm>
            <a:off x="4648200" y="6248400"/>
            <a:ext cx="1828800" cy="381000"/>
          </a:xfrm>
          <a:prstGeom prst="roundRect">
            <a:avLst>
              <a:gd name="adj" fmla="val 16667"/>
            </a:avLst>
          </a:prstGeom>
          <a:solidFill>
            <a:srgbClr val="FFFF99"/>
          </a:solidFill>
          <a:ln w="9525">
            <a:solidFill>
              <a:schemeClr val="tx1"/>
            </a:solidFill>
            <a:round/>
            <a:headEnd/>
            <a:tailEnd/>
          </a:ln>
        </p:spPr>
        <p:txBody>
          <a:bodyPr wrap="none" anchor="ctr"/>
          <a:lstStyle/>
          <a:p>
            <a:pPr algn="ctr"/>
            <a:r>
              <a:rPr lang="en-US"/>
              <a:t>Ragged Right</a:t>
            </a:r>
          </a:p>
        </p:txBody>
      </p:sp>
      <p:sp>
        <p:nvSpPr>
          <p:cNvPr id="13" name="Trapezoid 12"/>
          <p:cNvSpPr/>
          <p:nvPr/>
        </p:nvSpPr>
        <p:spPr>
          <a:xfrm>
            <a:off x="293688" y="1295400"/>
            <a:ext cx="1981200" cy="685800"/>
          </a:xfrm>
          <a:prstGeom prst="trapezoid">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latin typeface="Palatino Linotype" pitchFamily="18" charset="0"/>
              </a:rPr>
              <a:t>Center</a:t>
            </a:r>
          </a:p>
        </p:txBody>
      </p:sp>
      <p:sp>
        <p:nvSpPr>
          <p:cNvPr id="14" name="Trapezoid 13"/>
          <p:cNvSpPr/>
          <p:nvPr/>
        </p:nvSpPr>
        <p:spPr>
          <a:xfrm>
            <a:off x="2438400" y="1295400"/>
            <a:ext cx="1981200" cy="685800"/>
          </a:xfrm>
          <a:prstGeom prst="trapezoid">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latin typeface="Palatino Linotype" pitchFamily="18" charset="0"/>
              </a:rPr>
              <a:t>Justified</a:t>
            </a:r>
          </a:p>
        </p:txBody>
      </p:sp>
      <p:sp>
        <p:nvSpPr>
          <p:cNvPr id="15" name="Trapezoid 14"/>
          <p:cNvSpPr/>
          <p:nvPr/>
        </p:nvSpPr>
        <p:spPr>
          <a:xfrm>
            <a:off x="4613275" y="1295400"/>
            <a:ext cx="1981200" cy="685800"/>
          </a:xfrm>
          <a:prstGeom prst="trapezoid">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latin typeface="Palatino Linotype" pitchFamily="18" charset="0"/>
              </a:rPr>
              <a:t>Left</a:t>
            </a:r>
          </a:p>
        </p:txBody>
      </p:sp>
      <p:sp>
        <p:nvSpPr>
          <p:cNvPr id="16" name="Trapezoid 15"/>
          <p:cNvSpPr/>
          <p:nvPr/>
        </p:nvSpPr>
        <p:spPr>
          <a:xfrm>
            <a:off x="6858000" y="1295400"/>
            <a:ext cx="1981200" cy="685800"/>
          </a:xfrm>
          <a:prstGeom prst="trapezoid">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latin typeface="Palatino Linotype" pitchFamily="18" charset="0"/>
              </a:rPr>
              <a:t>Right</a:t>
            </a:r>
          </a:p>
        </p:txBody>
      </p:sp>
      <p:sp>
        <p:nvSpPr>
          <p:cNvPr id="34828" name="Title 1"/>
          <p:cNvSpPr>
            <a:spLocks noGrp="1"/>
          </p:cNvSpPr>
          <p:nvPr>
            <p:ph type="title"/>
          </p:nvPr>
        </p:nvSpPr>
        <p:spPr>
          <a:xfrm>
            <a:off x="457200" y="76200"/>
            <a:ext cx="8229600" cy="1143000"/>
          </a:xfrm>
        </p:spPr>
        <p:txBody>
          <a:bodyPr/>
          <a:lstStyle/>
          <a:p>
            <a:r>
              <a:rPr lang="en-US" sz="5400" smtClean="0"/>
              <a:t>Alignment</a:t>
            </a:r>
          </a:p>
        </p:txBody>
      </p:sp>
      <p:sp>
        <p:nvSpPr>
          <p:cNvPr id="17" name="AutoShape 18"/>
          <p:cNvSpPr>
            <a:spLocks noChangeArrowheads="1"/>
          </p:cNvSpPr>
          <p:nvPr/>
        </p:nvSpPr>
        <p:spPr bwMode="auto">
          <a:xfrm>
            <a:off x="6916738" y="6248400"/>
            <a:ext cx="1828800" cy="381000"/>
          </a:xfrm>
          <a:prstGeom prst="roundRect">
            <a:avLst>
              <a:gd name="adj" fmla="val 16667"/>
            </a:avLst>
          </a:prstGeom>
          <a:solidFill>
            <a:srgbClr val="FFFF99"/>
          </a:solidFill>
          <a:ln w="9525">
            <a:solidFill>
              <a:schemeClr val="tx1"/>
            </a:solidFill>
            <a:round/>
            <a:headEnd/>
            <a:tailEnd/>
          </a:ln>
        </p:spPr>
        <p:txBody>
          <a:bodyPr wrap="none" anchor="ctr"/>
          <a:lstStyle/>
          <a:p>
            <a:pPr algn="ctr"/>
            <a:r>
              <a:rPr lang="en-US"/>
              <a:t>Ragged Left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3" grpId="0" animBg="1"/>
      <p:bldP spid="4114" grpId="0" animBg="1"/>
      <p:bldP spid="1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Center Alignment</a:t>
            </a:r>
          </a:p>
        </p:txBody>
      </p:sp>
      <p:sp>
        <p:nvSpPr>
          <p:cNvPr id="35843" name="Content Placeholder 2"/>
          <p:cNvSpPr>
            <a:spLocks noGrp="1"/>
          </p:cNvSpPr>
          <p:nvPr>
            <p:ph idx="1"/>
          </p:nvPr>
        </p:nvSpPr>
        <p:spPr/>
        <p:txBody>
          <a:bodyPr/>
          <a:lstStyle/>
          <a:p>
            <a:r>
              <a:rPr lang="en-US" smtClean="0"/>
              <a:t>Used primarily with invitations, announcements, plaques, certificates, etc.</a:t>
            </a:r>
          </a:p>
          <a:p>
            <a:r>
              <a:rPr lang="en-US" smtClean="0"/>
              <a:t>Hard to read full paragraphs or long lines of text</a:t>
            </a:r>
          </a:p>
          <a:p>
            <a:r>
              <a:rPr lang="en-US" smtClean="0"/>
              <a:t>Frequently used for headlines over columns</a:t>
            </a:r>
          </a:p>
          <a:p>
            <a:r>
              <a:rPr lang="en-US" smtClean="0"/>
              <a:t>Do not center-align numbered or bulleted lists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Justified Alignment (Full)</a:t>
            </a:r>
          </a:p>
        </p:txBody>
      </p:sp>
      <p:sp>
        <p:nvSpPr>
          <p:cNvPr id="36867" name="Content Placeholder 2"/>
          <p:cNvSpPr>
            <a:spLocks noGrp="1"/>
          </p:cNvSpPr>
          <p:nvPr>
            <p:ph idx="1"/>
          </p:nvPr>
        </p:nvSpPr>
        <p:spPr/>
        <p:txBody>
          <a:bodyPr/>
          <a:lstStyle/>
          <a:p>
            <a:r>
              <a:rPr lang="en-US" smtClean="0"/>
              <a:t>Standard format for newspaper columns, magazine articles, books, etc.</a:t>
            </a:r>
          </a:p>
          <a:p>
            <a:r>
              <a:rPr lang="en-US" smtClean="0"/>
              <a:t>Requires attention to detail since “rivers” can occur easily due to spacing and hyphenation</a:t>
            </a:r>
          </a:p>
          <a:p>
            <a:r>
              <a:rPr lang="en-US" smtClean="0"/>
              <a:t>Considered very formal</a:t>
            </a:r>
          </a:p>
          <a:p>
            <a:pPr>
              <a:buFontTx/>
              <a:buNone/>
            </a:pPr>
            <a:endParaRPr lang="en-US"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Left Alignment</a:t>
            </a:r>
          </a:p>
        </p:txBody>
      </p:sp>
      <p:sp>
        <p:nvSpPr>
          <p:cNvPr id="37891" name="Content Placeholder 2"/>
          <p:cNvSpPr>
            <a:spLocks noGrp="1"/>
          </p:cNvSpPr>
          <p:nvPr>
            <p:ph idx="1"/>
          </p:nvPr>
        </p:nvSpPr>
        <p:spPr/>
        <p:txBody>
          <a:bodyPr/>
          <a:lstStyle/>
          <a:p>
            <a:r>
              <a:rPr lang="en-US" smtClean="0"/>
              <a:t>Creates a less formal, friendlier layout</a:t>
            </a:r>
          </a:p>
          <a:p>
            <a:r>
              <a:rPr lang="en-US" smtClean="0"/>
              <a:t>Watch for hyphenation problems</a:t>
            </a:r>
          </a:p>
          <a:p>
            <a:r>
              <a:rPr lang="en-US" smtClean="0"/>
              <a:t>Typically is easier to format—requires less time, attention, etc.</a:t>
            </a:r>
          </a:p>
          <a:p>
            <a:r>
              <a:rPr lang="en-US" smtClean="0"/>
              <a:t>Ragged right creates white space</a:t>
            </a:r>
          </a:p>
          <a:p>
            <a:endParaRPr lang="en-U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Right Alignment</a:t>
            </a:r>
          </a:p>
        </p:txBody>
      </p:sp>
      <p:sp>
        <p:nvSpPr>
          <p:cNvPr id="38915" name="Content Placeholder 2"/>
          <p:cNvSpPr>
            <a:spLocks noGrp="1"/>
          </p:cNvSpPr>
          <p:nvPr>
            <p:ph idx="1"/>
          </p:nvPr>
        </p:nvSpPr>
        <p:spPr/>
        <p:txBody>
          <a:bodyPr/>
          <a:lstStyle/>
          <a:p>
            <a:r>
              <a:rPr lang="en-US" smtClean="0"/>
              <a:t>Used to catch the reader’s attention	</a:t>
            </a:r>
          </a:p>
          <a:p>
            <a:r>
              <a:rPr lang="en-US" smtClean="0"/>
              <a:t>Typically used in advertisements, magazine layouts, etc.</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Hyphenation</a:t>
            </a:r>
          </a:p>
        </p:txBody>
      </p:sp>
      <p:sp>
        <p:nvSpPr>
          <p:cNvPr id="39939" name="Content Placeholder 2"/>
          <p:cNvSpPr>
            <a:spLocks noGrp="1"/>
          </p:cNvSpPr>
          <p:nvPr>
            <p:ph idx="1"/>
          </p:nvPr>
        </p:nvSpPr>
        <p:spPr>
          <a:xfrm>
            <a:off x="457200" y="1600200"/>
            <a:ext cx="8229600" cy="4953000"/>
          </a:xfrm>
        </p:spPr>
        <p:txBody>
          <a:bodyPr/>
          <a:lstStyle/>
          <a:p>
            <a:r>
              <a:rPr lang="en-US" sz="2800" b="1" smtClean="0"/>
              <a:t>Definition: </a:t>
            </a:r>
            <a:r>
              <a:rPr lang="en-US" sz="2800" smtClean="0"/>
              <a:t>To divide or connect (syllables, word elements, or names) with a hyphen.</a:t>
            </a:r>
          </a:p>
          <a:p>
            <a:pPr lvl="1"/>
            <a:r>
              <a:rPr lang="en-US" sz="2400" smtClean="0">
                <a:latin typeface="Arial" charset="0"/>
                <a:cs typeface="Arial" charset="0"/>
              </a:rPr>
              <a:t>Allows for more words to fit—saving space.</a:t>
            </a:r>
          </a:p>
          <a:p>
            <a:pPr lvl="1"/>
            <a:r>
              <a:rPr lang="en-US" sz="2400" smtClean="0">
                <a:latin typeface="Arial" charset="0"/>
                <a:cs typeface="Arial" charset="0"/>
              </a:rPr>
              <a:t>The last word on a page should never be divided.</a:t>
            </a:r>
          </a:p>
          <a:p>
            <a:pPr lvl="1"/>
            <a:r>
              <a:rPr lang="en-US" sz="2400" smtClean="0">
                <a:latin typeface="Arial" charset="0"/>
                <a:cs typeface="Arial" charset="0"/>
              </a:rPr>
              <a:t>No more than two consecutive end-of-line hyphens are recommended.</a:t>
            </a:r>
          </a:p>
          <a:p>
            <a:pPr lvl="1"/>
            <a:r>
              <a:rPr lang="en-US" sz="2400" smtClean="0">
                <a:latin typeface="Arial" charset="0"/>
                <a:cs typeface="Arial" charset="0"/>
              </a:rPr>
              <a:t>At least two letters must appear on the line before a hyphen, and at least three letters must appear on the line following.</a:t>
            </a:r>
          </a:p>
          <a:p>
            <a:pPr lvl="1"/>
            <a:r>
              <a:rPr lang="en-US" sz="2400" smtClean="0">
                <a:latin typeface="Arial" charset="0"/>
                <a:cs typeface="Arial" charset="0"/>
              </a:rPr>
              <a:t>If hyphenating manually, check the right edge for any obvious holes, sloping edges or words that “stick out”. </a:t>
            </a:r>
          </a:p>
          <a:p>
            <a:endParaRPr lang="en-US" sz="24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pPr eaLnBrk="1" hangingPunct="1"/>
            <a:r>
              <a:rPr lang="en-US" sz="5400" smtClean="0"/>
              <a:t>Type Anatomy</a:t>
            </a:r>
          </a:p>
        </p:txBody>
      </p:sp>
      <p:sp>
        <p:nvSpPr>
          <p:cNvPr id="5123" name="Rectangle 5"/>
          <p:cNvSpPr>
            <a:spLocks noGrp="1" noChangeArrowheads="1"/>
          </p:cNvSpPr>
          <p:nvPr>
            <p:ph type="body" sz="half" idx="1"/>
          </p:nvPr>
        </p:nvSpPr>
        <p:spPr>
          <a:xfrm>
            <a:off x="2590800" y="1600200"/>
            <a:ext cx="4038600" cy="4525963"/>
          </a:xfrm>
        </p:spPr>
        <p:txBody>
          <a:bodyPr/>
          <a:lstStyle/>
          <a:p>
            <a:pPr eaLnBrk="1" hangingPunct="1"/>
            <a:r>
              <a:rPr lang="en-US" sz="3600" smtClean="0"/>
              <a:t>Baseline</a:t>
            </a:r>
          </a:p>
          <a:p>
            <a:pPr eaLnBrk="1" hangingPunct="1"/>
            <a:r>
              <a:rPr lang="en-US" sz="3600" smtClean="0"/>
              <a:t>Descender</a:t>
            </a:r>
          </a:p>
          <a:p>
            <a:pPr eaLnBrk="1" hangingPunct="1"/>
            <a:r>
              <a:rPr lang="en-US" sz="3600" smtClean="0"/>
              <a:t>x-height</a:t>
            </a:r>
          </a:p>
          <a:p>
            <a:pPr eaLnBrk="1" hangingPunct="1"/>
            <a:r>
              <a:rPr lang="en-US" sz="3600" smtClean="0"/>
              <a:t>Caps height</a:t>
            </a:r>
          </a:p>
          <a:p>
            <a:pPr eaLnBrk="1" hangingPunct="1"/>
            <a:r>
              <a:rPr lang="en-US" sz="3600" smtClean="0"/>
              <a:t>Ascender</a:t>
            </a:r>
          </a:p>
          <a:p>
            <a:pPr eaLnBrk="1" hangingPunct="1"/>
            <a:endParaRPr lang="en-US" sz="4000" smtClean="0"/>
          </a:p>
          <a:p>
            <a:pPr eaLnBrk="1" hangingPunct="1"/>
            <a:endParaRPr lang="en-US" sz="32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6146" name="Line 2"/>
          <p:cNvSpPr>
            <a:spLocks noChangeShapeType="1"/>
          </p:cNvSpPr>
          <p:nvPr/>
        </p:nvSpPr>
        <p:spPr bwMode="auto">
          <a:xfrm>
            <a:off x="-15875" y="1828800"/>
            <a:ext cx="9236075" cy="12700"/>
          </a:xfrm>
          <a:prstGeom prst="line">
            <a:avLst/>
          </a:prstGeom>
          <a:noFill/>
          <a:ln w="57150">
            <a:solidFill>
              <a:schemeClr val="accent2"/>
            </a:solidFill>
            <a:round/>
            <a:headEnd/>
            <a:tailEnd/>
          </a:ln>
        </p:spPr>
        <p:txBody>
          <a:bodyPr/>
          <a:lstStyle/>
          <a:p>
            <a:endParaRPr lang="en-US"/>
          </a:p>
        </p:txBody>
      </p:sp>
      <p:sp>
        <p:nvSpPr>
          <p:cNvPr id="6147" name="Line 3"/>
          <p:cNvSpPr>
            <a:spLocks noChangeShapeType="1"/>
          </p:cNvSpPr>
          <p:nvPr/>
        </p:nvSpPr>
        <p:spPr bwMode="auto">
          <a:xfrm>
            <a:off x="0" y="2568575"/>
            <a:ext cx="9236075" cy="0"/>
          </a:xfrm>
          <a:prstGeom prst="line">
            <a:avLst/>
          </a:prstGeom>
          <a:noFill/>
          <a:ln w="57150">
            <a:solidFill>
              <a:schemeClr val="accent2"/>
            </a:solidFill>
            <a:round/>
            <a:headEnd/>
            <a:tailEnd/>
          </a:ln>
        </p:spPr>
        <p:txBody>
          <a:bodyPr/>
          <a:lstStyle/>
          <a:p>
            <a:endParaRPr lang="en-US"/>
          </a:p>
        </p:txBody>
      </p:sp>
      <p:sp>
        <p:nvSpPr>
          <p:cNvPr id="6148" name="Text Box 4"/>
          <p:cNvSpPr txBox="1">
            <a:spLocks noChangeArrowheads="1"/>
          </p:cNvSpPr>
          <p:nvPr/>
        </p:nvSpPr>
        <p:spPr bwMode="auto">
          <a:xfrm>
            <a:off x="990600" y="1687513"/>
            <a:ext cx="7315200" cy="1189037"/>
          </a:xfrm>
          <a:prstGeom prst="rect">
            <a:avLst/>
          </a:prstGeom>
          <a:noFill/>
          <a:ln w="9525">
            <a:noFill/>
            <a:miter lim="800000"/>
            <a:headEnd/>
            <a:tailEnd/>
          </a:ln>
        </p:spPr>
        <p:txBody>
          <a:bodyPr>
            <a:spAutoFit/>
          </a:bodyPr>
          <a:lstStyle/>
          <a:p>
            <a:pPr algn="ctr">
              <a:spcBef>
                <a:spcPct val="50000"/>
              </a:spcBef>
            </a:pPr>
            <a:r>
              <a:rPr lang="en-US" sz="7200">
                <a:latin typeface="Edwardian Script ITC" pitchFamily="66" charset="0"/>
              </a:rPr>
              <a:t>Edwardian Script --Z</a:t>
            </a:r>
          </a:p>
        </p:txBody>
      </p:sp>
      <p:sp>
        <p:nvSpPr>
          <p:cNvPr id="6149" name="Line 5"/>
          <p:cNvSpPr>
            <a:spLocks noChangeShapeType="1"/>
          </p:cNvSpPr>
          <p:nvPr/>
        </p:nvSpPr>
        <p:spPr bwMode="auto">
          <a:xfrm>
            <a:off x="0" y="3467100"/>
            <a:ext cx="9236075" cy="3175"/>
          </a:xfrm>
          <a:prstGeom prst="line">
            <a:avLst/>
          </a:prstGeom>
          <a:noFill/>
          <a:ln w="57150">
            <a:solidFill>
              <a:schemeClr val="accent2"/>
            </a:solidFill>
            <a:round/>
            <a:headEnd/>
            <a:tailEnd/>
          </a:ln>
        </p:spPr>
        <p:txBody>
          <a:bodyPr/>
          <a:lstStyle/>
          <a:p>
            <a:endParaRPr lang="en-US"/>
          </a:p>
        </p:txBody>
      </p:sp>
      <p:sp>
        <p:nvSpPr>
          <p:cNvPr id="6150" name="Line 6"/>
          <p:cNvSpPr>
            <a:spLocks noChangeShapeType="1"/>
          </p:cNvSpPr>
          <p:nvPr/>
        </p:nvSpPr>
        <p:spPr bwMode="auto">
          <a:xfrm>
            <a:off x="-15875" y="4289425"/>
            <a:ext cx="9236075" cy="0"/>
          </a:xfrm>
          <a:prstGeom prst="line">
            <a:avLst/>
          </a:prstGeom>
          <a:noFill/>
          <a:ln w="57150">
            <a:solidFill>
              <a:schemeClr val="accent2"/>
            </a:solidFill>
            <a:round/>
            <a:headEnd/>
            <a:tailEnd/>
          </a:ln>
        </p:spPr>
        <p:txBody>
          <a:bodyPr/>
          <a:lstStyle/>
          <a:p>
            <a:endParaRPr lang="en-US"/>
          </a:p>
        </p:txBody>
      </p:sp>
      <p:sp>
        <p:nvSpPr>
          <p:cNvPr id="6151" name="Text Box 7"/>
          <p:cNvSpPr txBox="1">
            <a:spLocks noChangeArrowheads="1"/>
          </p:cNvSpPr>
          <p:nvPr/>
        </p:nvSpPr>
        <p:spPr bwMode="auto">
          <a:xfrm>
            <a:off x="-228600" y="3422650"/>
            <a:ext cx="9601200" cy="1189038"/>
          </a:xfrm>
          <a:prstGeom prst="rect">
            <a:avLst/>
          </a:prstGeom>
          <a:noFill/>
          <a:ln w="9525">
            <a:noFill/>
            <a:miter lim="800000"/>
            <a:headEnd/>
            <a:tailEnd/>
          </a:ln>
        </p:spPr>
        <p:txBody>
          <a:bodyPr>
            <a:spAutoFit/>
          </a:bodyPr>
          <a:lstStyle/>
          <a:p>
            <a:pPr algn="ctr">
              <a:spcBef>
                <a:spcPct val="50000"/>
              </a:spcBef>
            </a:pPr>
            <a:r>
              <a:rPr lang="en-US" sz="7200">
                <a:latin typeface="Century" pitchFamily="18" charset="0"/>
              </a:rPr>
              <a:t>Century</a:t>
            </a:r>
            <a:r>
              <a:rPr lang="en-US" sz="7200"/>
              <a:t>   </a:t>
            </a:r>
            <a:r>
              <a:rPr lang="en-US" sz="7200">
                <a:latin typeface="Bradley Hand ITC" pitchFamily="66" charset="0"/>
              </a:rPr>
              <a:t>Bradley</a:t>
            </a:r>
            <a:endParaRPr lang="en-US" sz="7200"/>
          </a:p>
        </p:txBody>
      </p:sp>
      <p:sp>
        <p:nvSpPr>
          <p:cNvPr id="6152" name="Line 8"/>
          <p:cNvSpPr>
            <a:spLocks noChangeShapeType="1"/>
          </p:cNvSpPr>
          <p:nvPr/>
        </p:nvSpPr>
        <p:spPr bwMode="auto">
          <a:xfrm>
            <a:off x="-76200" y="5227638"/>
            <a:ext cx="9236075" cy="0"/>
          </a:xfrm>
          <a:prstGeom prst="line">
            <a:avLst/>
          </a:prstGeom>
          <a:noFill/>
          <a:ln w="57150">
            <a:solidFill>
              <a:schemeClr val="accent2"/>
            </a:solidFill>
            <a:round/>
            <a:headEnd/>
            <a:tailEnd/>
          </a:ln>
        </p:spPr>
        <p:txBody>
          <a:bodyPr/>
          <a:lstStyle/>
          <a:p>
            <a:endParaRPr lang="en-US"/>
          </a:p>
        </p:txBody>
      </p:sp>
      <p:sp>
        <p:nvSpPr>
          <p:cNvPr id="6153" name="Line 9"/>
          <p:cNvSpPr>
            <a:spLocks noChangeShapeType="1"/>
          </p:cNvSpPr>
          <p:nvPr/>
        </p:nvSpPr>
        <p:spPr bwMode="auto">
          <a:xfrm>
            <a:off x="-15875" y="5915025"/>
            <a:ext cx="9236075" cy="0"/>
          </a:xfrm>
          <a:prstGeom prst="line">
            <a:avLst/>
          </a:prstGeom>
          <a:noFill/>
          <a:ln w="57150">
            <a:solidFill>
              <a:schemeClr val="accent2"/>
            </a:solidFill>
            <a:round/>
            <a:headEnd/>
            <a:tailEnd/>
          </a:ln>
        </p:spPr>
        <p:txBody>
          <a:bodyPr/>
          <a:lstStyle/>
          <a:p>
            <a:endParaRPr lang="en-US"/>
          </a:p>
        </p:txBody>
      </p:sp>
      <p:sp>
        <p:nvSpPr>
          <p:cNvPr id="6154" name="Text Box 10"/>
          <p:cNvSpPr txBox="1">
            <a:spLocks noChangeArrowheads="1"/>
          </p:cNvSpPr>
          <p:nvPr/>
        </p:nvSpPr>
        <p:spPr bwMode="auto">
          <a:xfrm>
            <a:off x="0" y="5029200"/>
            <a:ext cx="9144000" cy="1189038"/>
          </a:xfrm>
          <a:prstGeom prst="rect">
            <a:avLst/>
          </a:prstGeom>
          <a:noFill/>
          <a:ln w="9525">
            <a:noFill/>
            <a:miter lim="800000"/>
            <a:headEnd/>
            <a:tailEnd/>
          </a:ln>
        </p:spPr>
        <p:txBody>
          <a:bodyPr>
            <a:spAutoFit/>
          </a:bodyPr>
          <a:lstStyle/>
          <a:p>
            <a:pPr algn="ctr">
              <a:spcBef>
                <a:spcPct val="50000"/>
              </a:spcBef>
            </a:pPr>
            <a:r>
              <a:rPr lang="en-US" sz="7200">
                <a:latin typeface="Cooper Black" pitchFamily="18" charset="0"/>
              </a:rPr>
              <a:t>Cooper    </a:t>
            </a:r>
            <a:r>
              <a:rPr lang="en-US" sz="7200">
                <a:latin typeface="Mistral" pitchFamily="66" charset="0"/>
              </a:rPr>
              <a:t>Mistral--j</a:t>
            </a:r>
            <a:endParaRPr lang="en-US" sz="7200">
              <a:latin typeface="Cooper Black" pitchFamily="18" charset="0"/>
            </a:endParaRPr>
          </a:p>
        </p:txBody>
      </p:sp>
      <p:sp>
        <p:nvSpPr>
          <p:cNvPr id="3084" name="Line 12"/>
          <p:cNvSpPr>
            <a:spLocks noChangeShapeType="1"/>
          </p:cNvSpPr>
          <p:nvPr/>
        </p:nvSpPr>
        <p:spPr bwMode="auto">
          <a:xfrm>
            <a:off x="0" y="2286000"/>
            <a:ext cx="9236075" cy="0"/>
          </a:xfrm>
          <a:prstGeom prst="line">
            <a:avLst/>
          </a:prstGeom>
          <a:noFill/>
          <a:ln w="19050">
            <a:solidFill>
              <a:schemeClr val="tx1"/>
            </a:solidFill>
            <a:prstDash val="sysDot"/>
            <a:round/>
            <a:headEnd/>
            <a:tailEnd/>
          </a:ln>
        </p:spPr>
        <p:txBody>
          <a:bodyPr/>
          <a:lstStyle/>
          <a:p>
            <a:endParaRPr lang="en-US"/>
          </a:p>
        </p:txBody>
      </p:sp>
      <p:sp>
        <p:nvSpPr>
          <p:cNvPr id="3085" name="Text Box 13"/>
          <p:cNvSpPr txBox="1">
            <a:spLocks noChangeArrowheads="1"/>
          </p:cNvSpPr>
          <p:nvPr/>
        </p:nvSpPr>
        <p:spPr bwMode="auto">
          <a:xfrm>
            <a:off x="6769100" y="2832100"/>
            <a:ext cx="1752600" cy="366713"/>
          </a:xfrm>
          <a:prstGeom prst="rect">
            <a:avLst/>
          </a:prstGeom>
          <a:noFill/>
          <a:ln w="9525">
            <a:noFill/>
            <a:miter lim="800000"/>
            <a:headEnd/>
            <a:tailEnd/>
          </a:ln>
        </p:spPr>
        <p:txBody>
          <a:bodyPr>
            <a:spAutoFit/>
          </a:bodyPr>
          <a:lstStyle/>
          <a:p>
            <a:pPr>
              <a:spcBef>
                <a:spcPct val="50000"/>
              </a:spcBef>
            </a:pPr>
            <a:r>
              <a:rPr lang="en-US"/>
              <a:t>DESCENDER</a:t>
            </a:r>
          </a:p>
        </p:txBody>
      </p:sp>
      <p:sp>
        <p:nvSpPr>
          <p:cNvPr id="3086" name="Text Box 14"/>
          <p:cNvSpPr txBox="1">
            <a:spLocks noChangeArrowheads="1"/>
          </p:cNvSpPr>
          <p:nvPr/>
        </p:nvSpPr>
        <p:spPr bwMode="auto">
          <a:xfrm>
            <a:off x="228600" y="2243138"/>
            <a:ext cx="1447800" cy="366712"/>
          </a:xfrm>
          <a:prstGeom prst="rect">
            <a:avLst/>
          </a:prstGeom>
          <a:noFill/>
          <a:ln w="9525">
            <a:noFill/>
            <a:miter lim="800000"/>
            <a:headEnd/>
            <a:tailEnd/>
          </a:ln>
        </p:spPr>
        <p:txBody>
          <a:bodyPr>
            <a:spAutoFit/>
          </a:bodyPr>
          <a:lstStyle/>
          <a:p>
            <a:pPr>
              <a:spcBef>
                <a:spcPct val="50000"/>
              </a:spcBef>
            </a:pPr>
            <a:r>
              <a:rPr lang="en-US"/>
              <a:t>X-HEIGHT</a:t>
            </a:r>
          </a:p>
        </p:txBody>
      </p:sp>
      <p:sp>
        <p:nvSpPr>
          <p:cNvPr id="3087" name="Text Box 15"/>
          <p:cNvSpPr txBox="1">
            <a:spLocks noChangeArrowheads="1"/>
          </p:cNvSpPr>
          <p:nvPr/>
        </p:nvSpPr>
        <p:spPr bwMode="auto">
          <a:xfrm>
            <a:off x="6934200" y="1460500"/>
            <a:ext cx="1828800" cy="366713"/>
          </a:xfrm>
          <a:prstGeom prst="rect">
            <a:avLst/>
          </a:prstGeom>
          <a:noFill/>
          <a:ln w="9525">
            <a:noFill/>
            <a:miter lim="800000"/>
            <a:headEnd/>
            <a:tailEnd/>
          </a:ln>
        </p:spPr>
        <p:txBody>
          <a:bodyPr>
            <a:spAutoFit/>
          </a:bodyPr>
          <a:lstStyle/>
          <a:p>
            <a:pPr>
              <a:spcBef>
                <a:spcPct val="50000"/>
              </a:spcBef>
            </a:pPr>
            <a:r>
              <a:rPr lang="en-US"/>
              <a:t>ASCENDER</a:t>
            </a:r>
          </a:p>
        </p:txBody>
      </p:sp>
      <p:sp>
        <p:nvSpPr>
          <p:cNvPr id="6159" name="Text Box 16"/>
          <p:cNvSpPr txBox="1">
            <a:spLocks noChangeArrowheads="1"/>
          </p:cNvSpPr>
          <p:nvPr/>
        </p:nvSpPr>
        <p:spPr bwMode="auto">
          <a:xfrm>
            <a:off x="0" y="0"/>
            <a:ext cx="9144000" cy="366713"/>
          </a:xfrm>
          <a:prstGeom prst="rect">
            <a:avLst/>
          </a:prstGeom>
          <a:noFill/>
          <a:ln w="9525">
            <a:noFill/>
            <a:miter lim="800000"/>
            <a:headEnd/>
            <a:tailEnd/>
          </a:ln>
        </p:spPr>
        <p:txBody>
          <a:bodyPr>
            <a:spAutoFit/>
          </a:bodyPr>
          <a:lstStyle/>
          <a:p>
            <a:pPr>
              <a:spcBef>
                <a:spcPct val="50000"/>
              </a:spcBef>
            </a:pPr>
            <a:endParaRPr lang="en-US"/>
          </a:p>
        </p:txBody>
      </p:sp>
      <p:sp>
        <p:nvSpPr>
          <p:cNvPr id="6160" name="Text Box 17"/>
          <p:cNvSpPr txBox="1">
            <a:spLocks noChangeArrowheads="1"/>
          </p:cNvSpPr>
          <p:nvPr/>
        </p:nvSpPr>
        <p:spPr bwMode="auto">
          <a:xfrm>
            <a:off x="0" y="228600"/>
            <a:ext cx="9144000" cy="923925"/>
          </a:xfrm>
          <a:prstGeom prst="rect">
            <a:avLst/>
          </a:prstGeom>
          <a:noFill/>
          <a:ln w="9525">
            <a:noFill/>
            <a:miter lim="800000"/>
            <a:headEnd/>
            <a:tailEnd/>
          </a:ln>
        </p:spPr>
        <p:txBody>
          <a:bodyPr>
            <a:spAutoFit/>
          </a:bodyPr>
          <a:lstStyle/>
          <a:p>
            <a:pPr algn="ctr">
              <a:defRPr/>
            </a:pPr>
            <a:r>
              <a:rPr lang="en-US" sz="5400" dirty="0">
                <a:solidFill>
                  <a:schemeClr val="tx2"/>
                </a:solidFill>
                <a:latin typeface="Berlin Sans FB Demi" pitchFamily="34" charset="0"/>
                <a:ea typeface="+mj-ea"/>
                <a:cs typeface="+mj-cs"/>
              </a:rPr>
              <a:t>Type Anatomy</a:t>
            </a:r>
          </a:p>
        </p:txBody>
      </p:sp>
      <p:sp>
        <p:nvSpPr>
          <p:cNvPr id="3090" name="Text Box 18"/>
          <p:cNvSpPr txBox="1">
            <a:spLocks noChangeArrowheads="1"/>
          </p:cNvSpPr>
          <p:nvPr/>
        </p:nvSpPr>
        <p:spPr bwMode="auto">
          <a:xfrm>
            <a:off x="1295400" y="2667000"/>
            <a:ext cx="1371600" cy="366713"/>
          </a:xfrm>
          <a:prstGeom prst="rect">
            <a:avLst/>
          </a:prstGeom>
          <a:noFill/>
          <a:ln w="9525">
            <a:noFill/>
            <a:miter lim="800000"/>
            <a:headEnd/>
            <a:tailEnd/>
          </a:ln>
        </p:spPr>
        <p:txBody>
          <a:bodyPr>
            <a:spAutoFit/>
          </a:bodyPr>
          <a:lstStyle/>
          <a:p>
            <a:pPr>
              <a:spcBef>
                <a:spcPct val="50000"/>
              </a:spcBef>
            </a:pPr>
            <a:r>
              <a:rPr lang="en-US"/>
              <a:t>BASELINE</a:t>
            </a:r>
          </a:p>
        </p:txBody>
      </p:sp>
      <p:sp>
        <p:nvSpPr>
          <p:cNvPr id="3100" name="Text Box 28"/>
          <p:cNvSpPr txBox="1">
            <a:spLocks noChangeArrowheads="1"/>
          </p:cNvSpPr>
          <p:nvPr/>
        </p:nvSpPr>
        <p:spPr bwMode="auto">
          <a:xfrm>
            <a:off x="1524000" y="3448050"/>
            <a:ext cx="1752600" cy="366713"/>
          </a:xfrm>
          <a:prstGeom prst="rect">
            <a:avLst/>
          </a:prstGeom>
          <a:noFill/>
          <a:ln w="9525">
            <a:noFill/>
            <a:miter lim="800000"/>
            <a:headEnd/>
            <a:tailEnd/>
          </a:ln>
        </p:spPr>
        <p:txBody>
          <a:bodyPr>
            <a:spAutoFit/>
          </a:bodyPr>
          <a:lstStyle/>
          <a:p>
            <a:pPr>
              <a:spcBef>
                <a:spcPct val="50000"/>
              </a:spcBef>
            </a:pPr>
            <a:r>
              <a:rPr lang="en-US"/>
              <a:t>CAPS HEIGHT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8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8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8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0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4" grpId="0" animBg="1"/>
      <p:bldP spid="3085" grpId="0"/>
      <p:bldP spid="3086" grpId="0"/>
      <p:bldP spid="3087" grpId="0"/>
      <p:bldP spid="3090" grpId="0"/>
      <p:bldP spid="310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Definitions</a:t>
            </a:r>
          </a:p>
        </p:txBody>
      </p:sp>
      <p:sp>
        <p:nvSpPr>
          <p:cNvPr id="7171" name="Content Placeholder 2"/>
          <p:cNvSpPr>
            <a:spLocks noGrp="1"/>
          </p:cNvSpPr>
          <p:nvPr>
            <p:ph idx="1"/>
          </p:nvPr>
        </p:nvSpPr>
        <p:spPr/>
        <p:txBody>
          <a:bodyPr/>
          <a:lstStyle/>
          <a:p>
            <a:pPr>
              <a:spcAft>
                <a:spcPts val="600"/>
              </a:spcAft>
            </a:pPr>
            <a:r>
              <a:rPr lang="en-US" sz="2400" b="1" smtClean="0"/>
              <a:t>Baseline</a:t>
            </a:r>
            <a:r>
              <a:rPr lang="en-US" sz="2400" smtClean="0"/>
              <a:t>—An imaginary horizontal line along which the base of a letter sets</a:t>
            </a:r>
          </a:p>
          <a:p>
            <a:pPr>
              <a:spcAft>
                <a:spcPts val="600"/>
              </a:spcAft>
            </a:pPr>
            <a:r>
              <a:rPr lang="en-US" sz="2400" b="1" smtClean="0"/>
              <a:t>Descender</a:t>
            </a:r>
            <a:r>
              <a:rPr lang="en-US" sz="2400" smtClean="0"/>
              <a:t>—The part of any character (g, j, p, q, y, and sometimes J) that falls below the baseline. </a:t>
            </a:r>
          </a:p>
          <a:p>
            <a:pPr>
              <a:spcAft>
                <a:spcPts val="600"/>
              </a:spcAft>
            </a:pPr>
            <a:r>
              <a:rPr lang="en-US" sz="2400" b="1" smtClean="0"/>
              <a:t>x-height</a:t>
            </a:r>
            <a:r>
              <a:rPr lang="en-US" sz="2400" smtClean="0"/>
              <a:t>—The height of lowercase letters, specifically the lowercase x, not including ascenders and descenders</a:t>
            </a:r>
          </a:p>
          <a:p>
            <a:pPr>
              <a:spcAft>
                <a:spcPts val="600"/>
              </a:spcAft>
            </a:pPr>
            <a:r>
              <a:rPr lang="en-US" sz="2400" b="1" smtClean="0"/>
              <a:t>Caps Height</a:t>
            </a:r>
            <a:r>
              <a:rPr lang="en-US" sz="2400" smtClean="0"/>
              <a:t>—The height of capital letters from the baseline to the top of caps, most accurately measured on a character with a flat bottom (E, H, I, etc.)</a:t>
            </a:r>
          </a:p>
          <a:p>
            <a:pPr>
              <a:spcAft>
                <a:spcPts val="600"/>
              </a:spcAft>
            </a:pPr>
            <a:r>
              <a:rPr lang="en-US" sz="2400" b="1" smtClean="0"/>
              <a:t>Ascender</a:t>
            </a:r>
            <a:r>
              <a:rPr lang="en-US" sz="2400" smtClean="0"/>
              <a:t>—The part of a lowercase character (b, d, f, h, k, l, t) that extends above the x—height. </a:t>
            </a:r>
          </a:p>
          <a:p>
            <a:endParaRPr lang="en-US" sz="2400" smtClean="0"/>
          </a:p>
          <a:p>
            <a:endParaRPr lang="en-US" sz="2400" smtClean="0"/>
          </a:p>
          <a:p>
            <a:endParaRPr lang="en-US" sz="24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Typeface</a:t>
            </a:r>
          </a:p>
        </p:txBody>
      </p:sp>
      <p:sp>
        <p:nvSpPr>
          <p:cNvPr id="8195" name="Content Placeholder 2"/>
          <p:cNvSpPr>
            <a:spLocks noGrp="1"/>
          </p:cNvSpPr>
          <p:nvPr>
            <p:ph idx="1"/>
          </p:nvPr>
        </p:nvSpPr>
        <p:spPr>
          <a:xfrm>
            <a:off x="609600" y="1600200"/>
            <a:ext cx="7772400" cy="4525963"/>
          </a:xfrm>
        </p:spPr>
        <p:txBody>
          <a:bodyPr/>
          <a:lstStyle/>
          <a:p>
            <a:r>
              <a:rPr lang="en-US" sz="2800" b="1" smtClean="0"/>
              <a:t>Typeface</a:t>
            </a:r>
            <a:r>
              <a:rPr lang="en-US" sz="2800" smtClean="0"/>
              <a:t>—A family of alphabetic characters, numbers, punctuation marks and other symbols that share a consistent design</a:t>
            </a:r>
          </a:p>
          <a:p>
            <a:pPr lvl="1"/>
            <a:r>
              <a:rPr lang="en-US" sz="2200" smtClean="0">
                <a:latin typeface="Arial" charset="0"/>
                <a:cs typeface="Arial" charset="0"/>
              </a:rPr>
              <a:t>Example:  Times New Roman, Arial, etc.</a:t>
            </a:r>
          </a:p>
          <a:p>
            <a:pPr lvl="1"/>
            <a:endParaRPr lang="en-US" sz="2200" i="1" smtClean="0">
              <a:latin typeface="Arial" charset="0"/>
              <a:cs typeface="Arial" charset="0"/>
            </a:endParaRPr>
          </a:p>
          <a:p>
            <a:pPr lvl="1">
              <a:buFont typeface="Wingdings" pitchFamily="2" charset="2"/>
              <a:buNone/>
            </a:pPr>
            <a:r>
              <a:rPr lang="en-US" sz="2200" i="1" smtClean="0">
                <a:latin typeface="Arial" charset="0"/>
                <a:cs typeface="Arial" charset="0"/>
              </a:rPr>
              <a:t/>
            </a:r>
            <a:br>
              <a:rPr lang="en-US" sz="2200" i="1" smtClean="0">
                <a:latin typeface="Arial" charset="0"/>
                <a:cs typeface="Arial" charset="0"/>
              </a:rPr>
            </a:br>
            <a:r>
              <a:rPr lang="en-US" sz="2200" i="1" smtClean="0">
                <a:latin typeface="Arial" charset="0"/>
                <a:cs typeface="Arial" charset="0"/>
              </a:rPr>
              <a:t/>
            </a:r>
            <a:br>
              <a:rPr lang="en-US" sz="2200" i="1" smtClean="0">
                <a:latin typeface="Arial" charset="0"/>
                <a:cs typeface="Arial" charset="0"/>
              </a:rPr>
            </a:br>
            <a:endParaRPr lang="en-US" sz="2200" i="1" smtClean="0">
              <a:latin typeface="Arial" charset="0"/>
              <a:cs typeface="Arial" charset="0"/>
            </a:endParaRPr>
          </a:p>
          <a:p>
            <a:r>
              <a:rPr lang="en-US" sz="2000" b="1" smtClean="0"/>
              <a:t>Note:  </a:t>
            </a:r>
            <a:r>
              <a:rPr lang="en-US" sz="2000" smtClean="0"/>
              <a:t>the term “character” is often used to refer to any individual letter, punctuation, numeral, or symbol.</a:t>
            </a:r>
          </a:p>
          <a:p>
            <a:endParaRPr lang="en-US" sz="2800" i="1" smtClean="0">
              <a:latin typeface="Arial" charset="0"/>
              <a:cs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The Point System</a:t>
            </a:r>
          </a:p>
        </p:txBody>
      </p:sp>
      <p:sp>
        <p:nvSpPr>
          <p:cNvPr id="9219" name="Content Placeholder 2"/>
          <p:cNvSpPr>
            <a:spLocks noGrp="1"/>
          </p:cNvSpPr>
          <p:nvPr>
            <p:ph idx="1"/>
          </p:nvPr>
        </p:nvSpPr>
        <p:spPr/>
        <p:txBody>
          <a:bodyPr/>
          <a:lstStyle/>
          <a:p>
            <a:r>
              <a:rPr lang="en-US" sz="3000" smtClean="0"/>
              <a:t>Fonts are measured by a system called </a:t>
            </a:r>
            <a:r>
              <a:rPr lang="en-US" sz="3000" i="1" smtClean="0"/>
              <a:t>points.</a:t>
            </a:r>
            <a:r>
              <a:rPr lang="en-US" sz="3000" smtClean="0"/>
              <a:t>   In the United States, one point = 1/72”</a:t>
            </a:r>
          </a:p>
          <a:p>
            <a:pPr lvl="1"/>
            <a:r>
              <a:rPr lang="en-US" sz="2000" smtClean="0">
                <a:latin typeface="Arial" charset="0"/>
                <a:cs typeface="Arial" charset="0"/>
              </a:rPr>
              <a:t>Other parts of the world use varying systems; example:  parts of Europe use a point system, but the point is slightly smaller than an American point</a:t>
            </a:r>
          </a:p>
          <a:p>
            <a:pPr lvl="1"/>
            <a:r>
              <a:rPr lang="en-US" sz="2000" smtClean="0">
                <a:latin typeface="Arial" charset="0"/>
                <a:cs typeface="Arial" charset="0"/>
              </a:rPr>
              <a:t>Some use a metric system, but because of the United States’ dominance in the marketing of typographic software, the concept has not taken hold worldwide.</a:t>
            </a:r>
          </a:p>
        </p:txBody>
      </p:sp>
      <p:sp>
        <p:nvSpPr>
          <p:cNvPr id="9220" name="Rectangle 3"/>
          <p:cNvSpPr>
            <a:spLocks noChangeArrowheads="1"/>
          </p:cNvSpPr>
          <p:nvPr/>
        </p:nvSpPr>
        <p:spPr bwMode="auto">
          <a:xfrm>
            <a:off x="228600" y="6248400"/>
            <a:ext cx="8915400" cy="276225"/>
          </a:xfrm>
          <a:prstGeom prst="rect">
            <a:avLst/>
          </a:prstGeom>
          <a:noFill/>
          <a:ln w="9525">
            <a:noFill/>
            <a:miter lim="800000"/>
            <a:headEnd/>
            <a:tailEnd/>
          </a:ln>
        </p:spPr>
        <p:txBody>
          <a:bodyPr>
            <a:spAutoFit/>
          </a:bodyPr>
          <a:lstStyle/>
          <a:p>
            <a:r>
              <a:rPr lang="en-US" sz="1200">
                <a:solidFill>
                  <a:srgbClr val="008000"/>
                </a:solidFill>
              </a:rPr>
              <a:t>http://www.oberonplace.com/dtp/fonts/point.htm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a:off x="1736725" y="6343650"/>
            <a:ext cx="7407275" cy="1588"/>
          </a:xfrm>
          <a:prstGeom prst="line">
            <a:avLst/>
          </a:prstGeom>
          <a:ln>
            <a:solidFill>
              <a:srgbClr val="008000"/>
            </a:solidFill>
          </a:ln>
          <a:effectLst/>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1828800" y="5181600"/>
            <a:ext cx="7315200" cy="1588"/>
          </a:xfrm>
          <a:prstGeom prst="line">
            <a:avLst/>
          </a:prstGeom>
          <a:ln>
            <a:solidFill>
              <a:srgbClr val="008000"/>
            </a:solidFill>
          </a:ln>
          <a:effectLst/>
        </p:spPr>
        <p:style>
          <a:lnRef idx="3">
            <a:schemeClr val="dk1"/>
          </a:lnRef>
          <a:fillRef idx="0">
            <a:schemeClr val="dk1"/>
          </a:fillRef>
          <a:effectRef idx="2">
            <a:schemeClr val="dk1"/>
          </a:effectRef>
          <a:fontRef idx="minor">
            <a:schemeClr val="tx1"/>
          </a:fontRef>
        </p:style>
      </p:cxnSp>
      <p:sp>
        <p:nvSpPr>
          <p:cNvPr id="10244" name="Title 1"/>
          <p:cNvSpPr>
            <a:spLocks noGrp="1"/>
          </p:cNvSpPr>
          <p:nvPr>
            <p:ph type="title"/>
          </p:nvPr>
        </p:nvSpPr>
        <p:spPr/>
        <p:txBody>
          <a:bodyPr/>
          <a:lstStyle/>
          <a:p>
            <a:r>
              <a:rPr lang="en-US" smtClean="0"/>
              <a:t>Measuring Font Size</a:t>
            </a:r>
          </a:p>
        </p:txBody>
      </p:sp>
      <p:sp>
        <p:nvSpPr>
          <p:cNvPr id="10245" name="Content Placeholder 2"/>
          <p:cNvSpPr>
            <a:spLocks noGrp="1"/>
          </p:cNvSpPr>
          <p:nvPr>
            <p:ph idx="1"/>
          </p:nvPr>
        </p:nvSpPr>
        <p:spPr/>
        <p:txBody>
          <a:bodyPr/>
          <a:lstStyle/>
          <a:p>
            <a:r>
              <a:rPr lang="en-US" sz="3000" smtClean="0"/>
              <a:t>If one point is 1/72 of an inch, then 72 points should equal one inch—but it is not an </a:t>
            </a:r>
            <a:r>
              <a:rPr lang="en-US" sz="3000" i="1" smtClean="0"/>
              <a:t>exact </a:t>
            </a:r>
            <a:r>
              <a:rPr lang="en-US" sz="3000" smtClean="0"/>
              <a:t>measurement</a:t>
            </a:r>
          </a:p>
          <a:p>
            <a:pPr lvl="1"/>
            <a:r>
              <a:rPr lang="en-US" sz="2400" smtClean="0">
                <a:latin typeface="Arial" charset="0"/>
                <a:cs typeface="Arial" charset="0"/>
              </a:rPr>
              <a:t>Font size is measured from the height of the highest ascender to the bottom of the lowest descender within the entire typeface.</a:t>
            </a:r>
          </a:p>
          <a:p>
            <a:pPr lvl="1"/>
            <a:endParaRPr lang="en-US" sz="2400" smtClean="0">
              <a:latin typeface="Arial" charset="0"/>
              <a:cs typeface="Arial" charset="0"/>
            </a:endParaRPr>
          </a:p>
        </p:txBody>
      </p:sp>
      <p:sp>
        <p:nvSpPr>
          <p:cNvPr id="10246" name="TextBox 9"/>
          <p:cNvSpPr txBox="1">
            <a:spLocks noChangeArrowheads="1"/>
          </p:cNvSpPr>
          <p:nvPr/>
        </p:nvSpPr>
        <p:spPr bwMode="auto">
          <a:xfrm>
            <a:off x="228600" y="4271963"/>
            <a:ext cx="8686800" cy="1477962"/>
          </a:xfrm>
          <a:prstGeom prst="rect">
            <a:avLst/>
          </a:prstGeom>
          <a:noFill/>
          <a:ln w="9525">
            <a:noFill/>
            <a:miter lim="800000"/>
            <a:headEnd/>
            <a:tailEnd/>
          </a:ln>
        </p:spPr>
        <p:txBody>
          <a:bodyPr>
            <a:spAutoFit/>
          </a:bodyPr>
          <a:lstStyle/>
          <a:p>
            <a:r>
              <a:rPr lang="en-US" sz="1600">
                <a:latin typeface="Arial Black" pitchFamily="34" charset="0"/>
              </a:rPr>
              <a:t>Arial Black: </a:t>
            </a:r>
            <a:r>
              <a:rPr lang="en-US" sz="7200">
                <a:latin typeface="Arial Black" pitchFamily="34" charset="0"/>
              </a:rPr>
              <a:t>Q g h j x @ $ ()</a:t>
            </a:r>
            <a:endParaRPr lang="en-US" sz="3600">
              <a:latin typeface="Arial Black" pitchFamily="34" charset="0"/>
            </a:endParaRPr>
          </a:p>
          <a:p>
            <a:endParaRPr lang="en-US"/>
          </a:p>
        </p:txBody>
      </p:sp>
      <p:cxnSp>
        <p:nvCxnSpPr>
          <p:cNvPr id="13" name="Straight Connector 12"/>
          <p:cNvCxnSpPr/>
          <p:nvPr/>
        </p:nvCxnSpPr>
        <p:spPr>
          <a:xfrm>
            <a:off x="1676400" y="4456113"/>
            <a:ext cx="7407275" cy="1587"/>
          </a:xfrm>
          <a:prstGeom prst="line">
            <a:avLst/>
          </a:prstGeom>
          <a:ln>
            <a:solidFill>
              <a:srgbClr val="008000"/>
            </a:solidFill>
          </a:ln>
          <a:effectLst/>
        </p:spPr>
        <p:style>
          <a:lnRef idx="3">
            <a:schemeClr val="dk1"/>
          </a:lnRef>
          <a:fillRef idx="0">
            <a:schemeClr val="dk1"/>
          </a:fillRef>
          <a:effectRef idx="2">
            <a:schemeClr val="dk1"/>
          </a:effectRef>
          <a:fontRef idx="minor">
            <a:schemeClr val="tx1"/>
          </a:fontRef>
        </p:style>
      </p:cxnSp>
      <p:sp>
        <p:nvSpPr>
          <p:cNvPr id="10248" name="TextBox 14"/>
          <p:cNvSpPr txBox="1">
            <a:spLocks noChangeArrowheads="1"/>
          </p:cNvSpPr>
          <p:nvPr/>
        </p:nvSpPr>
        <p:spPr bwMode="auto">
          <a:xfrm>
            <a:off x="1676400" y="5486400"/>
            <a:ext cx="9220200" cy="1477963"/>
          </a:xfrm>
          <a:prstGeom prst="rect">
            <a:avLst/>
          </a:prstGeom>
          <a:noFill/>
          <a:ln w="9525">
            <a:noFill/>
            <a:miter lim="800000"/>
            <a:headEnd/>
            <a:tailEnd/>
          </a:ln>
        </p:spPr>
        <p:txBody>
          <a:bodyPr>
            <a:spAutoFit/>
          </a:bodyPr>
          <a:lstStyle/>
          <a:p>
            <a:r>
              <a:rPr lang="en-US" sz="7200">
                <a:latin typeface="Mistral" pitchFamily="66" charset="0"/>
              </a:rPr>
              <a:t>Q b f g k x $</a:t>
            </a:r>
          </a:p>
          <a:p>
            <a:endParaRPr lang="en-US"/>
          </a:p>
        </p:txBody>
      </p:sp>
      <p:cxnSp>
        <p:nvCxnSpPr>
          <p:cNvPr id="16" name="Straight Connector 15"/>
          <p:cNvCxnSpPr/>
          <p:nvPr/>
        </p:nvCxnSpPr>
        <p:spPr>
          <a:xfrm>
            <a:off x="1736725" y="5602288"/>
            <a:ext cx="7407275" cy="1587"/>
          </a:xfrm>
          <a:prstGeom prst="line">
            <a:avLst/>
          </a:prstGeom>
          <a:ln>
            <a:solidFill>
              <a:srgbClr val="008000"/>
            </a:solidFill>
          </a:ln>
          <a:effectLst/>
        </p:spPr>
        <p:style>
          <a:lnRef idx="3">
            <a:schemeClr val="dk1"/>
          </a:lnRef>
          <a:fillRef idx="0">
            <a:schemeClr val="dk1"/>
          </a:fillRef>
          <a:effectRef idx="2">
            <a:schemeClr val="dk1"/>
          </a:effectRef>
          <a:fontRef idx="minor">
            <a:schemeClr val="tx1"/>
          </a:fontRef>
        </p:style>
      </p:cxnSp>
      <p:sp>
        <p:nvSpPr>
          <p:cNvPr id="10250" name="TextBox 17"/>
          <p:cNvSpPr txBox="1">
            <a:spLocks noChangeArrowheads="1"/>
          </p:cNvSpPr>
          <p:nvPr/>
        </p:nvSpPr>
        <p:spPr bwMode="auto">
          <a:xfrm>
            <a:off x="304800" y="5867400"/>
            <a:ext cx="1371600" cy="461963"/>
          </a:xfrm>
          <a:prstGeom prst="rect">
            <a:avLst/>
          </a:prstGeom>
          <a:noFill/>
          <a:ln w="9525">
            <a:noFill/>
            <a:miter lim="800000"/>
            <a:headEnd/>
            <a:tailEnd/>
          </a:ln>
        </p:spPr>
        <p:txBody>
          <a:bodyPr>
            <a:spAutoFit/>
          </a:bodyPr>
          <a:lstStyle/>
          <a:p>
            <a:r>
              <a:rPr lang="en-US" sz="2400">
                <a:latin typeface="Mistral" pitchFamily="66" charset="0"/>
              </a:rPr>
              <a:t>Mistral: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ntique Olive CompactPS"/>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2591</TotalTime>
  <Words>3788</Words>
  <Application>Microsoft Office PowerPoint</Application>
  <PresentationFormat>On-screen Show (4:3)</PresentationFormat>
  <Paragraphs>397</Paragraphs>
  <Slides>38</Slides>
  <Notes>37</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Default Design</vt:lpstr>
      <vt:lpstr>  Putting type on a page without incorporating typographic principles is merely word processing. </vt:lpstr>
      <vt:lpstr>Typography</vt:lpstr>
      <vt:lpstr>The Right Choice</vt:lpstr>
      <vt:lpstr>Type Anatomy</vt:lpstr>
      <vt:lpstr>Slide 5</vt:lpstr>
      <vt:lpstr>Definitions</vt:lpstr>
      <vt:lpstr>Typeface</vt:lpstr>
      <vt:lpstr>The Point System</vt:lpstr>
      <vt:lpstr>Measuring Font Size</vt:lpstr>
      <vt:lpstr>Point Sizes</vt:lpstr>
      <vt:lpstr>Typeface Classifications</vt:lpstr>
      <vt:lpstr>Serif</vt:lpstr>
      <vt:lpstr>Sans Serif</vt:lpstr>
      <vt:lpstr>Display &amp; Decorative</vt:lpstr>
      <vt:lpstr>Script</vt:lpstr>
      <vt:lpstr>Dingbats</vt:lpstr>
      <vt:lpstr>Font Selection</vt:lpstr>
      <vt:lpstr>Font Styles</vt:lpstr>
      <vt:lpstr>Special Formats</vt:lpstr>
      <vt:lpstr>Spacing Techniques</vt:lpstr>
      <vt:lpstr>Leading</vt:lpstr>
      <vt:lpstr>Kerning</vt:lpstr>
      <vt:lpstr>Tracking</vt:lpstr>
      <vt:lpstr>Widows and Orphans</vt:lpstr>
      <vt:lpstr>Widows and Orphans</vt:lpstr>
      <vt:lpstr>Widows and Orphans</vt:lpstr>
      <vt:lpstr>Fixing Widows/Orphans</vt:lpstr>
      <vt:lpstr>Spacing and Punctuation</vt:lpstr>
      <vt:lpstr>Spacing and Punctuation</vt:lpstr>
      <vt:lpstr>Spacing and Punctuation</vt:lpstr>
      <vt:lpstr>Indents / Hanging Indents</vt:lpstr>
      <vt:lpstr>Alignment</vt:lpstr>
      <vt:lpstr>Alignment</vt:lpstr>
      <vt:lpstr>Center Alignment</vt:lpstr>
      <vt:lpstr>Justified Alignment (Full)</vt:lpstr>
      <vt:lpstr>Left Alignment</vt:lpstr>
      <vt:lpstr>Right Alignment</vt:lpstr>
      <vt:lpstr>Hyphenation</vt:lpstr>
    </vt:vector>
  </TitlesOfParts>
  <Company>BKPS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Typography</dc:title>
  <dc:creator>AnnWare</dc:creator>
  <cp:lastModifiedBy>Carla James</cp:lastModifiedBy>
  <cp:revision>261</cp:revision>
  <dcterms:created xsi:type="dcterms:W3CDTF">2005-09-07T12:58:18Z</dcterms:created>
  <dcterms:modified xsi:type="dcterms:W3CDTF">2013-10-14T20:12:55Z</dcterms:modified>
</cp:coreProperties>
</file>