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4"/>
  </p:sldMasterIdLst>
  <p:notesMasterIdLst>
    <p:notesMasterId r:id="rId18"/>
  </p:notesMasterIdLst>
  <p:handoutMasterIdLst>
    <p:handoutMasterId r:id="rId19"/>
  </p:handoutMasterIdLst>
  <p:sldIdLst>
    <p:sldId id="256" r:id="rId5"/>
    <p:sldId id="267" r:id="rId6"/>
    <p:sldId id="266" r:id="rId7"/>
    <p:sldId id="260" r:id="rId8"/>
    <p:sldId id="261" r:id="rId9"/>
    <p:sldId id="258" r:id="rId10"/>
    <p:sldId id="264" r:id="rId11"/>
    <p:sldId id="259" r:id="rId12"/>
    <p:sldId id="270" r:id="rId13"/>
    <p:sldId id="262" r:id="rId14"/>
    <p:sldId id="263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  <a:srgbClr val="FF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108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4610FE0F-4D66-428F-B7E5-9F13D93B8270}" type="datetimeFigureOut">
              <a:rPr lang="en-US"/>
              <a:pPr>
                <a:defRPr/>
              </a:pPr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827CA5C-4433-42F5-AD98-D2C4AA0FF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84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E120F-2C9F-4478-9EAF-0B95DA611E4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8367A-39CC-4ED1-8CA9-22906D4DB6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39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8367A-39CC-4ED1-8CA9-22906D4DB69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34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http://frank.mtsu.edu/~itconf/proceed99/kerr.html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8367A-39CC-4ED1-8CA9-22906D4DB69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33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http://www.mediacollege.com/audio/microphones/directional-characteristics.html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8367A-39CC-4ED1-8CA9-22906D4DB69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74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2FAC8-0464-4B16-9DD6-DFE868628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2318A-5C1C-4B25-9824-F5A6598F9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DDFD1-00BA-49DC-8261-77DB6439CD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24F43-C35B-47D1-92C3-F0883D969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8B182-6A76-42BD-A30A-DC04EBDC4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1AA84-ECC9-4652-A322-01A293EA9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59FD3-31C6-43A8-BCD6-5D1D044BC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4CF9C-CC83-4810-A2B1-4D96C7A20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B64D3-46D3-4BE3-980A-AE3D9A6A6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3259C-3481-4692-B0F0-625C5E26C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F53F3-4174-4FBE-9263-7EF22C66E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B8753F00-A8F5-46D0-BE25-65FAFC328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2" r:id="rId2"/>
    <p:sldLayoutId id="2147483798" r:id="rId3"/>
    <p:sldLayoutId id="2147483793" r:id="rId4"/>
    <p:sldLayoutId id="2147483794" r:id="rId5"/>
    <p:sldLayoutId id="2147483795" r:id="rId6"/>
    <p:sldLayoutId id="2147483799" r:id="rId7"/>
    <p:sldLayoutId id="2147483800" r:id="rId8"/>
    <p:sldLayoutId id="2147483801" r:id="rId9"/>
    <p:sldLayoutId id="2147483796" r:id="rId10"/>
    <p:sldLayoutId id="21474838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5638800"/>
            <a:ext cx="9144000" cy="1066800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is the “icing on the cake.”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1028" name="Picture 4" descr="Sound Waves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06475" y="-26041350"/>
            <a:ext cx="1657350" cy="2847975"/>
          </a:xfrm>
          <a:prstGeom prst="rect">
            <a:avLst/>
          </a:prstGeom>
          <a:noFill/>
        </p:spPr>
      </p:pic>
      <p:pic>
        <p:nvPicPr>
          <p:cNvPr id="1030" name="Picture 6" descr="Sound Waves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06475" y="-26041350"/>
            <a:ext cx="1657350" cy="2847975"/>
          </a:xfrm>
          <a:prstGeom prst="rect">
            <a:avLst/>
          </a:prstGeom>
          <a:noFill/>
        </p:spPr>
      </p:pic>
      <p:grpSp>
        <p:nvGrpSpPr>
          <p:cNvPr id="10" name="Group 9"/>
          <p:cNvGrpSpPr/>
          <p:nvPr/>
        </p:nvGrpSpPr>
        <p:grpSpPr>
          <a:xfrm>
            <a:off x="0" y="2971800"/>
            <a:ext cx="9144000" cy="2581552"/>
            <a:chOff x="0" y="1594008"/>
            <a:chExt cx="9918700" cy="3957449"/>
          </a:xfrm>
        </p:grpSpPr>
        <p:pic>
          <p:nvPicPr>
            <p:cNvPr id="1032" name="Picture 8" descr="http://www.waves.com/objects/images/graphic_lib/logos/top_orange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1600200"/>
              <a:ext cx="4965700" cy="3951257"/>
            </a:xfrm>
            <a:prstGeom prst="rect">
              <a:avLst/>
            </a:prstGeom>
            <a:noFill/>
          </p:spPr>
        </p:pic>
        <p:pic>
          <p:nvPicPr>
            <p:cNvPr id="9" name="Picture 8" descr="http://www.waves.com/objects/images/graphic_lib/logos/top_orange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V="1">
              <a:off x="4953000" y="1594008"/>
              <a:ext cx="4965700" cy="3951257"/>
            </a:xfrm>
            <a:prstGeom prst="rect">
              <a:avLst/>
            </a:prstGeom>
            <a:noFill/>
          </p:spPr>
        </p:pic>
      </p:grpSp>
      <p:sp>
        <p:nvSpPr>
          <p:cNvPr id="11" name="Rectangle 10"/>
          <p:cNvSpPr/>
          <p:nvPr/>
        </p:nvSpPr>
        <p:spPr>
          <a:xfrm>
            <a:off x="2209800" y="685800"/>
            <a:ext cx="47244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9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SOUND</a:t>
            </a:r>
            <a:endParaRPr lang="en-US" sz="8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Sound Sources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2400" b="1" i="1" dirty="0" smtClean="0"/>
              <a:t>Original work</a:t>
            </a:r>
            <a:r>
              <a:rPr lang="en-US" sz="2400" dirty="0" smtClean="0"/>
              <a:t>: A distinctive piece created by an author or artist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1800" i="1" dirty="0" smtClean="0"/>
              <a:t>Outsource </a:t>
            </a:r>
            <a:r>
              <a:rPr lang="en-US" sz="1800" dirty="0" smtClean="0"/>
              <a:t>it or write it yourself!</a:t>
            </a:r>
          </a:p>
          <a:p>
            <a:pPr lvl="2" eaLnBrk="1" hangingPunct="1">
              <a:spcAft>
                <a:spcPts val="1200"/>
              </a:spcAft>
            </a:pPr>
            <a:r>
              <a:rPr lang="en-US" sz="1400" i="1" dirty="0" smtClean="0"/>
              <a:t>Outsource: Contracting someone else to create the work</a:t>
            </a:r>
          </a:p>
          <a:p>
            <a:pPr eaLnBrk="1" hangingPunct="1">
              <a:spcAft>
                <a:spcPts val="1200"/>
              </a:spcAft>
            </a:pPr>
            <a:r>
              <a:rPr lang="en-US" sz="2400" dirty="0" smtClean="0"/>
              <a:t>CD (copyright issues)</a:t>
            </a:r>
          </a:p>
          <a:p>
            <a:pPr eaLnBrk="1" hangingPunct="1">
              <a:spcAft>
                <a:spcPts val="1200"/>
              </a:spcAft>
            </a:pPr>
            <a:r>
              <a:rPr lang="en-US" sz="2400" dirty="0" smtClean="0"/>
              <a:t>Royalty-free libraries</a:t>
            </a:r>
          </a:p>
          <a:p>
            <a:pPr eaLnBrk="1" hangingPunct="1">
              <a:spcAft>
                <a:spcPts val="1200"/>
              </a:spcAft>
            </a:pPr>
            <a:r>
              <a:rPr lang="en-US" sz="2400" dirty="0" smtClean="0"/>
              <a:t>Capture from video</a:t>
            </a:r>
            <a:endParaRPr lang="en-US" sz="2000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Software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z="2400" b="1" i="1" dirty="0" smtClean="0"/>
              <a:t>Sound editing</a:t>
            </a:r>
          </a:p>
          <a:p>
            <a:pPr lvl="1" eaLnBrk="1" hangingPunct="1"/>
            <a:r>
              <a:rPr lang="en-US" sz="2000" dirty="0" smtClean="0"/>
              <a:t>Software used to record, edit and manipulate audio files</a:t>
            </a:r>
          </a:p>
          <a:p>
            <a:pPr lvl="2" eaLnBrk="1" hangingPunct="1"/>
            <a:r>
              <a:rPr lang="en-US" sz="1800" i="1" dirty="0" smtClean="0"/>
              <a:t>Examples: Audacity, </a:t>
            </a:r>
            <a:r>
              <a:rPr lang="en-US" sz="1800" i="1" dirty="0" err="1" smtClean="0"/>
              <a:t>Acoustica</a:t>
            </a:r>
            <a:r>
              <a:rPr lang="en-US" sz="1800" i="1" dirty="0" smtClean="0"/>
              <a:t>, Garage Band (Apple), Audition</a:t>
            </a:r>
          </a:p>
          <a:p>
            <a:pPr eaLnBrk="1" hangingPunct="1"/>
            <a:r>
              <a:rPr lang="en-US" sz="2400" b="1" i="1" dirty="0" smtClean="0"/>
              <a:t>Ripper</a:t>
            </a:r>
            <a:endParaRPr lang="en-US" sz="2800" b="1" i="1" dirty="0" smtClean="0"/>
          </a:p>
          <a:p>
            <a:pPr lvl="1" eaLnBrk="1" hangingPunct="1"/>
            <a:r>
              <a:rPr lang="en-US" sz="2000" dirty="0" smtClean="0"/>
              <a:t>Software used to transfer audio files from a CD to the computer</a:t>
            </a:r>
          </a:p>
          <a:p>
            <a:pPr eaLnBrk="1" hangingPunct="1"/>
            <a:r>
              <a:rPr lang="en-US" sz="2400" b="1" i="1" dirty="0" smtClean="0"/>
              <a:t>File Conversion</a:t>
            </a:r>
          </a:p>
          <a:p>
            <a:pPr lvl="1" eaLnBrk="1" hangingPunct="1"/>
            <a:r>
              <a:rPr lang="en-US" sz="2000" dirty="0" smtClean="0"/>
              <a:t>Software used to convert a file from one format to another, i.e. convert a wave file to an mp3</a:t>
            </a:r>
          </a:p>
          <a:p>
            <a:pPr eaLnBrk="1" hangingPunct="1"/>
            <a:r>
              <a:rPr lang="en-US" sz="2400" b="1" i="1" dirty="0" smtClean="0"/>
              <a:t>Podcasting</a:t>
            </a:r>
            <a:endParaRPr lang="en-US" sz="2800" b="1" i="1" dirty="0" smtClean="0"/>
          </a:p>
          <a:p>
            <a:pPr lvl="1" eaLnBrk="1" hangingPunct="1"/>
            <a:r>
              <a:rPr lang="en-US" sz="2000" dirty="0" smtClean="0"/>
              <a:t>A collection of programs used to create, broadcast and receive </a:t>
            </a:r>
            <a:r>
              <a:rPr lang="en-US" sz="2000" i="1" dirty="0" smtClean="0"/>
              <a:t>podcasts</a:t>
            </a:r>
            <a:endParaRPr lang="en-US" sz="2000" dirty="0" smtClean="0"/>
          </a:p>
          <a:p>
            <a:pPr lvl="2" eaLnBrk="1" hangingPunct="1"/>
            <a:r>
              <a:rPr lang="en-US" sz="1600" dirty="0" smtClean="0"/>
              <a:t>Podcast: a pre-recorded audio/video program that is posted to a website and is made available for download so people can listen/view them on personal computers or mobile devices.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Microphones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077200" cy="462597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Every microphone has a property known as </a:t>
            </a:r>
            <a:r>
              <a:rPr lang="en-US" sz="2400" i="1" dirty="0" smtClean="0"/>
              <a:t>directionality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b="1" i="1" dirty="0" err="1" smtClean="0"/>
              <a:t>Omnidirectional</a:t>
            </a:r>
            <a:r>
              <a:rPr lang="en-US" sz="2000" dirty="0" smtClean="0"/>
              <a:t>—picks up sound evenly from all directions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Used for capturing ambient noise and for situations where the microphone must stay in a fixed position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b="1" i="1" dirty="0" smtClean="0"/>
              <a:t>Unidirectional</a:t>
            </a:r>
            <a:r>
              <a:rPr lang="en-US" sz="2000" dirty="0" smtClean="0"/>
              <a:t>—picks up sound predominantly from one direction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Ideal for general use—handheld </a:t>
            </a:r>
            <a:r>
              <a:rPr lang="en-US" sz="1600" dirty="0" err="1" smtClean="0"/>
              <a:t>mics</a:t>
            </a:r>
            <a:r>
              <a:rPr lang="en-US" sz="1600" dirty="0" smtClean="0"/>
              <a:t> are typically unidirectional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b="1" i="1" dirty="0" smtClean="0"/>
              <a:t>Bidirectional</a:t>
            </a:r>
            <a:r>
              <a:rPr lang="en-US" sz="2000" dirty="0" smtClean="0"/>
              <a:t>—picks up sound from two opposite directions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Not used frequently, but would be appropriate in an interview with two people facing each other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b="1" i="1" dirty="0" smtClean="0"/>
              <a:t>Variable directionality</a:t>
            </a:r>
            <a:r>
              <a:rPr lang="en-US" sz="2000" dirty="0" smtClean="0"/>
              <a:t>—some microphones have the ability to change the settings</a:t>
            </a:r>
            <a:endParaRPr lang="en-US" sz="2000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Microphones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There are many varieties of microphones:</a:t>
            </a:r>
          </a:p>
          <a:p>
            <a:pPr lvl="1">
              <a:spcAft>
                <a:spcPts val="600"/>
              </a:spcAft>
            </a:pPr>
            <a:r>
              <a:rPr lang="en-US" sz="2400" b="1" i="1" dirty="0" err="1" smtClean="0"/>
              <a:t>Lavalier</a:t>
            </a:r>
            <a:r>
              <a:rPr lang="en-US" sz="2400" dirty="0" smtClean="0"/>
              <a:t>—</a:t>
            </a:r>
            <a:r>
              <a:rPr lang="en-US" sz="2000" dirty="0" smtClean="0"/>
              <a:t>a small microphone designed to pick up speech from a single person, typically attached to the person’s clothing; also known as a lapel </a:t>
            </a:r>
            <a:r>
              <a:rPr lang="en-US" sz="2000" dirty="0" err="1" smtClean="0"/>
              <a:t>mic</a:t>
            </a:r>
            <a:endParaRPr lang="en-US" sz="2400" dirty="0" smtClean="0"/>
          </a:p>
          <a:p>
            <a:pPr lvl="1">
              <a:spcAft>
                <a:spcPts val="600"/>
              </a:spcAft>
            </a:pPr>
            <a:r>
              <a:rPr lang="en-US" sz="2400" b="1" i="1" dirty="0" smtClean="0"/>
              <a:t>Wireless</a:t>
            </a:r>
            <a:r>
              <a:rPr lang="en-US" sz="2400" dirty="0" smtClean="0"/>
              <a:t>—</a:t>
            </a:r>
            <a:r>
              <a:rPr lang="en-US" sz="2000" dirty="0" smtClean="0"/>
              <a:t>a microphone that is not physically connected to a camera or recording equipment</a:t>
            </a:r>
            <a:endParaRPr lang="en-US" sz="2400" dirty="0" smtClean="0"/>
          </a:p>
          <a:p>
            <a:pPr lvl="1">
              <a:spcAft>
                <a:spcPts val="600"/>
              </a:spcAft>
            </a:pPr>
            <a:r>
              <a:rPr lang="en-US" sz="2400" b="1" i="1" dirty="0" smtClean="0"/>
              <a:t>Boom</a:t>
            </a:r>
            <a:r>
              <a:rPr lang="en-US" sz="2400" dirty="0" smtClean="0"/>
              <a:t>—</a:t>
            </a:r>
            <a:r>
              <a:rPr lang="en-US" sz="2000" dirty="0" smtClean="0"/>
              <a:t>a directional </a:t>
            </a:r>
            <a:r>
              <a:rPr lang="en-US" sz="2000" dirty="0" err="1" smtClean="0"/>
              <a:t>mic</a:t>
            </a:r>
            <a:r>
              <a:rPr lang="en-US" sz="2000" dirty="0" smtClean="0"/>
              <a:t> that is mounted on a boom arm and positioned just out of camera</a:t>
            </a:r>
            <a:endParaRPr lang="en-US" sz="2400" dirty="0" smtClean="0"/>
          </a:p>
          <a:p>
            <a:pPr lvl="1">
              <a:spcAft>
                <a:spcPts val="600"/>
              </a:spcAft>
            </a:pPr>
            <a:r>
              <a:rPr lang="en-US" sz="2400" b="1" i="1" dirty="0" smtClean="0"/>
              <a:t>Mounted</a:t>
            </a:r>
            <a:r>
              <a:rPr lang="en-US" sz="2400" dirty="0" smtClean="0"/>
              <a:t>—</a:t>
            </a:r>
            <a:r>
              <a:rPr lang="en-US" sz="2000" dirty="0" smtClean="0"/>
              <a:t>a microphone that is attached to a stand or a boom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990600"/>
            <a:ext cx="8077200" cy="30449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Sound is the audible (or inaudible) content in a media production.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What purpose does it serve?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9307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b="1" i="1" dirty="0" smtClean="0"/>
              <a:t>Speech</a:t>
            </a:r>
            <a:endParaRPr lang="en-US" sz="2400" b="1" i="1" dirty="0" smtClean="0"/>
          </a:p>
          <a:p>
            <a:pPr lvl="1">
              <a:spcAft>
                <a:spcPts val="600"/>
              </a:spcAft>
            </a:pPr>
            <a:r>
              <a:rPr lang="en-US" sz="2400" dirty="0" smtClean="0"/>
              <a:t>Narration—also called </a:t>
            </a:r>
            <a:r>
              <a:rPr lang="en-US" sz="2400" i="1" dirty="0" smtClean="0"/>
              <a:t>voice overlay </a:t>
            </a:r>
            <a:r>
              <a:rPr lang="en-US" sz="2400" dirty="0" smtClean="0"/>
              <a:t>or </a:t>
            </a:r>
            <a:r>
              <a:rPr lang="en-US" sz="2400" i="1" dirty="0" smtClean="0"/>
              <a:t>voice track</a:t>
            </a:r>
            <a:endParaRPr lang="en-US" sz="2000" dirty="0" smtClean="0"/>
          </a:p>
          <a:p>
            <a:pPr lvl="1">
              <a:spcAft>
                <a:spcPts val="600"/>
              </a:spcAft>
            </a:pPr>
            <a:r>
              <a:rPr lang="en-US" sz="2400" dirty="0" smtClean="0"/>
              <a:t>Dialogue—between two or more characters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Direct Address—talking straight at the camera</a:t>
            </a:r>
          </a:p>
          <a:p>
            <a:pPr>
              <a:spcAft>
                <a:spcPts val="600"/>
              </a:spcAft>
            </a:pPr>
            <a:r>
              <a:rPr lang="en-US" sz="2800" b="1" i="1" dirty="0" smtClean="0"/>
              <a:t>Sound</a:t>
            </a:r>
            <a:r>
              <a:rPr lang="en-US" sz="2800" dirty="0" smtClean="0"/>
              <a:t> </a:t>
            </a:r>
            <a:r>
              <a:rPr lang="en-US" sz="2800" b="1" i="1" dirty="0" smtClean="0"/>
              <a:t>Effects</a:t>
            </a:r>
            <a:r>
              <a:rPr lang="en-US" sz="2000" dirty="0" smtClean="0"/>
              <a:t>—Examples</a:t>
            </a:r>
            <a:r>
              <a:rPr lang="en-US" sz="2400" dirty="0" smtClean="0"/>
              <a:t>?</a:t>
            </a:r>
          </a:p>
          <a:p>
            <a:pPr>
              <a:spcAft>
                <a:spcPts val="600"/>
              </a:spcAft>
            </a:pPr>
            <a:r>
              <a:rPr lang="en-US" sz="2800" b="1" i="1" dirty="0" smtClean="0"/>
              <a:t>Music</a:t>
            </a:r>
            <a:r>
              <a:rPr lang="en-US" dirty="0" smtClean="0"/>
              <a:t>—</a:t>
            </a:r>
            <a:r>
              <a:rPr lang="en-US" sz="2400" dirty="0" smtClean="0"/>
              <a:t>set mood, communicate emotion; connect one scene to another; establish pace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sz="2800" b="1" i="1" dirty="0" smtClean="0"/>
              <a:t>Silence</a:t>
            </a:r>
            <a:r>
              <a:rPr lang="en-US" dirty="0" smtClean="0"/>
              <a:t>—</a:t>
            </a:r>
            <a:r>
              <a:rPr lang="en-US" sz="2400" dirty="0" smtClean="0"/>
              <a:t>can be used to set a mood or provide a moment for reflection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Capturing Sound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625975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2400" dirty="0" smtClean="0"/>
              <a:t>When sound is recorded,</a:t>
            </a:r>
            <a:br>
              <a:rPr lang="en-US" sz="2400" dirty="0" smtClean="0"/>
            </a:br>
            <a:r>
              <a:rPr lang="en-US" sz="2400" dirty="0" smtClean="0"/>
              <a:t>the recording software “grabs” sound at set intervals (each second)</a:t>
            </a:r>
          </a:p>
          <a:p>
            <a:pPr eaLnBrk="1" hangingPunct="1">
              <a:spcAft>
                <a:spcPts val="1200"/>
              </a:spcAft>
            </a:pPr>
            <a:r>
              <a:rPr lang="en-US" sz="2400" dirty="0" smtClean="0"/>
              <a:t> The number of samples taken per second is called the </a:t>
            </a:r>
            <a:r>
              <a:rPr lang="en-US" sz="2400" i="1" dirty="0" smtClean="0"/>
              <a:t>sampling rate</a:t>
            </a:r>
          </a:p>
          <a:p>
            <a:pPr eaLnBrk="1" hangingPunct="1">
              <a:spcAft>
                <a:spcPts val="1200"/>
              </a:spcAft>
            </a:pPr>
            <a:r>
              <a:rPr lang="en-US" sz="2400" dirty="0" smtClean="0"/>
              <a:t>The sampling rate is measured in </a:t>
            </a:r>
            <a:r>
              <a:rPr lang="en-US" sz="2400" i="1" dirty="0" smtClean="0"/>
              <a:t>hertz</a:t>
            </a:r>
            <a:r>
              <a:rPr lang="en-US" sz="2400" dirty="0" smtClean="0"/>
              <a:t>.  1 Hz = 1 sample per second. The current rate is </a:t>
            </a:r>
            <a:r>
              <a:rPr lang="en-US" sz="2400" i="1" dirty="0" smtClean="0"/>
              <a:t>kilohertz </a:t>
            </a:r>
            <a:r>
              <a:rPr lang="en-US" sz="2400" dirty="0" smtClean="0"/>
              <a:t>(thousand hertz)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000" dirty="0" smtClean="0"/>
              <a:t>CD quality is 44.1 KHz or 44100 Hz</a:t>
            </a:r>
          </a:p>
        </p:txBody>
      </p:sp>
      <p:pic>
        <p:nvPicPr>
          <p:cNvPr id="4" name="Picture 5" descr="http://www.massyn.net/images/audition-rode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5528440" y="381000"/>
            <a:ext cx="2895600" cy="1946990"/>
          </a:xfrm>
          <a:prstGeom prst="rect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Capturing Sound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25975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2400" dirty="0" smtClean="0"/>
              <a:t>The size of each sample is measured in bits  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000" dirty="0" smtClean="0"/>
              <a:t>The number of bits processed per second is the </a:t>
            </a:r>
            <a:r>
              <a:rPr lang="en-US" sz="2000" i="1" dirty="0" smtClean="0"/>
              <a:t>bit rate (bps)</a:t>
            </a:r>
            <a:endParaRPr lang="en-US" sz="2000" dirty="0" smtClean="0"/>
          </a:p>
          <a:p>
            <a:pPr eaLnBrk="1" hangingPunct="1">
              <a:spcAft>
                <a:spcPts val="1200"/>
              </a:spcAft>
            </a:pPr>
            <a:r>
              <a:rPr lang="en-US" sz="2400" dirty="0" smtClean="0"/>
              <a:t>Sound is recorded in mono (a single sound track) or stereo (two tracks)</a:t>
            </a:r>
          </a:p>
          <a:p>
            <a:pPr marL="703263" lvl="2" indent="-319088" eaLnBrk="1" hangingPunct="1"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sz="2000" dirty="0" smtClean="0"/>
              <a:t>CD audio is in 16-bit stereo at 44.1 KHz, which means it has 44,100 samples per second, each sample consisting of two 16-bit elements, one for each channel of the stereo.</a:t>
            </a:r>
          </a:p>
          <a:p>
            <a:pPr marL="438150" lvl="1" indent="-319088" eaLnBrk="1" hangingPunct="1"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sz="2400" i="1" dirty="0" smtClean="0"/>
              <a:t>Audio mixing</a:t>
            </a:r>
            <a:r>
              <a:rPr lang="en-US" sz="2400" dirty="0" smtClean="0"/>
              <a:t> is the process by which sounds are combined into one or more channels</a:t>
            </a:r>
            <a:r>
              <a:rPr lang="en-US" sz="1800" dirty="0" smtClean="0"/>
              <a:t>, i.e. combining two music tracks, combining a voice overlay with music, etc.</a:t>
            </a:r>
            <a:r>
              <a:rPr lang="en-US" sz="1800" i="1" dirty="0" smtClean="0"/>
              <a:t> </a:t>
            </a:r>
            <a:endParaRPr lang="en-US" sz="2400" dirty="0" smtClean="0"/>
          </a:p>
          <a:p>
            <a:pPr marL="438150" lvl="1" indent="-319088" eaLnBrk="1" hangingPunct="1"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endParaRPr lang="en-US" sz="2400" i="1" dirty="0" smtClean="0"/>
          </a:p>
        </p:txBody>
      </p:sp>
      <p:pic>
        <p:nvPicPr>
          <p:cNvPr id="4" name="Picture 5" descr="http://www.massyn.net/images/audition-rode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6305004" y="304800"/>
            <a:ext cx="2153195" cy="1447800"/>
          </a:xfrm>
          <a:prstGeom prst="rect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6" name="Rectangle 10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431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File formats</a:t>
            </a:r>
          </a:p>
        </p:txBody>
      </p:sp>
      <p:sp>
        <p:nvSpPr>
          <p:cNvPr id="8297" name="Rectangle 105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534400" cy="4953000"/>
          </a:xfrm>
        </p:spPr>
        <p:txBody>
          <a:bodyPr rtlCol="0">
            <a:normAutofit/>
          </a:bodyPr>
          <a:lstStyle/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50000"/>
              </a:spcAft>
              <a:buFont typeface="Wingdings 2"/>
              <a:buChar char=""/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mid—musical instrument digital interface</a:t>
            </a:r>
            <a:r>
              <a:rPr 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 </a:t>
            </a:r>
            <a:r>
              <a:rPr 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format for recording music from synthesizers and other electronic instruments</a:t>
            </a: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50000"/>
              </a:spcAft>
              <a:buFont typeface="Wingdings 2"/>
              <a:buChar char=""/>
              <a:defRPr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.wav—waveform</a:t>
            </a:r>
            <a:r>
              <a:rPr 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; standard Windows audio format; not compressed</a:t>
            </a: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50000"/>
              </a:spcAft>
              <a:buFont typeface="Wingdings 2"/>
              <a:buChar char=""/>
              <a:defRPr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.mp3—MPEG layer 3</a:t>
            </a:r>
            <a:r>
              <a:rPr 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; compressed audio file format that is the current standard for exchanging audio files over the Internet; 1/10 the size of a wave file</a:t>
            </a:r>
            <a:endParaRPr lang="en-US" sz="2100" b="1" dirty="0" smtClean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50000"/>
              </a:spcAft>
              <a:buFont typeface="Wingdings 2"/>
              <a:buChar char=""/>
              <a:defRPr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.mp4—MPEG layer 4; </a:t>
            </a:r>
            <a:r>
              <a:rPr 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compressed audio file format that can be used for audio or video; appropriate for streaming</a:t>
            </a:r>
            <a:endParaRPr lang="en-US" sz="2100" b="1" dirty="0" smtClean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800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6" name="Rectangle 10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431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File formats</a:t>
            </a:r>
          </a:p>
        </p:txBody>
      </p:sp>
      <p:sp>
        <p:nvSpPr>
          <p:cNvPr id="8297" name="Rectangle 105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534400" cy="4953000"/>
          </a:xfrm>
        </p:spPr>
        <p:txBody>
          <a:bodyPr rtlCol="0">
            <a:normAutofit/>
          </a:bodyPr>
          <a:lstStyle/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50000"/>
              </a:spcAft>
              <a:buFont typeface="Wingdings 2"/>
              <a:buChar char=""/>
              <a:defRPr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.wma—windows media audio</a:t>
            </a:r>
            <a:r>
              <a:rPr 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; format originally designed for Windows Media Player; compressed</a:t>
            </a: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50000"/>
              </a:spcAft>
              <a:buFont typeface="Wingdings 2"/>
              <a:buChar char=""/>
              <a:defRPr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.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aiff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—audio interchange file format</a:t>
            </a:r>
            <a:r>
              <a:rPr 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; </a:t>
            </a:r>
            <a:r>
              <a:rPr 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 audio format developed by Apple and used on Macs; can also be read by PCs; used by Garage Band; uncompressed</a:t>
            </a: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50000"/>
              </a:spcAft>
              <a:buFont typeface="Wingdings 2"/>
              <a:buChar char=""/>
              <a:defRPr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.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aac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—advanced audio coding</a:t>
            </a:r>
            <a:r>
              <a:rPr 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; used on Macs only; compressed</a:t>
            </a:r>
            <a:endParaRPr lang="en-US" sz="2100" b="1" dirty="0" smtClean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50000"/>
              </a:spcAft>
              <a:buFont typeface="Wingdings 2"/>
              <a:buChar char=""/>
              <a:defRPr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.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ra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—real audio</a:t>
            </a:r>
            <a:r>
              <a:rPr 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; requires Real Player; compressed</a:t>
            </a: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50000"/>
              </a:spcAft>
              <a:buFont typeface="Wingdings 2"/>
              <a:buChar char=""/>
              <a:defRPr/>
            </a:pPr>
            <a:endParaRPr lang="en-US" sz="2100" dirty="0" smtClean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  <a:p>
            <a:pPr marL="731012" lvl="1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50000"/>
              </a:spcAft>
              <a:buFont typeface="Wingdings 2"/>
              <a:buChar char=""/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File formats like </a:t>
            </a:r>
            <a:r>
              <a:rPr lang="en-US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wma, mp3, mp4, </a:t>
            </a:r>
            <a:r>
              <a:rPr lang="en-US" sz="20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ra</a:t>
            </a:r>
            <a:r>
              <a:rPr lang="en-US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are appropriate for </a:t>
            </a:r>
            <a:r>
              <a:rPr lang="en-US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streaming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: audio that can be played as it is downloading, as opposed to having to completely download it before it can be played.</a:t>
            </a: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800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/>
          <p:cNvPicPr>
            <a:picLocks noChangeAspect="1" noChangeArrowheads="1"/>
          </p:cNvPicPr>
          <p:nvPr/>
        </p:nvPicPr>
        <p:blipFill>
          <a:blip r:embed="rId2" cstate="print"/>
          <a:srcRect l="32033" t="46420" r="3146" b="10121"/>
          <a:stretch>
            <a:fillRect/>
          </a:stretch>
        </p:blipFill>
        <p:spPr bwMode="auto">
          <a:xfrm>
            <a:off x="381000" y="2306638"/>
            <a:ext cx="7772400" cy="211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315200" cy="1431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File size</a:t>
            </a:r>
          </a:p>
        </p:txBody>
      </p:sp>
      <p:pic>
        <p:nvPicPr>
          <p:cNvPr id="13316" name="Picture 11"/>
          <p:cNvPicPr>
            <a:picLocks noChangeAspect="1" noChangeArrowheads="1"/>
          </p:cNvPicPr>
          <p:nvPr/>
        </p:nvPicPr>
        <p:blipFill>
          <a:blip r:embed="rId2" cstate="print"/>
          <a:srcRect l="32033" t="46420" r="3146" b="10121"/>
          <a:stretch>
            <a:fillRect/>
          </a:stretch>
        </p:blipFill>
        <p:spPr bwMode="auto">
          <a:xfrm>
            <a:off x="228600" y="2209800"/>
            <a:ext cx="7772400" cy="211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781800" y="34290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13 sec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6781800" y="24384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30 sec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6815138" y="2757488"/>
            <a:ext cx="167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8 sec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7772400" y="37338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4 min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7315200" y="31242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30 sec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/>
      <p:bldP spid="11277" grpId="0"/>
      <p:bldP spid="11278" grpId="0"/>
      <p:bldP spid="11274" grpId="0"/>
      <p:bldP spid="112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9600" y="1905000"/>
            <a:ext cx="8077200" cy="2971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You are creating a media project. What are your options for obtaining audio for the project?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64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7a63ae98c9331042c85a0ce3caf3b722">
  <xsd:schema xmlns:xsd="http://www.w3.org/2001/XMLSchema" xmlns:p="http://schemas.microsoft.com/office/2006/metadata/properties" targetNamespace="http://schemas.microsoft.com/office/2006/metadata/properties" ma:root="true" ma:fieldsID="643ad641ad674e858ec36190b61f65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5D15F1F-5493-4829-A3FD-1A6790A61679}">
  <ds:schemaRefs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43BF074-EF71-422E-93C7-EF1EB28C87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1A1205-43A1-4F96-80AF-861D10CC3B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899</TotalTime>
  <Words>713</Words>
  <Application>Microsoft Office PowerPoint</Application>
  <PresentationFormat>On-screen Show (4:3)</PresentationFormat>
  <Paragraphs>79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Calibri</vt:lpstr>
      <vt:lpstr>Corbel</vt:lpstr>
      <vt:lpstr>Georgia</vt:lpstr>
      <vt:lpstr>Tahoma</vt:lpstr>
      <vt:lpstr>Times New Roman</vt:lpstr>
      <vt:lpstr>Trebuchet MS</vt:lpstr>
      <vt:lpstr>Wingdings</vt:lpstr>
      <vt:lpstr>Wingdings 2</vt:lpstr>
      <vt:lpstr>Wingdings 3</vt:lpstr>
      <vt:lpstr>Module</vt:lpstr>
      <vt:lpstr>is the “icing on the cake.”</vt:lpstr>
      <vt:lpstr>Sound is the audible (or inaudible) content in a media production.  What purpose does it serve?</vt:lpstr>
      <vt:lpstr>Types</vt:lpstr>
      <vt:lpstr>Capturing Sound</vt:lpstr>
      <vt:lpstr>Capturing Sound</vt:lpstr>
      <vt:lpstr>File formats</vt:lpstr>
      <vt:lpstr>File formats</vt:lpstr>
      <vt:lpstr>File size</vt:lpstr>
      <vt:lpstr>You are creating a media project. What are your options for obtaining audio for the project?</vt:lpstr>
      <vt:lpstr>Sound Sources</vt:lpstr>
      <vt:lpstr>Software</vt:lpstr>
      <vt:lpstr>Microphones</vt:lpstr>
      <vt:lpstr>Microphones</vt:lpstr>
    </vt:vector>
  </TitlesOfParts>
  <Company>Bald Knob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 Ware</dc:creator>
  <cp:lastModifiedBy>Carla James</cp:lastModifiedBy>
  <cp:revision>76</cp:revision>
  <dcterms:created xsi:type="dcterms:W3CDTF">2007-07-24T00:13:51Z</dcterms:created>
  <dcterms:modified xsi:type="dcterms:W3CDTF">2015-09-09T18:21:48Z</dcterms:modified>
</cp:coreProperties>
</file>