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65" r:id="rId2"/>
    <p:sldId id="263" r:id="rId3"/>
    <p:sldId id="264" r:id="rId4"/>
    <p:sldId id="256" r:id="rId5"/>
    <p:sldId id="257" r:id="rId6"/>
    <p:sldId id="258" r:id="rId7"/>
    <p:sldId id="259" r:id="rId8"/>
    <p:sldId id="268" r:id="rId9"/>
    <p:sldId id="260" r:id="rId10"/>
    <p:sldId id="269" r:id="rId11"/>
    <p:sldId id="270" r:id="rId12"/>
    <p:sldId id="261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554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40BDB-45F1-4324-B7CC-2D89600CAF4F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Digital Communications I Unit 3 _ Preplanning &amp; Cost_Paper_Folds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3C963-BCC7-4D1C-BB50-AD717D9E8F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smtClean="0"/>
              <a:t>Digital Communications I Unit 3 _ Preplanning &amp; Cost_Paper_Folds</a:t>
            </a: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FB1C49F-B937-475E-A5C6-440446D196E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E03E8B-C4BB-4385-B57F-CE0057831B00}" type="slidenum">
              <a:rPr lang="en-US"/>
              <a:pPr/>
              <a:t>2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audience is extremely important in evaluating before creating a document.  For the audience consider:  age, prior knowledge, educational level, purpose of publication/presentation, desired outcome/response.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Digital Communications I Unit 3 _ Preplanning &amp; Cost_Paper_Folds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1C49F-B937-475E-A5C6-440446D196E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Communications I Unit 3 _ Preplanning &amp; Cost_Paper_Folds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/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/>
            </a:p>
          </p:txBody>
        </p:sp>
        <p:sp>
          <p:nvSpPr>
            <p:cNvPr id="25605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/>
            </a:p>
          </p:txBody>
        </p:sp>
        <p:grpSp>
          <p:nvGrpSpPr>
            <p:cNvPr id="25606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560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2560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25609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25610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11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5612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13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14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15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16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17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25618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619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620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621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622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623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624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625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25626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5627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628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629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630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631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632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633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634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635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636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637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638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639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640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641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642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643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644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645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2564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7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8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3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/>
            </a:p>
          </p:txBody>
        </p:sp>
        <p:sp>
          <p:nvSpPr>
            <p:cNvPr id="25655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1" hangingPunct="1"/>
              <a:endParaRPr kumimoji="1" lang="en-US"/>
            </a:p>
          </p:txBody>
        </p:sp>
      </p:grpSp>
      <p:sp>
        <p:nvSpPr>
          <p:cNvPr id="25657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58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659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660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Source:  Digital Desktop Publishing</a:t>
            </a:r>
          </a:p>
        </p:txBody>
      </p:sp>
      <p:sp>
        <p:nvSpPr>
          <p:cNvPr id="25661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252B869-9503-4746-B9AD-4646518857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Source:  Digital Desktop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18B61-F1D3-4D2B-8A0A-E8E53C86AB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Source:  Digital Desktop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99544-FD19-41CF-B2AF-6D2882CE5B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Source:  Digital Desktop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A20C1-C047-4CCE-95B2-705B6593CD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Source:  Digital Desktop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43825-45EB-4D1B-83CF-857F2E5AAB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Source:  Digital Desktop Publishing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34971-B55A-4F50-BE60-E0D06D60EB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Source:  Digital Desktop Publishing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DB9E0-4790-4E43-8E4C-47ED835EB9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Source:  Digital Desktop Publishing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5922E-3D0F-46FF-8C7A-DC34C37AE7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Source:  Digital Desktop Publishing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8EF2E-A48B-4222-948C-31F61F88FC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Source:  Digital Desktop Publishing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32327-7836-4C0A-A7BD-8A0B7ACA01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Source:  Digital Desktop Publishing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B05B1-758D-439F-8FD2-8351B0968B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/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/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/>
            </a:p>
          </p:txBody>
        </p:sp>
        <p:grpSp>
          <p:nvGrpSpPr>
            <p:cNvPr id="24582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4583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24584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2458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2458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58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458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58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59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59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59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59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24594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595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596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597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598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599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600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601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24602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4603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604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605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606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607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608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609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610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611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612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613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614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615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616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617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618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619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620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621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2462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/>
            </a:p>
          </p:txBody>
        </p:sp>
        <p:sp>
          <p:nvSpPr>
            <p:cNvPr id="2463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 eaLnBrk="1" hangingPunct="1"/>
              <a:endParaRPr kumimoji="1" lang="en-US"/>
            </a:p>
          </p:txBody>
        </p:sp>
      </p:grpSp>
      <p:sp>
        <p:nvSpPr>
          <p:cNvPr id="24633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634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635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4636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en-US"/>
              <a:t>Source:  Digital Desktop Publishing</a:t>
            </a:r>
          </a:p>
        </p:txBody>
      </p:sp>
      <p:sp>
        <p:nvSpPr>
          <p:cNvPr id="24637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478A451E-DBB6-4E2E-8F9E-AC7F245EBE7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gif"/><Relationship Id="rId4" Type="http://schemas.openxmlformats.org/officeDocument/2006/relationships/image" Target="../media/image19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http://re3.yt-thm-a03.yimg.com/image/25/m5/3208031489" TargetMode="External"/><Relationship Id="rId7" Type="http://schemas.openxmlformats.org/officeDocument/2006/relationships/image" Target="http://re3.yt-thm-a04.yimg.com/image/25/m8/4164254374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11" Type="http://schemas.openxmlformats.org/officeDocument/2006/relationships/image" Target="http://tbn0.google.com/images?q=tbn:NRxhmdDOuGc9LM:http://willywalt.com/land/images/zf.gif" TargetMode="External"/><Relationship Id="rId5" Type="http://schemas.openxmlformats.org/officeDocument/2006/relationships/image" Target="http://re3.yt-thm-a03.yimg.com/image/25/m5/3101695330" TargetMode="External"/><Relationship Id="rId10" Type="http://schemas.openxmlformats.org/officeDocument/2006/relationships/image" Target="../media/image17.jpeg"/><Relationship Id="rId4" Type="http://schemas.openxmlformats.org/officeDocument/2006/relationships/image" Target="../media/image14.jpeg"/><Relationship Id="rId9" Type="http://schemas.openxmlformats.org/officeDocument/2006/relationships/image" Target="http://tbn0.google.com/images?q=tbn:upNkJOrdS-9-hM:http://www.mpaads.com/images/portfolio/VHS-Recruitment-Tri-Fold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Source:  Digital Desktop Publishing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/>
              <a:t>Pre-Planning and Cost Evaluation Factors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Unit 2:  Introduction to Layout and Design</a:t>
            </a:r>
          </a:p>
          <a:p>
            <a:pPr lvl="1"/>
            <a:r>
              <a:rPr lang="en-US"/>
              <a:t>Framework 2.3 Discuss Pre-planning activities</a:t>
            </a:r>
          </a:p>
          <a:p>
            <a:pPr lvl="1"/>
            <a:r>
              <a:rPr lang="en-US"/>
              <a:t>Framework 2.4 Discuss Specific Costs Associated With Production</a:t>
            </a:r>
          </a:p>
        </p:txBody>
      </p:sp>
      <p:pic>
        <p:nvPicPr>
          <p:cNvPr id="11283" name="Picture 19" descr="j0299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572000"/>
            <a:ext cx="914400" cy="1500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8200" y="6248400"/>
            <a:ext cx="3455988" cy="474663"/>
          </a:xfrm>
        </p:spPr>
        <p:txBody>
          <a:bodyPr/>
          <a:lstStyle/>
          <a:p>
            <a:r>
              <a:rPr lang="en-US" dirty="0" smtClean="0"/>
              <a:t>Source:  </a:t>
            </a:r>
            <a:r>
              <a:rPr lang="en-US" dirty="0" smtClean="0">
                <a:solidFill>
                  <a:srgbClr val="92D050"/>
                </a:solidFill>
              </a:rPr>
              <a:t>http://www.sirspeedykop.com/binding.htm</a:t>
            </a:r>
          </a:p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72353" y="188259"/>
            <a:ext cx="7799294" cy="146124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smtClean="0">
                <a:ln>
                  <a:noFill/>
                </a:ln>
                <a:solidFill>
                  <a:schemeClr val="tx1">
                    <a:alpha val="9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Spiral Binding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alpha val="9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8"/>
          <p:cNvSpPr txBox="1">
            <a:spLocks/>
          </p:cNvSpPr>
          <p:nvPr/>
        </p:nvSpPr>
        <p:spPr>
          <a:xfrm>
            <a:off x="-228600" y="1828800"/>
            <a:ext cx="7924800" cy="3733800"/>
          </a:xfrm>
          <a:prstGeom prst="rect">
            <a:avLst/>
          </a:prstGeom>
        </p:spPr>
        <p:txBody>
          <a:bodyPr/>
          <a:lstStyle/>
          <a:p>
            <a:pPr marL="3429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Spiral binding—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 type of </a:t>
            </a:r>
            <a:b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binding that secures pages</a:t>
            </a:r>
            <a:b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by using metal combs/wires</a:t>
            </a:r>
            <a:b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or plastic combs that fit into </a:t>
            </a:r>
            <a:b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holes punched along the </a:t>
            </a:r>
            <a:b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edge of the pages; allows </a:t>
            </a:r>
            <a:b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 publication to lay flat </a:t>
            </a:r>
            <a:b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when opened.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C:\Documents and Settings\warea\My Documents\My Pictures\Binding_Coi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57200"/>
            <a:ext cx="2176272" cy="2672489"/>
          </a:xfrm>
          <a:prstGeom prst="rect">
            <a:avLst/>
          </a:prstGeom>
          <a:ln w="228600" cap="sq" cmpd="thickThin">
            <a:solidFill>
              <a:schemeClr val="bg2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6" descr="C:\Documents and Settings\warea\My Documents\My Pictures\Binding_GBC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553" y="3733800"/>
            <a:ext cx="2179247" cy="2676144"/>
          </a:xfrm>
          <a:prstGeom prst="rect">
            <a:avLst/>
          </a:prstGeom>
          <a:ln w="228600" cap="sq" cmpd="thickThin">
            <a:solidFill>
              <a:schemeClr val="bg2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672353" y="188259"/>
            <a:ext cx="7799294" cy="146124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smtClean="0">
                <a:ln>
                  <a:noFill/>
                </a:ln>
                <a:solidFill>
                  <a:schemeClr val="tx1">
                    <a:alpha val="9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Saddle Stitch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alpha val="9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0" y="1828800"/>
            <a:ext cx="7772400" cy="1371600"/>
          </a:xfrm>
          <a:prstGeom prst="rect">
            <a:avLst/>
          </a:prstGeom>
        </p:spPr>
        <p:txBody>
          <a:bodyPr/>
          <a:lstStyle/>
          <a:p>
            <a:pPr marL="3429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Saddle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stitch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—a  type of binding that staples down the middle of folded pages; frequently used to assemble booklets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http://www.sirspeedykop.com/Saddle_Stitch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429000"/>
            <a:ext cx="2931474" cy="2343150"/>
          </a:xfrm>
          <a:prstGeom prst="rect">
            <a:avLst/>
          </a:prstGeom>
          <a:ln w="228600" cap="sq" cmpd="thickThin">
            <a:solidFill>
              <a:schemeClr val="bg2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 descr="stapled spin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38600" y="3438304"/>
            <a:ext cx="3320125" cy="2340864"/>
          </a:xfrm>
          <a:prstGeom prst="rect">
            <a:avLst/>
          </a:prstGeom>
          <a:ln w="228600" cap="sq" cmpd="thickThin">
            <a:solidFill>
              <a:schemeClr val="bg2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Footer Placeholder 1"/>
          <p:cNvSpPr txBox="1">
            <a:spLocks/>
          </p:cNvSpPr>
          <p:nvPr/>
        </p:nvSpPr>
        <p:spPr bwMode="auto">
          <a:xfrm>
            <a:off x="1573212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Source:  </a:t>
            </a:r>
            <a:r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http://www.sirspeedykop.com/binding.htm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Source:  Digital Desktop Publishing</a:t>
            </a:r>
          </a:p>
        </p:txBody>
      </p:sp>
      <p:sp>
        <p:nvSpPr>
          <p:cNvPr id="7172" name="Content Placeholder 1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 eaLnBrk="1" hangingPunct="1">
              <a:lnSpc>
                <a:spcPct val="90000"/>
              </a:lnSpc>
              <a:spcBef>
                <a:spcPts val="250"/>
              </a:spcBef>
              <a:buClr>
                <a:srgbClr val="002060"/>
              </a:buClr>
              <a:buSzPct val="80000"/>
              <a:buFont typeface="Wingdings 2" pitchFamily="18" charset="2"/>
              <a:buChar char=""/>
            </a:pPr>
            <a:r>
              <a:rPr lang="en-US" sz="3200">
                <a:solidFill>
                  <a:srgbClr val="004370"/>
                </a:solidFill>
                <a:cs typeface="Arial" charset="0"/>
              </a:rPr>
              <a:t>Heavy Paper</a:t>
            </a:r>
          </a:p>
          <a:p>
            <a:pPr marL="547688" lvl="1" indent="-200025" eaLnBrk="1" hangingPunct="1">
              <a:lnSpc>
                <a:spcPct val="8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en-US" sz="2100">
                <a:solidFill>
                  <a:srgbClr val="FFFFFF"/>
                </a:solidFill>
              </a:rPr>
              <a:t>More expensive but more impact</a:t>
            </a:r>
          </a:p>
          <a:p>
            <a:pPr marL="265113" indent="-265113" eaLnBrk="1" hangingPunct="1">
              <a:lnSpc>
                <a:spcPct val="90000"/>
              </a:lnSpc>
              <a:spcBef>
                <a:spcPts val="250"/>
              </a:spcBef>
              <a:buClr>
                <a:srgbClr val="002060"/>
              </a:buClr>
              <a:buSzPct val="80000"/>
              <a:buFont typeface="Wingdings 2" pitchFamily="18" charset="2"/>
              <a:buChar char=""/>
            </a:pPr>
            <a:r>
              <a:rPr lang="en-US" sz="3200">
                <a:solidFill>
                  <a:srgbClr val="004370"/>
                </a:solidFill>
                <a:cs typeface="Arial" charset="0"/>
              </a:rPr>
              <a:t>Paper Size</a:t>
            </a:r>
          </a:p>
          <a:p>
            <a:pPr marL="547688" lvl="1" indent="-200025" eaLnBrk="1" hangingPunct="1">
              <a:lnSpc>
                <a:spcPct val="8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en-US" sz="2100">
                <a:solidFill>
                  <a:srgbClr val="FFFFFF"/>
                </a:solidFill>
              </a:rPr>
              <a:t>Attract attention but more expensive to mail</a:t>
            </a:r>
          </a:p>
          <a:p>
            <a:pPr marL="265113" indent="-265113" eaLnBrk="1" hangingPunct="1">
              <a:lnSpc>
                <a:spcPct val="90000"/>
              </a:lnSpc>
              <a:spcBef>
                <a:spcPts val="250"/>
              </a:spcBef>
              <a:buClr>
                <a:srgbClr val="002060"/>
              </a:buClr>
              <a:buSzPct val="80000"/>
              <a:buFont typeface="Wingdings 2" pitchFamily="18" charset="2"/>
              <a:buChar char=""/>
            </a:pPr>
            <a:r>
              <a:rPr lang="en-US" sz="3200">
                <a:solidFill>
                  <a:srgbClr val="004370"/>
                </a:solidFill>
                <a:cs typeface="Arial" charset="0"/>
              </a:rPr>
              <a:t>Bound Documents</a:t>
            </a:r>
          </a:p>
          <a:p>
            <a:pPr marL="547688" lvl="1" indent="-200025" eaLnBrk="1" hangingPunct="1">
              <a:lnSpc>
                <a:spcPct val="8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en-US" sz="2100">
                <a:solidFill>
                  <a:srgbClr val="FFFFFF"/>
                </a:solidFill>
              </a:rPr>
              <a:t>Increase cost</a:t>
            </a:r>
          </a:p>
          <a:p>
            <a:pPr marL="547688" lvl="1" indent="-200025" eaLnBrk="1" hangingPunct="1">
              <a:lnSpc>
                <a:spcPct val="8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endParaRPr lang="en-US" sz="2100">
              <a:solidFill>
                <a:srgbClr val="FFFFFF"/>
              </a:solidFill>
            </a:endParaRPr>
          </a:p>
          <a:p>
            <a:pPr marL="265113" indent="-265113" eaLnBrk="1" hangingPunct="1">
              <a:lnSpc>
                <a:spcPct val="90000"/>
              </a:lnSpc>
              <a:spcBef>
                <a:spcPts val="250"/>
              </a:spcBef>
              <a:buClr>
                <a:srgbClr val="002060"/>
              </a:buClr>
              <a:buSzPct val="80000"/>
              <a:buFont typeface="Wingdings 2" pitchFamily="18" charset="2"/>
              <a:buChar char=""/>
            </a:pPr>
            <a:endParaRPr lang="en-US" sz="3200">
              <a:solidFill>
                <a:srgbClr val="004370"/>
              </a:solidFill>
              <a:cs typeface="Arial" charset="0"/>
            </a:endParaRPr>
          </a:p>
        </p:txBody>
      </p:sp>
      <p:sp>
        <p:nvSpPr>
          <p:cNvPr id="3" name="Title 2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Cost</a:t>
            </a:r>
          </a:p>
        </p:txBody>
      </p:sp>
      <p:pic>
        <p:nvPicPr>
          <p:cNvPr id="7174" name="Picture 6" descr="MMj02237990000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990600"/>
            <a:ext cx="1047750" cy="1038225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Source:  Digital Desktop Publishing</a:t>
            </a:r>
          </a:p>
        </p:txBody>
      </p:sp>
      <p:sp>
        <p:nvSpPr>
          <p:cNvPr id="28676" name="Content Placeholder 1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 eaLnBrk="1" hangingPunct="1">
              <a:lnSpc>
                <a:spcPct val="80000"/>
              </a:lnSpc>
              <a:spcBef>
                <a:spcPts val="250"/>
              </a:spcBef>
              <a:buClr>
                <a:srgbClr val="002060"/>
              </a:buClr>
              <a:buSzPct val="80000"/>
              <a:buFont typeface="Wingdings 2" pitchFamily="18" charset="2"/>
              <a:buChar char=""/>
            </a:pPr>
            <a:r>
              <a:rPr lang="en-US" sz="2900">
                <a:solidFill>
                  <a:srgbClr val="6D0315"/>
                </a:solidFill>
                <a:cs typeface="Arial" charset="0"/>
              </a:rPr>
              <a:t>Dot Matrix</a:t>
            </a:r>
          </a:p>
          <a:p>
            <a:pPr marL="547688" lvl="1" indent="-200025" eaLnBrk="1" hangingPunct="1">
              <a:lnSpc>
                <a:spcPct val="8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Verdana" pitchFamily="34" charset="0"/>
              <a:buChar char="◦"/>
            </a:pPr>
            <a:r>
              <a:rPr lang="en-US" sz="2400"/>
              <a:t>First printers</a:t>
            </a:r>
          </a:p>
          <a:p>
            <a:pPr marL="547688" lvl="1" indent="-200025" eaLnBrk="1" hangingPunct="1">
              <a:lnSpc>
                <a:spcPct val="8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Verdana" pitchFamily="34" charset="0"/>
              <a:buChar char="◦"/>
            </a:pPr>
            <a:r>
              <a:rPr lang="en-US" sz="2400"/>
              <a:t>Slow and noisy</a:t>
            </a:r>
          </a:p>
          <a:p>
            <a:pPr marL="547688" lvl="1" indent="-200025" eaLnBrk="1" hangingPunct="1">
              <a:lnSpc>
                <a:spcPct val="8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Verdana" pitchFamily="34" charset="0"/>
              <a:buChar char="◦"/>
            </a:pPr>
            <a:r>
              <a:rPr lang="en-US" sz="2400"/>
              <a:t>Poor quality of print</a:t>
            </a:r>
          </a:p>
          <a:p>
            <a:pPr marL="265113" indent="-265113" eaLnBrk="1" hangingPunct="1">
              <a:lnSpc>
                <a:spcPct val="80000"/>
              </a:lnSpc>
              <a:spcBef>
                <a:spcPts val="250"/>
              </a:spcBef>
              <a:buClr>
                <a:srgbClr val="002060"/>
              </a:buClr>
              <a:buSzPct val="80000"/>
              <a:buFont typeface="Wingdings 2" pitchFamily="18" charset="2"/>
              <a:buChar char=""/>
            </a:pPr>
            <a:r>
              <a:rPr lang="en-US" sz="2900">
                <a:solidFill>
                  <a:srgbClr val="004370"/>
                </a:solidFill>
                <a:cs typeface="Arial" charset="0"/>
              </a:rPr>
              <a:t>Laser Printer</a:t>
            </a:r>
          </a:p>
          <a:p>
            <a:pPr marL="547688" lvl="1" indent="-200025" eaLnBrk="1" hangingPunct="1">
              <a:lnSpc>
                <a:spcPct val="8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Verdana" pitchFamily="34" charset="0"/>
              <a:buChar char="◦"/>
            </a:pPr>
            <a:r>
              <a:rPr lang="en-US" sz="2400"/>
              <a:t>Use system similar to photocopy machine</a:t>
            </a:r>
          </a:p>
          <a:p>
            <a:pPr marL="547688" lvl="1" indent="-200025" eaLnBrk="1" hangingPunct="1">
              <a:lnSpc>
                <a:spcPct val="8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Verdana" pitchFamily="34" charset="0"/>
              <a:buChar char="◦"/>
            </a:pPr>
            <a:r>
              <a:rPr lang="en-US" sz="2400"/>
              <a:t>Produces sharp, clean image</a:t>
            </a:r>
          </a:p>
          <a:p>
            <a:pPr marL="265113" indent="-265113" eaLnBrk="1" hangingPunct="1">
              <a:lnSpc>
                <a:spcPct val="80000"/>
              </a:lnSpc>
              <a:spcBef>
                <a:spcPts val="250"/>
              </a:spcBef>
              <a:buClr>
                <a:srgbClr val="002060"/>
              </a:buClr>
              <a:buSzPct val="80000"/>
              <a:buFont typeface="Wingdings 2" pitchFamily="18" charset="2"/>
              <a:buChar char=""/>
            </a:pPr>
            <a:r>
              <a:rPr lang="en-US" sz="2900">
                <a:solidFill>
                  <a:srgbClr val="004370"/>
                </a:solidFill>
                <a:cs typeface="Arial" charset="0"/>
              </a:rPr>
              <a:t>Inkjet</a:t>
            </a:r>
          </a:p>
          <a:p>
            <a:pPr marL="547688" lvl="1" indent="-200025" eaLnBrk="1" hangingPunct="1">
              <a:lnSpc>
                <a:spcPct val="8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Verdana" pitchFamily="34" charset="0"/>
              <a:buChar char="◦"/>
            </a:pPr>
            <a:r>
              <a:rPr lang="en-US" sz="2400"/>
              <a:t>Less expensive than a laser printer</a:t>
            </a:r>
          </a:p>
          <a:p>
            <a:pPr marL="547688" lvl="1" indent="-200025" eaLnBrk="1" hangingPunct="1">
              <a:lnSpc>
                <a:spcPct val="8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Verdana" pitchFamily="34" charset="0"/>
              <a:buChar char="◦"/>
            </a:pPr>
            <a:r>
              <a:rPr lang="en-US" sz="2400"/>
              <a:t>Quieter and faster</a:t>
            </a:r>
          </a:p>
          <a:p>
            <a:pPr marL="547688" lvl="1" indent="-200025" eaLnBrk="1" hangingPunct="1">
              <a:lnSpc>
                <a:spcPct val="8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Verdana" pitchFamily="34" charset="0"/>
              <a:buChar char="◦"/>
            </a:pPr>
            <a:r>
              <a:rPr lang="en-US" sz="2400"/>
              <a:t>Color could now be printed</a:t>
            </a:r>
          </a:p>
          <a:p>
            <a:pPr marL="265113" indent="-265113" eaLnBrk="1" hangingPunct="1">
              <a:lnSpc>
                <a:spcPct val="90000"/>
              </a:lnSpc>
              <a:spcBef>
                <a:spcPts val="250"/>
              </a:spcBef>
              <a:buClr>
                <a:srgbClr val="002060"/>
              </a:buClr>
              <a:buSzPct val="80000"/>
              <a:buFont typeface="Wingdings 2" pitchFamily="18" charset="2"/>
              <a:buChar char=""/>
            </a:pPr>
            <a:endParaRPr lang="en-US" sz="3600">
              <a:cs typeface="Arial" charset="0"/>
            </a:endParaRPr>
          </a:p>
        </p:txBody>
      </p:sp>
      <p:sp>
        <p:nvSpPr>
          <p:cNvPr id="3" name="Title 2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3200" b="1">
                <a:solidFill>
                  <a:schemeClr val="tx2"/>
                </a:solidFill>
                <a:latin typeface="Verdana" pitchFamily="34" charset="0"/>
              </a:rPr>
              <a:t>Printers (Output Devices)</a:t>
            </a:r>
            <a:br>
              <a:rPr lang="en-US" sz="3200" b="1">
                <a:solidFill>
                  <a:schemeClr val="tx2"/>
                </a:solidFill>
                <a:latin typeface="Verdana" pitchFamily="34" charset="0"/>
              </a:rPr>
            </a:br>
            <a:r>
              <a:rPr lang="en-US" sz="3200" b="1">
                <a:solidFill>
                  <a:schemeClr val="tx2"/>
                </a:solidFill>
                <a:latin typeface="Verdana" pitchFamily="34" charset="0"/>
              </a:rPr>
              <a:t>Types and Cost Factors </a:t>
            </a:r>
            <a:br>
              <a:rPr lang="en-US" sz="3200" b="1">
                <a:solidFill>
                  <a:schemeClr val="tx2"/>
                </a:solidFill>
                <a:latin typeface="Verdana" pitchFamily="34" charset="0"/>
              </a:rPr>
            </a:br>
            <a:r>
              <a:rPr lang="en-US" b="1">
                <a:solidFill>
                  <a:schemeClr val="tx2"/>
                </a:solidFill>
                <a:latin typeface="Verdana" pitchFamily="34" charset="0"/>
              </a:rPr>
              <a:t>(If you print in-house—not with a commercial printer)</a:t>
            </a:r>
            <a:endParaRPr lang="en-US" sz="3200" b="1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Source:  Digital Desktop Publishing</a:t>
            </a:r>
          </a:p>
        </p:txBody>
      </p:sp>
      <p:sp>
        <p:nvSpPr>
          <p:cNvPr id="2" name="Content Placeholder 1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 eaLnBrk="1" hangingPunct="1">
              <a:lnSpc>
                <a:spcPct val="90000"/>
              </a:lnSpc>
              <a:spcBef>
                <a:spcPts val="250"/>
              </a:spcBef>
              <a:buClr>
                <a:srgbClr val="002060"/>
              </a:buClr>
              <a:buSzPct val="80000"/>
              <a:buFont typeface="Wingdings 2" pitchFamily="18" charset="2"/>
              <a:buChar char=""/>
            </a:pPr>
            <a:r>
              <a:rPr lang="en-US" sz="3200">
                <a:solidFill>
                  <a:srgbClr val="004370"/>
                </a:solidFill>
                <a:cs typeface="Arial" charset="0"/>
              </a:rPr>
              <a:t>Cost</a:t>
            </a:r>
          </a:p>
          <a:p>
            <a:pPr marL="547688" lvl="1" indent="-200025" eaLnBrk="1" hangingPunct="1">
              <a:lnSpc>
                <a:spcPct val="8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en-US" sz="2100">
                <a:solidFill>
                  <a:srgbClr val="FFFFFF"/>
                </a:solidFill>
              </a:rPr>
              <a:t>Consider Cost of Supplies vs. Quality of Print</a:t>
            </a:r>
          </a:p>
          <a:p>
            <a:pPr marL="785813" lvl="2" indent="-182563" eaLnBrk="1" hangingPunct="1">
              <a:lnSpc>
                <a:spcPct val="90000"/>
              </a:lnSpc>
              <a:spcBef>
                <a:spcPts val="250"/>
              </a:spcBef>
              <a:buClr>
                <a:srgbClr val="FF3D39"/>
              </a:buClr>
              <a:buSzPct val="70000"/>
              <a:buFont typeface="Wingdings 2" pitchFamily="18" charset="2"/>
              <a:buChar char=""/>
            </a:pPr>
            <a:r>
              <a:rPr lang="en-US" sz="2200"/>
              <a:t>Laser cartridges</a:t>
            </a:r>
          </a:p>
          <a:p>
            <a:pPr marL="1023938" lvl="3" indent="-182563" eaLnBrk="1" hangingPunct="1">
              <a:lnSpc>
                <a:spcPct val="90000"/>
              </a:lnSpc>
              <a:spcBef>
                <a:spcPts val="225"/>
              </a:spcBef>
              <a:buClr>
                <a:srgbClr val="FF1200"/>
              </a:buClr>
              <a:buSzPct val="112000"/>
              <a:buFont typeface="Verdana" pitchFamily="34" charset="0"/>
              <a:buChar char="◦"/>
            </a:pPr>
            <a:r>
              <a:rPr lang="en-US" sz="1900"/>
              <a:t>More expensive</a:t>
            </a:r>
          </a:p>
          <a:p>
            <a:pPr marL="1023938" lvl="3" indent="-182563" eaLnBrk="1" hangingPunct="1">
              <a:lnSpc>
                <a:spcPct val="90000"/>
              </a:lnSpc>
              <a:spcBef>
                <a:spcPts val="225"/>
              </a:spcBef>
              <a:buClr>
                <a:srgbClr val="FF1200"/>
              </a:buClr>
              <a:buSzPct val="112000"/>
              <a:buFont typeface="Verdana" pitchFamily="34" charset="0"/>
              <a:buChar char="◦"/>
            </a:pPr>
            <a:r>
              <a:rPr lang="en-US" sz="1900"/>
              <a:t>Last longer</a:t>
            </a:r>
          </a:p>
          <a:p>
            <a:pPr marL="785813" lvl="2" indent="-182563" eaLnBrk="1" hangingPunct="1">
              <a:lnSpc>
                <a:spcPct val="90000"/>
              </a:lnSpc>
              <a:spcBef>
                <a:spcPts val="250"/>
              </a:spcBef>
              <a:buClr>
                <a:srgbClr val="FF3D39"/>
              </a:buClr>
              <a:buSzPct val="70000"/>
              <a:buFont typeface="Wingdings 2" pitchFamily="18" charset="2"/>
              <a:buChar char=""/>
            </a:pPr>
            <a:r>
              <a:rPr lang="en-US" sz="2200"/>
              <a:t>Color laser cartridges</a:t>
            </a:r>
          </a:p>
          <a:p>
            <a:pPr marL="1023938" lvl="3" indent="-182563" eaLnBrk="1" hangingPunct="1">
              <a:lnSpc>
                <a:spcPct val="90000"/>
              </a:lnSpc>
              <a:spcBef>
                <a:spcPts val="225"/>
              </a:spcBef>
              <a:buClr>
                <a:srgbClr val="FF1200"/>
              </a:buClr>
              <a:buSzPct val="112000"/>
              <a:buFont typeface="Verdana" pitchFamily="34" charset="0"/>
              <a:buChar char="◦"/>
            </a:pPr>
            <a:r>
              <a:rPr lang="en-US" sz="1900"/>
              <a:t>Expensive</a:t>
            </a:r>
          </a:p>
          <a:p>
            <a:pPr marL="785813" lvl="2" indent="-182563" eaLnBrk="1" hangingPunct="1">
              <a:lnSpc>
                <a:spcPct val="90000"/>
              </a:lnSpc>
              <a:spcBef>
                <a:spcPts val="250"/>
              </a:spcBef>
              <a:buClr>
                <a:srgbClr val="FF3D39"/>
              </a:buClr>
              <a:buSzPct val="70000"/>
              <a:buFont typeface="Wingdings 2" pitchFamily="18" charset="2"/>
              <a:buChar char=""/>
            </a:pPr>
            <a:r>
              <a:rPr lang="en-US" sz="2200"/>
              <a:t>Printing in black and white</a:t>
            </a:r>
          </a:p>
          <a:p>
            <a:pPr marL="1023938" lvl="3" indent="-182563" eaLnBrk="1" hangingPunct="1">
              <a:lnSpc>
                <a:spcPct val="90000"/>
              </a:lnSpc>
              <a:spcBef>
                <a:spcPts val="225"/>
              </a:spcBef>
              <a:buClr>
                <a:srgbClr val="FF1200"/>
              </a:buClr>
              <a:buSzPct val="112000"/>
              <a:buFont typeface="Verdana" pitchFamily="34" charset="0"/>
              <a:buChar char="◦"/>
            </a:pPr>
            <a:r>
              <a:rPr lang="en-US" sz="1900"/>
              <a:t>Less expensive with laser printer</a:t>
            </a:r>
          </a:p>
          <a:p>
            <a:pPr marL="785813" lvl="2" indent="-182563" eaLnBrk="1" hangingPunct="1">
              <a:lnSpc>
                <a:spcPct val="90000"/>
              </a:lnSpc>
              <a:spcBef>
                <a:spcPts val="250"/>
              </a:spcBef>
              <a:buClr>
                <a:srgbClr val="FF3D39"/>
              </a:buClr>
              <a:buSzPct val="70000"/>
              <a:buFont typeface="Wingdings 2" pitchFamily="18" charset="2"/>
              <a:buChar char=""/>
            </a:pPr>
            <a:r>
              <a:rPr lang="en-US" sz="2200"/>
              <a:t>Printing in color</a:t>
            </a:r>
          </a:p>
          <a:p>
            <a:pPr marL="1023938" lvl="3" indent="-182563" eaLnBrk="1" hangingPunct="1">
              <a:lnSpc>
                <a:spcPct val="90000"/>
              </a:lnSpc>
              <a:spcBef>
                <a:spcPts val="225"/>
              </a:spcBef>
              <a:buClr>
                <a:srgbClr val="FF1200"/>
              </a:buClr>
              <a:buSzPct val="112000"/>
              <a:buFont typeface="Verdana" pitchFamily="34" charset="0"/>
              <a:buChar char="◦"/>
            </a:pPr>
            <a:r>
              <a:rPr lang="en-US" sz="1900"/>
              <a:t>Inkjet more commonly used due to cost</a:t>
            </a:r>
          </a:p>
          <a:p>
            <a:pPr marL="265113" indent="-265113" eaLnBrk="1" hangingPunct="1">
              <a:lnSpc>
                <a:spcPct val="90000"/>
              </a:lnSpc>
              <a:spcBef>
                <a:spcPts val="250"/>
              </a:spcBef>
              <a:buClr>
                <a:srgbClr val="002060"/>
              </a:buClr>
              <a:buSzPct val="80000"/>
              <a:buFont typeface="Wingdings 2" pitchFamily="18" charset="2"/>
              <a:buChar char=""/>
            </a:pPr>
            <a:endParaRPr lang="en-US" sz="3600">
              <a:cs typeface="Arial" charset="0"/>
            </a:endParaRPr>
          </a:p>
        </p:txBody>
      </p:sp>
      <p:sp>
        <p:nvSpPr>
          <p:cNvPr id="3" name="Title 2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tabLst>
                <a:tab pos="7997825" algn="r"/>
              </a:tabLst>
            </a:pPr>
            <a:r>
              <a:rPr lang="en-US" sz="3200" b="1">
                <a:solidFill>
                  <a:schemeClr val="tx2"/>
                </a:solidFill>
                <a:latin typeface="Verdana" pitchFamily="34" charset="0"/>
              </a:rPr>
              <a:t>Printers (Output Devices)</a:t>
            </a:r>
            <a:endParaRPr lang="en-US" b="1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Source:  Digital Desktop Publishing</a:t>
            </a:r>
          </a:p>
        </p:txBody>
      </p:sp>
      <p:sp>
        <p:nvSpPr>
          <p:cNvPr id="9220" name="Content Placeholder 1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 eaLnBrk="1" hangingPunct="1">
              <a:lnSpc>
                <a:spcPct val="90000"/>
              </a:lnSpc>
              <a:spcBef>
                <a:spcPts val="250"/>
              </a:spcBef>
              <a:buClr>
                <a:srgbClr val="002060"/>
              </a:buClr>
              <a:buSzPct val="80000"/>
              <a:buFont typeface="Wingdings 2" pitchFamily="18" charset="2"/>
              <a:buChar char=""/>
            </a:pPr>
            <a:r>
              <a:rPr lang="en-US" sz="3200">
                <a:solidFill>
                  <a:srgbClr val="004370"/>
                </a:solidFill>
                <a:cs typeface="Arial" charset="0"/>
              </a:rPr>
              <a:t>Audience</a:t>
            </a:r>
          </a:p>
          <a:p>
            <a:pPr marL="547688" lvl="1" indent="-200025" eaLnBrk="1" hangingPunct="1">
              <a:spcBef>
                <a:spcPct val="20000"/>
              </a:spcBef>
              <a:buSzPct val="80000"/>
              <a:buFontTx/>
              <a:buBlip>
                <a:blip r:embed="rId3"/>
              </a:buBlip>
            </a:pPr>
            <a:r>
              <a:rPr lang="en-US" sz="2400">
                <a:solidFill>
                  <a:srgbClr val="FFFFFF"/>
                </a:solidFill>
              </a:rPr>
              <a:t>Write down who the audience will be </a:t>
            </a:r>
          </a:p>
          <a:p>
            <a:pPr marL="547688" lvl="1" indent="-200025" eaLnBrk="1" hangingPunct="1">
              <a:spcBef>
                <a:spcPct val="20000"/>
              </a:spcBef>
              <a:buSzPct val="80000"/>
              <a:buFontTx/>
              <a:buBlip>
                <a:blip r:embed="rId3"/>
              </a:buBlip>
            </a:pPr>
            <a:r>
              <a:rPr lang="en-US" sz="2400">
                <a:solidFill>
                  <a:srgbClr val="FFFFFF"/>
                </a:solidFill>
              </a:rPr>
              <a:t>Consider content for all audience members</a:t>
            </a:r>
          </a:p>
          <a:p>
            <a:pPr marL="265113" indent="-265113" eaLnBrk="1" hangingPunct="1">
              <a:lnSpc>
                <a:spcPct val="90000"/>
              </a:lnSpc>
              <a:spcBef>
                <a:spcPts val="250"/>
              </a:spcBef>
              <a:buClr>
                <a:srgbClr val="002060"/>
              </a:buClr>
              <a:buSzPct val="80000"/>
              <a:buFont typeface="Wingdings 2" pitchFamily="18" charset="2"/>
              <a:buChar char=""/>
            </a:pPr>
            <a:r>
              <a:rPr lang="en-US" sz="3200">
                <a:solidFill>
                  <a:srgbClr val="004370"/>
                </a:solidFill>
                <a:cs typeface="Arial" charset="0"/>
              </a:rPr>
              <a:t>Purpose</a:t>
            </a:r>
          </a:p>
          <a:p>
            <a:pPr marL="547688" lvl="1" indent="-200025" eaLnBrk="1" hangingPunct="1">
              <a:spcBef>
                <a:spcPct val="20000"/>
              </a:spcBef>
              <a:buSzPct val="80000"/>
              <a:buFontTx/>
              <a:buBlip>
                <a:blip r:embed="rId3"/>
              </a:buBlip>
            </a:pPr>
            <a:r>
              <a:rPr lang="en-US" sz="2400">
                <a:solidFill>
                  <a:srgbClr val="FFFFFF"/>
                </a:solidFill>
              </a:rPr>
              <a:t>Knowing why helps to decide what to include</a:t>
            </a:r>
          </a:p>
          <a:p>
            <a:pPr marL="265113" indent="-265113" eaLnBrk="1" hangingPunct="1">
              <a:lnSpc>
                <a:spcPct val="90000"/>
              </a:lnSpc>
              <a:spcBef>
                <a:spcPts val="250"/>
              </a:spcBef>
              <a:buClr>
                <a:srgbClr val="002060"/>
              </a:buClr>
              <a:buSzPct val="80000"/>
              <a:buFont typeface="Wingdings 2" pitchFamily="18" charset="2"/>
              <a:buChar char=""/>
            </a:pPr>
            <a:r>
              <a:rPr lang="en-US" sz="3200">
                <a:solidFill>
                  <a:srgbClr val="004370"/>
                </a:solidFill>
                <a:cs typeface="Arial" charset="0"/>
              </a:rPr>
              <a:t>Time Frame</a:t>
            </a:r>
          </a:p>
          <a:p>
            <a:pPr marL="547688" lvl="1" indent="-200025" eaLnBrk="1" hangingPunct="1">
              <a:spcBef>
                <a:spcPct val="20000"/>
              </a:spcBef>
              <a:buSzPct val="80000"/>
              <a:buFontTx/>
              <a:buBlip>
                <a:blip r:embed="rId3"/>
              </a:buBlip>
            </a:pPr>
            <a:r>
              <a:rPr lang="en-US" sz="2400">
                <a:solidFill>
                  <a:srgbClr val="FFFFFF"/>
                </a:solidFill>
              </a:rPr>
              <a:t>Several people involved in the process</a:t>
            </a:r>
          </a:p>
          <a:p>
            <a:pPr marL="547688" lvl="1" indent="-200025" eaLnBrk="1" hangingPunct="1">
              <a:spcBef>
                <a:spcPct val="20000"/>
              </a:spcBef>
              <a:buSzPct val="80000"/>
              <a:buFontTx/>
              <a:buBlip>
                <a:blip r:embed="rId3"/>
              </a:buBlip>
            </a:pPr>
            <a:r>
              <a:rPr lang="en-US" sz="2400">
                <a:solidFill>
                  <a:srgbClr val="FFFFFF"/>
                </a:solidFill>
              </a:rPr>
              <a:t>Consider printing, binding, distribution</a:t>
            </a:r>
          </a:p>
        </p:txBody>
      </p:sp>
      <p:sp>
        <p:nvSpPr>
          <p:cNvPr id="3" name="Title 2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Preplanning</a:t>
            </a:r>
          </a:p>
        </p:txBody>
      </p:sp>
      <p:pic>
        <p:nvPicPr>
          <p:cNvPr id="9222" name="Picture 6" descr="MCj043753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685800"/>
            <a:ext cx="1549400" cy="1363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Source:  Digital Desktop Publishing</a:t>
            </a:r>
          </a:p>
        </p:txBody>
      </p:sp>
      <p:sp>
        <p:nvSpPr>
          <p:cNvPr id="10244" name="Content Placeholder 1"/>
          <p:cNvSpPr>
            <a:spLocks/>
          </p:cNvSpPr>
          <p:nvPr/>
        </p:nvSpPr>
        <p:spPr bwMode="auto">
          <a:xfrm>
            <a:off x="457200" y="1600200"/>
            <a:ext cx="716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 eaLnBrk="1" hangingPunct="1">
              <a:lnSpc>
                <a:spcPct val="90000"/>
              </a:lnSpc>
              <a:spcBef>
                <a:spcPts val="250"/>
              </a:spcBef>
              <a:buClr>
                <a:srgbClr val="002060"/>
              </a:buClr>
              <a:buSzPct val="80000"/>
              <a:buFont typeface="Wingdings 2" pitchFamily="18" charset="2"/>
              <a:buChar char=""/>
            </a:pPr>
            <a:r>
              <a:rPr lang="en-US" sz="3200">
                <a:solidFill>
                  <a:srgbClr val="004370"/>
                </a:solidFill>
                <a:cs typeface="Arial" charset="0"/>
              </a:rPr>
              <a:t>Thumbnail Sketch</a:t>
            </a:r>
          </a:p>
          <a:p>
            <a:pPr marL="547688" lvl="1" indent="-200025" eaLnBrk="1" hangingPunct="1"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en-US" sz="2400">
                <a:solidFill>
                  <a:srgbClr val="FFFFFF"/>
                </a:solidFill>
              </a:rPr>
              <a:t>Working document that lets you “think” on paper</a:t>
            </a:r>
          </a:p>
          <a:p>
            <a:pPr marL="547688" lvl="1" indent="-200025" eaLnBrk="1" hangingPunct="1"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en-US" sz="2400">
                <a:solidFill>
                  <a:srgbClr val="FFFFFF"/>
                </a:solidFill>
              </a:rPr>
              <a:t>Not detailed</a:t>
            </a:r>
          </a:p>
          <a:p>
            <a:pPr marL="547688" lvl="1" indent="-200025" eaLnBrk="1" hangingPunct="1"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en-US" sz="2400">
                <a:solidFill>
                  <a:srgbClr val="FFFFFF"/>
                </a:solidFill>
              </a:rPr>
              <a:t>Work in pencil</a:t>
            </a:r>
          </a:p>
          <a:p>
            <a:pPr marL="265113" indent="-265113" eaLnBrk="1" hangingPunct="1">
              <a:lnSpc>
                <a:spcPct val="90000"/>
              </a:lnSpc>
              <a:spcBef>
                <a:spcPts val="250"/>
              </a:spcBef>
              <a:buClr>
                <a:srgbClr val="002060"/>
              </a:buClr>
              <a:buSzPct val="80000"/>
              <a:buFont typeface="Wingdings 2" pitchFamily="18" charset="2"/>
              <a:buChar char=""/>
            </a:pPr>
            <a:r>
              <a:rPr lang="en-US" sz="3200">
                <a:solidFill>
                  <a:srgbClr val="004370"/>
                </a:solidFill>
                <a:cs typeface="Arial" charset="0"/>
              </a:rPr>
              <a:t>Orientation</a:t>
            </a:r>
          </a:p>
          <a:p>
            <a:pPr marL="547688" lvl="1" indent="-200025" eaLnBrk="1" hangingPunct="1"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en-US" sz="2400">
                <a:solidFill>
                  <a:srgbClr val="FFFFFF"/>
                </a:solidFill>
                <a:cs typeface="Arial" charset="0"/>
              </a:rPr>
              <a:t>Vertical or Horizontal position in which page is printed</a:t>
            </a:r>
          </a:p>
          <a:p>
            <a:pPr marL="785813" lvl="2" indent="-182563" eaLnBrk="1" hangingPunct="1">
              <a:spcBef>
                <a:spcPct val="20000"/>
              </a:spcBef>
              <a:buSzPct val="70000"/>
              <a:buFontTx/>
              <a:buBlip>
                <a:blip r:embed="rId3"/>
              </a:buBlip>
            </a:pPr>
            <a:r>
              <a:rPr lang="en-US" sz="2400">
                <a:solidFill>
                  <a:srgbClr val="FFFFFF"/>
                </a:solidFill>
                <a:cs typeface="Arial" charset="0"/>
              </a:rPr>
              <a:t>Landscape – longest side is the top of page</a:t>
            </a:r>
          </a:p>
          <a:p>
            <a:pPr marL="785813" lvl="2" indent="-182563" eaLnBrk="1" hangingPunct="1">
              <a:spcBef>
                <a:spcPct val="20000"/>
              </a:spcBef>
              <a:buSzPct val="70000"/>
              <a:buFontTx/>
              <a:buBlip>
                <a:blip r:embed="rId3"/>
              </a:buBlip>
            </a:pPr>
            <a:r>
              <a:rPr lang="en-US" sz="2400">
                <a:solidFill>
                  <a:srgbClr val="FFFFFF"/>
                </a:solidFill>
                <a:cs typeface="Arial" charset="0"/>
              </a:rPr>
              <a:t>Portrait - shortest side is the top of page</a:t>
            </a:r>
          </a:p>
        </p:txBody>
      </p:sp>
      <p:sp>
        <p:nvSpPr>
          <p:cNvPr id="3" name="Title 2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Layout</a:t>
            </a:r>
          </a:p>
        </p:txBody>
      </p:sp>
      <p:pic>
        <p:nvPicPr>
          <p:cNvPr id="10247" name="Picture 7" descr="MCj025155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590800"/>
            <a:ext cx="1470025" cy="1509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Source:  Digital Desktop Publishing</a:t>
            </a:r>
          </a:p>
        </p:txBody>
      </p:sp>
      <p:sp>
        <p:nvSpPr>
          <p:cNvPr id="2052" name="Content Placeholder 1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 eaLnBrk="1" hangingPunct="1">
              <a:lnSpc>
                <a:spcPct val="90000"/>
              </a:lnSpc>
              <a:spcBef>
                <a:spcPts val="250"/>
              </a:spcBef>
              <a:buClr>
                <a:srgbClr val="002060"/>
              </a:buClr>
              <a:buSzPct val="80000"/>
              <a:buFont typeface="Wingdings 2" pitchFamily="18" charset="2"/>
              <a:buChar char=""/>
            </a:pPr>
            <a:r>
              <a:rPr lang="en-US" sz="3200">
                <a:solidFill>
                  <a:srgbClr val="004370"/>
                </a:solidFill>
                <a:cs typeface="Arial" charset="0"/>
              </a:rPr>
              <a:t>Size</a:t>
            </a:r>
          </a:p>
          <a:p>
            <a:pPr marL="547688" lvl="1" indent="-200025" eaLnBrk="1" hangingPunct="1">
              <a:spcBef>
                <a:spcPct val="20000"/>
              </a:spcBef>
              <a:buSzPct val="80000"/>
              <a:buFontTx/>
              <a:buBlip>
                <a:blip r:embed="rId3"/>
              </a:buBlip>
            </a:pPr>
            <a:r>
              <a:rPr lang="en-US" sz="2400">
                <a:solidFill>
                  <a:srgbClr val="FFFFFF"/>
                </a:solidFill>
              </a:rPr>
              <a:t>American sizes – measured in inches</a:t>
            </a:r>
          </a:p>
          <a:p>
            <a:pPr marL="785813" lvl="2" indent="-182563" eaLnBrk="1" hangingPunct="1">
              <a:spcBef>
                <a:spcPct val="20000"/>
              </a:spcBef>
              <a:buSzPct val="70000"/>
              <a:buFontTx/>
              <a:buBlip>
                <a:blip r:embed="rId4"/>
              </a:buBlip>
            </a:pPr>
            <a:r>
              <a:rPr lang="en-US" sz="2400">
                <a:solidFill>
                  <a:srgbClr val="FFFFFF"/>
                </a:solidFill>
              </a:rPr>
              <a:t>Letter – 8.5 x 11</a:t>
            </a:r>
          </a:p>
          <a:p>
            <a:pPr marL="785813" lvl="2" indent="-182563" eaLnBrk="1" hangingPunct="1">
              <a:spcBef>
                <a:spcPct val="20000"/>
              </a:spcBef>
              <a:buSzPct val="70000"/>
              <a:buFontTx/>
              <a:buBlip>
                <a:blip r:embed="rId4"/>
              </a:buBlip>
            </a:pPr>
            <a:r>
              <a:rPr lang="en-US" sz="2400">
                <a:solidFill>
                  <a:srgbClr val="FFFFFF"/>
                </a:solidFill>
              </a:rPr>
              <a:t>Legal – 8.5 x 14</a:t>
            </a:r>
          </a:p>
          <a:p>
            <a:pPr marL="785813" lvl="2" indent="-182563" eaLnBrk="1" hangingPunct="1">
              <a:spcBef>
                <a:spcPct val="20000"/>
              </a:spcBef>
              <a:buSzPct val="70000"/>
              <a:buFontTx/>
              <a:buBlip>
                <a:blip r:embed="rId4"/>
              </a:buBlip>
            </a:pPr>
            <a:r>
              <a:rPr lang="en-US" sz="2400">
                <a:solidFill>
                  <a:srgbClr val="FFFFFF"/>
                </a:solidFill>
              </a:rPr>
              <a:t>Tabloid – 11 x 14</a:t>
            </a:r>
          </a:p>
          <a:p>
            <a:pPr marL="547688" lvl="1" indent="-200025" eaLnBrk="1" hangingPunct="1">
              <a:spcBef>
                <a:spcPct val="20000"/>
              </a:spcBef>
              <a:buSzPct val="80000"/>
              <a:buFontTx/>
              <a:buBlip>
                <a:blip r:embed="rId3"/>
              </a:buBlip>
            </a:pPr>
            <a:r>
              <a:rPr lang="en-US" sz="2400">
                <a:solidFill>
                  <a:srgbClr val="FFFFFF"/>
                </a:solidFill>
              </a:rPr>
              <a:t>European sizes – measured in metric system</a:t>
            </a:r>
          </a:p>
          <a:p>
            <a:pPr marL="265113" indent="-265113" eaLnBrk="1" hangingPunct="1">
              <a:lnSpc>
                <a:spcPct val="90000"/>
              </a:lnSpc>
              <a:spcBef>
                <a:spcPts val="250"/>
              </a:spcBef>
              <a:buClr>
                <a:srgbClr val="002060"/>
              </a:buClr>
              <a:buSzPct val="80000"/>
              <a:buFont typeface="Wingdings 2" pitchFamily="18" charset="2"/>
              <a:buChar char=""/>
            </a:pPr>
            <a:endParaRPr lang="en-US" sz="2400">
              <a:solidFill>
                <a:srgbClr val="B72E09"/>
              </a:solidFill>
              <a:cs typeface="Arial" charset="0"/>
            </a:endParaRPr>
          </a:p>
        </p:txBody>
      </p:sp>
      <p:sp>
        <p:nvSpPr>
          <p:cNvPr id="3" name="Title 2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tabLst>
                <a:tab pos="7997825" algn="r"/>
              </a:tabLst>
            </a:pP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Paper</a:t>
            </a:r>
            <a:endParaRPr lang="en-US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pic>
        <p:nvPicPr>
          <p:cNvPr id="2055" name="Picture 7" descr="MMj01726020000[1]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162050" y="1676400"/>
            <a:ext cx="1162050" cy="828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7 -0.10301 C -0.04618 -0.08819 -0.04306 -0.07292 -0.04167 -0.05741 C -0.04028 -0.01944 -0.03941 0.0169 -0.03125 0.05301 C -0.02865 0.06458 -0.0283 0.07616 -0.02327 0.08634 C -0.02222 0.09445 -0.02153 0.09884 -0.01806 0.10556 C -0.01424 0.12431 -0.01389 0.14421 -0.00486 0.15995 C -0.0033 0.1713 0.00173 0.18241 0.00694 0.19167 C 0.00868 0.20301 0.01406 0.21343 0.01892 0.22315 C 0.02048 0.23403 0.02517 0.24491 0.03194 0.25139 C 0.04166 0.27176 0.05486 0.29005 0.07274 0.29514 C 0.08316 0.30116 0.09323 0.30486 0.10434 0.30741 C 0.12048 0.31597 0.1316 0.31505 0.15035 0.3162 C 0.18142 0.31505 0.21267 0.31528 0.24375 0.31273 C 0.26076 0.31134 0.27847 0.2956 0.29253 0.28472 C 0.29809 0.28056 0.30156 0.27338 0.30694 0.26875 C 0.31198 0.25857 0.31701 0.24699 0.32014 0.23542 C 0.32222 0.2125 0.32673 0.18171 0.31875 0.15995 C 0.3125 0.14329 0.30486 0.12755 0.29635 0.11273 C 0.29392 0.10185 0.28403 0.09653 0.27673 0.09167 C 0.2684 0.09213 0.26007 0.09236 0.25173 0.09329 C 0.24583 0.09398 0.24045 0.09884 0.23455 0.10046 C 0.23038 0.10602 0.22309 0.11343 0.21753 0.1162 C 0.21441 0.12245 0.21232 0.12824 0.20833 0.1338 C 0.2059 0.14259 0.20191 0.14977 0.19913 0.15833 C 0.19618 0.16759 0.19444 0.17732 0.19114 0.18634 C 0.1908 0.18935 0.19062 0.19236 0.18993 0.19514 C 0.18923 0.19769 0.18767 0.19954 0.18715 0.20208 C 0.18646 0.20556 0.18663 0.20926 0.18594 0.21273 C 0.18542 0.21574 0.1842 0.21852 0.18333 0.22153 C 0.18003 0.25093 0.17795 0.28195 0.18455 0.31088 C 0.18559 0.32199 0.18611 0.3331 0.18715 0.34421 C 0.18819 0.35486 0.19271 0.36412 0.19514 0.37408 C 0.19878 0.38912 0.20104 0.39884 0.20694 0.41273 C 0.20955 0.43912 0.20573 0.41505 0.21753 0.44769 C 0.225 0.46829 0.24514 0.50417 0.26354 0.50926 C 0.2691 0.5162 0.27482 0.51551 0.28194 0.51806 C 0.31701 0.5169 0.35208 0.51644 0.38715 0.51435 C 0.40173 0.51343 0.39948 0.50995 0.41215 0.50741 C 0.44687 0.50046 0.48038 0.49097 0.51493 0.48287 C 0.52743 0.47454 0.5158 0.48125 0.54253 0.47593 C 0.5783 0.46875 0.61493 0.46713 0.65035 0.45833 C 0.66441 0.45486 0.67882 0.45208 0.69253 0.44607 C 0.69965 0.44306 0.7066 0.43889 0.71354 0.43542 C 0.71684 0.4338 0.72066 0.42847 0.72413 0.42847 L 0.72673 0.41435 " pathEditMode="relative" ptsTypes="fffffffffffffffffffffffffffffffffffffffffffAA">
                                      <p:cBhvr>
                                        <p:cTn id="6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Source:  Digital Desktop Publishing</a:t>
            </a:r>
          </a:p>
        </p:txBody>
      </p:sp>
      <p:sp>
        <p:nvSpPr>
          <p:cNvPr id="3076" name="Content Placeholder 1"/>
          <p:cNvSpPr>
            <a:spLocks/>
          </p:cNvSpPr>
          <p:nvPr/>
        </p:nvSpPr>
        <p:spPr bwMode="auto">
          <a:xfrm>
            <a:off x="533400" y="1295400"/>
            <a:ext cx="7086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 eaLnBrk="1" hangingPunct="1">
              <a:lnSpc>
                <a:spcPct val="90000"/>
              </a:lnSpc>
              <a:spcBef>
                <a:spcPts val="250"/>
              </a:spcBef>
              <a:buClr>
                <a:srgbClr val="002060"/>
              </a:buClr>
              <a:buSzPct val="80000"/>
              <a:buFont typeface="Wingdings 2" pitchFamily="18" charset="2"/>
              <a:buChar char=""/>
            </a:pPr>
            <a:r>
              <a:rPr lang="en-US" sz="3200">
                <a:solidFill>
                  <a:srgbClr val="004370"/>
                </a:solidFill>
                <a:cs typeface="Arial" charset="0"/>
              </a:rPr>
              <a:t>Type</a:t>
            </a:r>
          </a:p>
          <a:p>
            <a:pPr marL="547688" lvl="1" indent="-200025" eaLnBrk="1" hangingPunct="1">
              <a:buSzPct val="80000"/>
              <a:buFontTx/>
              <a:buBlip>
                <a:blip r:embed="rId2"/>
              </a:buBlip>
            </a:pPr>
            <a:r>
              <a:rPr lang="en-US" sz="2400">
                <a:solidFill>
                  <a:srgbClr val="FFFFFF"/>
                </a:solidFill>
              </a:rPr>
              <a:t>Bond – personal printer or copier paper</a:t>
            </a:r>
          </a:p>
          <a:p>
            <a:pPr marL="547688" lvl="1" indent="-200025" eaLnBrk="1" hangingPunct="1">
              <a:buSzPct val="80000"/>
              <a:buFontTx/>
              <a:buBlip>
                <a:blip r:embed="rId2"/>
              </a:buBlip>
            </a:pPr>
            <a:r>
              <a:rPr lang="en-US" sz="2400">
                <a:solidFill>
                  <a:srgbClr val="FFFFFF"/>
                </a:solidFill>
              </a:rPr>
              <a:t>Book – higher-quality paper than bond</a:t>
            </a:r>
          </a:p>
          <a:p>
            <a:pPr marL="547688" lvl="1" indent="-200025" eaLnBrk="1" hangingPunct="1">
              <a:buSzPct val="80000"/>
              <a:buFontTx/>
              <a:buBlip>
                <a:blip r:embed="rId2"/>
              </a:buBlip>
            </a:pPr>
            <a:r>
              <a:rPr lang="en-US" sz="2400">
                <a:solidFill>
                  <a:srgbClr val="FFFFFF"/>
                </a:solidFill>
              </a:rPr>
              <a:t>Text – very high quality paper</a:t>
            </a:r>
          </a:p>
          <a:p>
            <a:pPr marL="547688" lvl="1" indent="-200025" eaLnBrk="1" hangingPunct="1">
              <a:buSzPct val="80000"/>
              <a:buFontTx/>
              <a:buBlip>
                <a:blip r:embed="rId2"/>
              </a:buBlip>
            </a:pPr>
            <a:r>
              <a:rPr lang="en-US" sz="2400">
                <a:solidFill>
                  <a:srgbClr val="FFFFFF"/>
                </a:solidFill>
              </a:rPr>
              <a:t>Newsprint - low quality and inexpensive</a:t>
            </a:r>
          </a:p>
          <a:p>
            <a:pPr marL="547688" lvl="1" indent="-200025" eaLnBrk="1" hangingPunct="1">
              <a:buSzPct val="80000"/>
              <a:buFontTx/>
              <a:buBlip>
                <a:blip r:embed="rId2"/>
              </a:buBlip>
            </a:pPr>
            <a:r>
              <a:rPr lang="en-US" sz="2400">
                <a:solidFill>
                  <a:srgbClr val="FFFFFF"/>
                </a:solidFill>
              </a:rPr>
              <a:t>Cover – heavy stock paper</a:t>
            </a:r>
          </a:p>
          <a:p>
            <a:pPr marL="547688" lvl="1" indent="-200025" eaLnBrk="1" hangingPunct="1">
              <a:buSzPct val="80000"/>
              <a:buFontTx/>
              <a:buBlip>
                <a:blip r:embed="rId2"/>
              </a:buBlip>
            </a:pPr>
            <a:r>
              <a:rPr lang="en-US" sz="2400">
                <a:solidFill>
                  <a:srgbClr val="FFFFFF"/>
                </a:solidFill>
              </a:rPr>
              <a:t>Coated – finish added to produce better-quality print</a:t>
            </a:r>
          </a:p>
          <a:p>
            <a:pPr marL="547688" lvl="1" indent="-200025" eaLnBrk="1" hangingPunct="1">
              <a:buSzPct val="80000"/>
              <a:buFontTx/>
              <a:buBlip>
                <a:blip r:embed="rId2"/>
              </a:buBlip>
            </a:pPr>
            <a:r>
              <a:rPr lang="en-US" sz="2400">
                <a:solidFill>
                  <a:srgbClr val="FFFFFF"/>
                </a:solidFill>
              </a:rPr>
              <a:t>Dot Gain - amount of ink that spreads on the paper</a:t>
            </a:r>
          </a:p>
        </p:txBody>
      </p:sp>
      <p:sp>
        <p:nvSpPr>
          <p:cNvPr id="3" name="Title 2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Paper</a:t>
            </a:r>
          </a:p>
        </p:txBody>
      </p:sp>
      <p:pic>
        <p:nvPicPr>
          <p:cNvPr id="3078" name="Picture 6" descr="MCj042606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876800"/>
            <a:ext cx="1676400" cy="1616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0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0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Source:  Digital Desktop Publishing</a:t>
            </a:r>
          </a:p>
        </p:txBody>
      </p:sp>
      <p:sp>
        <p:nvSpPr>
          <p:cNvPr id="4100" name="Content Placeholder 1"/>
          <p:cNvSpPr>
            <a:spLocks/>
          </p:cNvSpPr>
          <p:nvPr/>
        </p:nvSpPr>
        <p:spPr bwMode="auto">
          <a:xfrm>
            <a:off x="457200" y="1600200"/>
            <a:ext cx="7086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 eaLnBrk="1" hangingPunct="1">
              <a:lnSpc>
                <a:spcPct val="90000"/>
              </a:lnSpc>
              <a:spcBef>
                <a:spcPts val="250"/>
              </a:spcBef>
              <a:buClr>
                <a:srgbClr val="002060"/>
              </a:buClr>
              <a:buSzPct val="80000"/>
              <a:buFont typeface="Wingdings 2" pitchFamily="18" charset="2"/>
              <a:buChar char=""/>
            </a:pPr>
            <a:r>
              <a:rPr lang="en-US" sz="3200">
                <a:solidFill>
                  <a:srgbClr val="004370"/>
                </a:solidFill>
                <a:cs typeface="Arial" charset="0"/>
              </a:rPr>
              <a:t>Weight</a:t>
            </a:r>
          </a:p>
          <a:p>
            <a:pPr marL="547688" lvl="1" indent="-200025" eaLnBrk="1" hangingPunct="1"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en-US" sz="2400">
                <a:solidFill>
                  <a:srgbClr val="FFFFFF"/>
                </a:solidFill>
              </a:rPr>
              <a:t>Measured in pounds using a standard based on 500 sheets of that type of paper</a:t>
            </a:r>
          </a:p>
          <a:p>
            <a:pPr marL="547688" lvl="1" indent="-200025" eaLnBrk="1" hangingPunct="1"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en-US" sz="2400">
                <a:solidFill>
                  <a:srgbClr val="FFFFFF"/>
                </a:solidFill>
              </a:rPr>
              <a:t>Weights are different for each type of paper</a:t>
            </a:r>
          </a:p>
          <a:p>
            <a:pPr marL="265113" indent="-265113" eaLnBrk="1" hangingPunct="1">
              <a:lnSpc>
                <a:spcPct val="90000"/>
              </a:lnSpc>
              <a:spcBef>
                <a:spcPts val="250"/>
              </a:spcBef>
              <a:buClr>
                <a:srgbClr val="002060"/>
              </a:buClr>
              <a:buSzPct val="80000"/>
              <a:buFont typeface="Wingdings 2" pitchFamily="18" charset="2"/>
              <a:buChar char=""/>
            </a:pPr>
            <a:endParaRPr lang="en-US" sz="32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" name="Title 2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Paper</a:t>
            </a:r>
          </a:p>
        </p:txBody>
      </p:sp>
      <p:pic>
        <p:nvPicPr>
          <p:cNvPr id="4102" name="Picture 6" descr="MMj03005750000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572000"/>
            <a:ext cx="95250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Source:  Digital Desktop Publishing</a:t>
            </a:r>
          </a:p>
        </p:txBody>
      </p:sp>
      <p:sp>
        <p:nvSpPr>
          <p:cNvPr id="5124" name="Content Placeholder 1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 eaLnBrk="1" hangingPunct="1">
              <a:lnSpc>
                <a:spcPct val="80000"/>
              </a:lnSpc>
              <a:spcBef>
                <a:spcPts val="250"/>
              </a:spcBef>
              <a:buClr>
                <a:srgbClr val="002060"/>
              </a:buClr>
              <a:buSzPct val="80000"/>
              <a:buFont typeface="Wingdings 2" pitchFamily="18" charset="2"/>
              <a:buChar char=""/>
            </a:pPr>
            <a:r>
              <a:rPr lang="en-US" sz="2400">
                <a:solidFill>
                  <a:srgbClr val="004370"/>
                </a:solidFill>
                <a:cs typeface="Arial" charset="0"/>
              </a:rPr>
              <a:t>Z Fold </a:t>
            </a:r>
          </a:p>
          <a:p>
            <a:pPr marL="547688" lvl="1" indent="-200025" eaLnBrk="1" hangingPunct="1">
              <a:lnSpc>
                <a:spcPct val="8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en-US" sz="2100">
                <a:solidFill>
                  <a:srgbClr val="FFFFFF"/>
                </a:solidFill>
              </a:rPr>
              <a:t>Divides page in thirds with only one side printed on</a:t>
            </a:r>
          </a:p>
          <a:p>
            <a:pPr marL="265113" indent="-265113" eaLnBrk="1" hangingPunct="1">
              <a:lnSpc>
                <a:spcPct val="80000"/>
              </a:lnSpc>
              <a:spcBef>
                <a:spcPts val="250"/>
              </a:spcBef>
              <a:buClr>
                <a:srgbClr val="002060"/>
              </a:buClr>
              <a:buSzPct val="80000"/>
              <a:buFont typeface="Wingdings 2" pitchFamily="18" charset="2"/>
              <a:buChar char=""/>
            </a:pPr>
            <a:r>
              <a:rPr lang="en-US" sz="2400">
                <a:solidFill>
                  <a:srgbClr val="004370"/>
                </a:solidFill>
                <a:cs typeface="Arial" charset="0"/>
              </a:rPr>
              <a:t>Trifold </a:t>
            </a:r>
          </a:p>
          <a:p>
            <a:pPr marL="547688" lvl="1" indent="-200025" eaLnBrk="1" hangingPunct="1">
              <a:lnSpc>
                <a:spcPct val="8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en-US" sz="2100">
                <a:solidFill>
                  <a:srgbClr val="FFFFFF"/>
                </a:solidFill>
              </a:rPr>
              <a:t>Similar to Z but with both sides printed on</a:t>
            </a:r>
          </a:p>
          <a:p>
            <a:pPr marL="265113" indent="-265113" eaLnBrk="1" hangingPunct="1">
              <a:lnSpc>
                <a:spcPct val="80000"/>
              </a:lnSpc>
              <a:spcBef>
                <a:spcPts val="250"/>
              </a:spcBef>
              <a:buClr>
                <a:srgbClr val="002060"/>
              </a:buClr>
              <a:buSzPct val="80000"/>
              <a:buFont typeface="Wingdings 2" pitchFamily="18" charset="2"/>
              <a:buChar char=""/>
            </a:pPr>
            <a:r>
              <a:rPr lang="en-US" sz="2400">
                <a:solidFill>
                  <a:srgbClr val="004370"/>
                </a:solidFill>
                <a:cs typeface="Arial" charset="0"/>
              </a:rPr>
              <a:t>Accordion Fold</a:t>
            </a:r>
          </a:p>
          <a:p>
            <a:pPr marL="547688" lvl="1" indent="-200025" eaLnBrk="1" hangingPunct="1">
              <a:lnSpc>
                <a:spcPct val="8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en-US" sz="2100">
                <a:solidFill>
                  <a:srgbClr val="FFFFFF"/>
                </a:solidFill>
              </a:rPr>
              <a:t>Divides page into fourths</a:t>
            </a:r>
          </a:p>
          <a:p>
            <a:pPr marL="265113" indent="-265113" eaLnBrk="1" hangingPunct="1">
              <a:lnSpc>
                <a:spcPct val="80000"/>
              </a:lnSpc>
              <a:spcBef>
                <a:spcPts val="250"/>
              </a:spcBef>
              <a:buClr>
                <a:srgbClr val="002060"/>
              </a:buClr>
              <a:buSzPct val="80000"/>
              <a:buFont typeface="Wingdings 2" pitchFamily="18" charset="2"/>
              <a:buChar char=""/>
            </a:pPr>
            <a:r>
              <a:rPr lang="en-US" sz="2400">
                <a:solidFill>
                  <a:srgbClr val="004370"/>
                </a:solidFill>
                <a:cs typeface="Arial" charset="0"/>
              </a:rPr>
              <a:t>GateFold</a:t>
            </a:r>
          </a:p>
          <a:p>
            <a:pPr marL="547688" lvl="1" indent="-200025" eaLnBrk="1" hangingPunct="1">
              <a:lnSpc>
                <a:spcPct val="8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en-US" sz="2100">
                <a:solidFill>
                  <a:srgbClr val="FFFFFF"/>
                </a:solidFill>
              </a:rPr>
              <a:t>Folds sides into the middle of the page</a:t>
            </a:r>
          </a:p>
          <a:p>
            <a:pPr marL="265113" indent="-265113" eaLnBrk="1" hangingPunct="1">
              <a:lnSpc>
                <a:spcPct val="80000"/>
              </a:lnSpc>
              <a:spcBef>
                <a:spcPts val="250"/>
              </a:spcBef>
              <a:buClr>
                <a:srgbClr val="002060"/>
              </a:buClr>
              <a:buSzPct val="80000"/>
              <a:buFont typeface="Wingdings 2" pitchFamily="18" charset="2"/>
              <a:buChar char=""/>
            </a:pPr>
            <a:r>
              <a:rPr lang="en-US" sz="2400">
                <a:solidFill>
                  <a:srgbClr val="004370"/>
                </a:solidFill>
                <a:cs typeface="Arial" charset="0"/>
              </a:rPr>
              <a:t>Business Letter Fold</a:t>
            </a:r>
          </a:p>
          <a:p>
            <a:pPr marL="547688" lvl="1" indent="-200025" eaLnBrk="1" hangingPunct="1">
              <a:lnSpc>
                <a:spcPct val="8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en-US" sz="2100">
                <a:solidFill>
                  <a:srgbClr val="FFFFFF"/>
                </a:solidFill>
              </a:rPr>
              <a:t>Folds in third to fit in standard business envelope</a:t>
            </a:r>
          </a:p>
          <a:p>
            <a:pPr marL="265113" indent="-265113" eaLnBrk="1" hangingPunct="1">
              <a:lnSpc>
                <a:spcPct val="80000"/>
              </a:lnSpc>
              <a:spcBef>
                <a:spcPts val="250"/>
              </a:spcBef>
              <a:buClr>
                <a:srgbClr val="002060"/>
              </a:buClr>
              <a:buSzPct val="80000"/>
              <a:buFont typeface="Wingdings 2" pitchFamily="18" charset="2"/>
              <a:buChar char=""/>
            </a:pPr>
            <a:r>
              <a:rPr lang="en-US" sz="2400">
                <a:solidFill>
                  <a:srgbClr val="004370"/>
                </a:solidFill>
                <a:cs typeface="Arial" charset="0"/>
              </a:rPr>
              <a:t>Half Fold</a:t>
            </a:r>
          </a:p>
          <a:p>
            <a:pPr marL="547688" lvl="1" indent="-200025" eaLnBrk="1" hangingPunct="1">
              <a:lnSpc>
                <a:spcPct val="8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en-US" sz="2100">
                <a:solidFill>
                  <a:srgbClr val="FFFFFF"/>
                </a:solidFill>
              </a:rPr>
              <a:t>Divides the page in half</a:t>
            </a:r>
          </a:p>
          <a:p>
            <a:pPr marL="265113" indent="-265113" eaLnBrk="1" hangingPunct="1">
              <a:lnSpc>
                <a:spcPct val="8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endParaRPr lang="en-US" sz="21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" name="Title 2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Folds</a:t>
            </a:r>
          </a:p>
        </p:txBody>
      </p:sp>
      <p:pic>
        <p:nvPicPr>
          <p:cNvPr id="5126" name="Picture 6" descr="MMj03567250000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5029200"/>
            <a:ext cx="1028700" cy="714375"/>
          </a:xfrm>
          <a:prstGeom prst="rect">
            <a:avLst/>
          </a:prstGeom>
          <a:noFill/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657600" y="762000"/>
            <a:ext cx="2667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Z..Z..Z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264 0.00857 C -0.42934 0.02245 -0.42691 0.03681 -0.42343 0.0507 C -0.4217 0.05787 -0.42135 0.06343 -0.41823 0.06991 C -0.41493 0.08634 -0.41493 0.1081 -0.40764 0.12245 C -0.40677 0.12732 -0.40434 0.13958 -0.40243 0.14352 C -0.40121 0.1463 -0.39861 0.14792 -0.39722 0.1507 C -0.39461 0.15556 -0.39288 0.16111 -0.39062 0.16644 C -0.38767 0.17338 -0.37812 0.18472 -0.37482 0.18912 C -0.36718 0.19931 -0.35434 0.20232 -0.34444 0.20671 C -0.32048 0.21736 -0.29479 0.21852 -0.27083 0.22963 C -0.26788 0.24074 -0.27066 0.22894 -0.26823 0.24884 C -0.26701 0.2588 -0.26423 0.26898 -0.26163 0.27847 C -0.26059 0.2875 -0.25989 0.29653 -0.25764 0.30509 C -0.25607 0.31898 -0.25121 0.33148 -0.24982 0.34537 C -0.24705 0.37107 -0.24566 0.39954 -0.23923 0.42431 C -0.23784 0.43773 -0.23402 0.44653 -0.23142 0.45926 C -0.2302 0.46574 -0.22968 0.47269 -0.22743 0.4787 C -0.22361 0.48958 -0.22656 0.47917 -0.22083 0.4875 C -0.21441 0.49676 -0.20868 0.50764 -0.20243 0.51736 C -0.19427 0.52963 -0.18663 0.54005 -0.17604 0.54861 C -0.17118 0.5588 -0.15573 0.56921 -0.14722 0.57176 C -0.14045 0.57778 -0.13142 0.57778 -0.12343 0.58032 C -0.11545 0.58773 -0.09444 0.5875 -0.09444 0.5875 C -0.07743 0.59468 -0.05451 0.59537 -0.03663 0.59792 C 0.01111 0.60509 0.05868 0.61343 0.10677 0.61713 C 0.12778 0.6162 0.14896 0.61574 0.16997 0.61366 C 0.17969 0.61273 0.1941 0.60347 0.20278 0.59977 C 0.20955 0.59653 0.21684 0.59722 0.22396 0.5963 C 0.25521 0.59236 0.28837 0.5919 0.31858 0.57847 C 0.34323 0.56782 0.36754 0.55556 0.39236 0.54514 C 0.39792 0.54051 0.40052 0.53588 0.40556 0.53125 C 0.40973 0.52732 0.41771 0.52269 0.42136 0.51736 C 0.42414 0.51343 0.42813 0.51111 0.43056 0.50671 C 0.43247 0.50324 0.43577 0.4963 0.43577 0.4963 C 0.43768 0.48542 0.43993 0.4757 0.44098 0.46458 C 0.44011 0.45 0.43993 0.43542 0.43837 0.42083 C 0.43768 0.41482 0.43195 0.40764 0.42917 0.40324 C 0.42257 0.39259 0.41511 0.3831 0.40556 0.37685 C 0.40191 0.37454 0.40122 0.37593 0.39757 0.37338 C 0.3849 0.36389 0.3948 0.36806 0.38438 0.36458 C 0.37327 0.34445 0.3882 0.36921 0.37518 0.35417 C 0.37344 0.35232 0.37309 0.34884 0.37136 0.34699 C 0.36684 0.34259 0.35573 0.33611 0.35018 0.3331 C 0.33299 0.33426 0.3191 0.3375 0.30278 0.34352 C 0.29601 0.34607 0.28872 0.35162 0.28177 0.35232 C 0.26563 0.35394 0.23316 0.35579 0.23316 0.35579 C 0.22205 0.3588 0.2132 0.36111 0.20157 0.36111 L 0.18056 0.3331 " pathEditMode="relative" ptsTypes="ffffffffffffffffffffffffffffffffffffffffffffffAA">
                                      <p:cBhvr>
                                        <p:cTn id="6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Source:  Digital Desktop Publishing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FOLDS</a:t>
            </a:r>
          </a:p>
        </p:txBody>
      </p:sp>
      <p:pic>
        <p:nvPicPr>
          <p:cNvPr id="34820" name="Picture 4" descr="Go to fullsize image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304800" y="1371600"/>
            <a:ext cx="990600" cy="855663"/>
          </a:xfrm>
          <a:noFill/>
          <a:ln/>
        </p:spPr>
      </p:pic>
      <p:pic>
        <p:nvPicPr>
          <p:cNvPr id="34821" name="Picture 5" descr="Go to fullsize image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81000" y="2362200"/>
            <a:ext cx="8953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6" descr="Go to fullsize image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381000" y="3429000"/>
            <a:ext cx="12382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7" descr="http://tbn0.google.com/images?q=tbn:upNkJOrdS-9-hM:http://www.mpaads.com/images/portfolio/VHS-Recruitment-Tri-Fold.jpg"/>
          <p:cNvPicPr>
            <a:picLocks noChangeAspect="1" noChangeArrowheads="1"/>
          </p:cNvPicPr>
          <p:nvPr/>
        </p:nvPicPr>
        <p:blipFill>
          <a:blip r:embed="rId8" r:link="rId9" cstate="print"/>
          <a:srcRect/>
          <a:stretch>
            <a:fillRect/>
          </a:stretch>
        </p:blipFill>
        <p:spPr bwMode="auto">
          <a:xfrm>
            <a:off x="533400" y="4267200"/>
            <a:ext cx="99060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8" descr="http://tbn0.google.com/images?q=tbn:NRxhmdDOuGc9LM:http://willywalt.com/land/images/zf.gif"/>
          <p:cNvPicPr>
            <a:picLocks noChangeAspect="1" noChangeArrowheads="1"/>
          </p:cNvPicPr>
          <p:nvPr/>
        </p:nvPicPr>
        <p:blipFill>
          <a:blip r:embed="rId10" r:link="rId11" cstate="print"/>
          <a:srcRect/>
          <a:stretch>
            <a:fillRect/>
          </a:stretch>
        </p:blipFill>
        <p:spPr bwMode="auto">
          <a:xfrm>
            <a:off x="457200" y="5257800"/>
            <a:ext cx="12096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1828800" y="1600200"/>
            <a:ext cx="466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/>
              <a:t>Accordion Fold—divides the page in </a:t>
            </a:r>
            <a:r>
              <a:rPr lang="en-US">
                <a:solidFill>
                  <a:srgbClr val="FFFFFF"/>
                </a:solidFill>
              </a:rPr>
              <a:t>fourths</a:t>
            </a:r>
            <a:r>
              <a:rPr lang="en-US"/>
              <a:t> 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1835150" y="2605088"/>
            <a:ext cx="540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/>
              <a:t>Gatefold-folds the sides into the </a:t>
            </a:r>
            <a:r>
              <a:rPr lang="en-US">
                <a:solidFill>
                  <a:srgbClr val="FFFFFF"/>
                </a:solidFill>
              </a:rPr>
              <a:t>middle</a:t>
            </a:r>
            <a:r>
              <a:rPr lang="en-US"/>
              <a:t> of the page.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1905000" y="3581400"/>
            <a:ext cx="503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/>
              <a:t>Half Fold-divides the page </a:t>
            </a:r>
            <a:r>
              <a:rPr lang="en-US">
                <a:solidFill>
                  <a:srgbClr val="FFFFFF"/>
                </a:solidFill>
              </a:rPr>
              <a:t>in half</a:t>
            </a:r>
            <a:r>
              <a:rPr lang="en-US"/>
              <a:t>; like a booklet.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1905000" y="4311650"/>
            <a:ext cx="533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en-US"/>
              <a:t>Trifold-is much like the Z fold but with </a:t>
            </a:r>
            <a:r>
              <a:rPr lang="en-US">
                <a:solidFill>
                  <a:srgbClr val="FFFFFF"/>
                </a:solidFill>
              </a:rPr>
              <a:t>both sides</a:t>
            </a:r>
            <a:r>
              <a:rPr lang="en-US"/>
              <a:t> containing print.</a:t>
            </a: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1981200" y="5273675"/>
            <a:ext cx="518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en-US"/>
              <a:t>Z Fold-divides the page into thirds, with print on </a:t>
            </a:r>
            <a:r>
              <a:rPr lang="en-US">
                <a:solidFill>
                  <a:srgbClr val="FFFFFF"/>
                </a:solidFill>
              </a:rPr>
              <a:t>one side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Source:  Digital Desktop Publishing</a:t>
            </a:r>
          </a:p>
        </p:txBody>
      </p:sp>
      <p:sp>
        <p:nvSpPr>
          <p:cNvPr id="6148" name="Content Placeholder 1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 eaLnBrk="1" hangingPunct="1">
              <a:lnSpc>
                <a:spcPct val="90000"/>
              </a:lnSpc>
              <a:spcBef>
                <a:spcPts val="250"/>
              </a:spcBef>
              <a:buClr>
                <a:srgbClr val="002060"/>
              </a:buClr>
              <a:buSzPct val="80000"/>
              <a:buFont typeface="Wingdings 2" pitchFamily="18" charset="2"/>
              <a:buChar char=""/>
            </a:pPr>
            <a:r>
              <a:rPr lang="en-US" sz="2900">
                <a:solidFill>
                  <a:srgbClr val="004370"/>
                </a:solidFill>
                <a:cs typeface="Arial" charset="0"/>
              </a:rPr>
              <a:t>Saddle Stitch</a:t>
            </a:r>
          </a:p>
          <a:p>
            <a:pPr marL="547688" lvl="1" indent="-200025" eaLnBrk="1" hangingPunct="1">
              <a:lnSpc>
                <a:spcPct val="8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en-US" sz="2100">
                <a:solidFill>
                  <a:srgbClr val="FFFFFF"/>
                </a:solidFill>
              </a:rPr>
              <a:t>Place staples in the middle of folded pages</a:t>
            </a:r>
          </a:p>
          <a:p>
            <a:pPr marL="547688" lvl="1" indent="-200025" eaLnBrk="1" hangingPunct="1">
              <a:lnSpc>
                <a:spcPct val="8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en-US" sz="2100">
                <a:solidFill>
                  <a:srgbClr val="FFFFFF"/>
                </a:solidFill>
              </a:rPr>
              <a:t>Creates a booklet</a:t>
            </a:r>
          </a:p>
          <a:p>
            <a:pPr marL="265113" indent="-265113" eaLnBrk="1" hangingPunct="1">
              <a:lnSpc>
                <a:spcPct val="90000"/>
              </a:lnSpc>
              <a:spcBef>
                <a:spcPts val="250"/>
              </a:spcBef>
              <a:buClr>
                <a:srgbClr val="002060"/>
              </a:buClr>
              <a:buSzPct val="80000"/>
              <a:buFont typeface="Wingdings 2" pitchFamily="18" charset="2"/>
              <a:buChar char=""/>
            </a:pPr>
            <a:r>
              <a:rPr lang="en-US" sz="2900">
                <a:solidFill>
                  <a:srgbClr val="004370"/>
                </a:solidFill>
                <a:cs typeface="Arial" charset="0"/>
              </a:rPr>
              <a:t>Spiral Binding</a:t>
            </a:r>
          </a:p>
          <a:p>
            <a:pPr marL="547688" lvl="1" indent="-200025" eaLnBrk="1" hangingPunct="1">
              <a:lnSpc>
                <a:spcPct val="8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en-US" sz="2100">
                <a:solidFill>
                  <a:srgbClr val="FFFFFF"/>
                </a:solidFill>
              </a:rPr>
              <a:t>Uses metal coils or plastic combs that loop around the outside</a:t>
            </a:r>
          </a:p>
          <a:p>
            <a:pPr marL="547688" lvl="1" indent="-200025" eaLnBrk="1" hangingPunct="1">
              <a:lnSpc>
                <a:spcPct val="8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en-US" sz="2100">
                <a:solidFill>
                  <a:srgbClr val="FFFFFF"/>
                </a:solidFill>
              </a:rPr>
              <a:t>Pages lie flat</a:t>
            </a:r>
          </a:p>
          <a:p>
            <a:pPr marL="265113" indent="-265113" eaLnBrk="1" hangingPunct="1">
              <a:lnSpc>
                <a:spcPct val="90000"/>
              </a:lnSpc>
              <a:spcBef>
                <a:spcPts val="250"/>
              </a:spcBef>
              <a:buClr>
                <a:srgbClr val="002060"/>
              </a:buClr>
              <a:buSzPct val="80000"/>
              <a:buFont typeface="Wingdings 2" pitchFamily="18" charset="2"/>
              <a:buChar char=""/>
            </a:pPr>
            <a:r>
              <a:rPr lang="en-US" sz="2900">
                <a:solidFill>
                  <a:srgbClr val="004370"/>
                </a:solidFill>
                <a:cs typeface="Arial" charset="0"/>
              </a:rPr>
              <a:t>Perfect Binding</a:t>
            </a:r>
          </a:p>
          <a:p>
            <a:pPr marL="547688" lvl="1" indent="-200025" eaLnBrk="1" hangingPunct="1">
              <a:lnSpc>
                <a:spcPct val="8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en-US" sz="2100">
                <a:solidFill>
                  <a:srgbClr val="FFFFFF"/>
                </a:solidFill>
              </a:rPr>
              <a:t>Glues the edges</a:t>
            </a:r>
          </a:p>
          <a:p>
            <a:pPr marL="547688" lvl="1" indent="-200025" eaLnBrk="1" hangingPunct="1">
              <a:lnSpc>
                <a:spcPct val="8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r>
              <a:rPr lang="en-US" sz="2100">
                <a:solidFill>
                  <a:srgbClr val="FFFFFF"/>
                </a:solidFill>
              </a:rPr>
              <a:t>Forms a book</a:t>
            </a:r>
          </a:p>
          <a:p>
            <a:pPr marL="265113" indent="-265113" eaLnBrk="1" hangingPunct="1">
              <a:lnSpc>
                <a:spcPct val="80000"/>
              </a:lnSpc>
              <a:spcBef>
                <a:spcPct val="20000"/>
              </a:spcBef>
              <a:buSzPct val="80000"/>
              <a:buFontTx/>
              <a:buBlip>
                <a:blip r:embed="rId2"/>
              </a:buBlip>
            </a:pPr>
            <a:endParaRPr lang="en-US" sz="21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" name="Title 2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Binding</a:t>
            </a:r>
          </a:p>
        </p:txBody>
      </p:sp>
      <p:pic>
        <p:nvPicPr>
          <p:cNvPr id="6151" name="Picture 7" descr="MCj043458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4114800"/>
            <a:ext cx="1825625" cy="1346200"/>
          </a:xfrm>
          <a:prstGeom prst="rect">
            <a:avLst/>
          </a:prstGeom>
          <a:noFill/>
        </p:spPr>
      </p:pic>
      <p:sp>
        <p:nvSpPr>
          <p:cNvPr id="6152" name="Line 8"/>
          <p:cNvSpPr>
            <a:spLocks noChangeShapeType="1"/>
          </p:cNvSpPr>
          <p:nvPr/>
        </p:nvSpPr>
        <p:spPr bwMode="auto">
          <a:xfrm flipH="1" flipV="1">
            <a:off x="6096000" y="5334000"/>
            <a:ext cx="990600" cy="838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169</TotalTime>
  <Words>629</Words>
  <Application>Microsoft Office PowerPoint</Application>
  <PresentationFormat>On-screen Show (4:3)</PresentationFormat>
  <Paragraphs>126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Kimono</vt:lpstr>
      <vt:lpstr>Pre-Planning and Cost Evaluation Factors</vt:lpstr>
      <vt:lpstr>Slide 2</vt:lpstr>
      <vt:lpstr>Slide 3</vt:lpstr>
      <vt:lpstr>Slide 4</vt:lpstr>
      <vt:lpstr>Slide 5</vt:lpstr>
      <vt:lpstr>Slide 6</vt:lpstr>
      <vt:lpstr>Slide 7</vt:lpstr>
      <vt:lpstr>FOLDS</vt:lpstr>
      <vt:lpstr>Slide 9</vt:lpstr>
      <vt:lpstr>Slide 10</vt:lpstr>
      <vt:lpstr>Slide 11</vt:lpstr>
      <vt:lpstr>Slide 12</vt:lpstr>
      <vt:lpstr>Slide 13</vt:lpstr>
      <vt:lpstr>Slide 14</vt:lpstr>
    </vt:vector>
  </TitlesOfParts>
  <Company>BSD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bcrosett</dc:creator>
  <cp:lastModifiedBy>Carla James</cp:lastModifiedBy>
  <cp:revision>13</cp:revision>
  <dcterms:created xsi:type="dcterms:W3CDTF">2008-08-11T22:23:07Z</dcterms:created>
  <dcterms:modified xsi:type="dcterms:W3CDTF">2013-10-07T18:21:44Z</dcterms:modified>
</cp:coreProperties>
</file>