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6413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112" cy="454184"/>
          </a:xfrm>
          <a:prstGeom prst="rect">
            <a:avLst/>
          </a:prstGeom>
        </p:spPr>
        <p:txBody>
          <a:bodyPr vert="horz" lIns="91083" tIns="45542" rIns="91083" bIns="455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714" y="0"/>
            <a:ext cx="2971112" cy="454184"/>
          </a:xfrm>
          <a:prstGeom prst="rect">
            <a:avLst/>
          </a:prstGeom>
        </p:spPr>
        <p:txBody>
          <a:bodyPr vert="horz" lIns="91083" tIns="45542" rIns="91083" bIns="45542" rtlCol="0"/>
          <a:lstStyle>
            <a:lvl1pPr algn="r">
              <a:defRPr sz="1200"/>
            </a:lvl1pPr>
          </a:lstStyle>
          <a:p>
            <a:fld id="{96E81CD9-D3EB-493E-AA2E-32E43E02D0CE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112" cy="454184"/>
          </a:xfrm>
          <a:prstGeom prst="rect">
            <a:avLst/>
          </a:prstGeom>
        </p:spPr>
        <p:txBody>
          <a:bodyPr vert="horz" lIns="91083" tIns="45542" rIns="91083" bIns="45542" rtlCol="0" anchor="b"/>
          <a:lstStyle>
            <a:lvl1pPr algn="l">
              <a:defRPr sz="1200"/>
            </a:lvl1pPr>
          </a:lstStyle>
          <a:p>
            <a:r>
              <a:rPr lang="en-US" smtClean="0"/>
              <a:t>DC I Unit 5 Publications_Planning Your Publication PPt_Use with Workseet_Ann 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714" y="8627915"/>
            <a:ext cx="2971112" cy="454184"/>
          </a:xfrm>
          <a:prstGeom prst="rect">
            <a:avLst/>
          </a:prstGeom>
        </p:spPr>
        <p:txBody>
          <a:bodyPr vert="horz" lIns="91083" tIns="45542" rIns="91083" bIns="45542" rtlCol="0" anchor="b"/>
          <a:lstStyle>
            <a:lvl1pPr algn="r">
              <a:defRPr sz="1200"/>
            </a:lvl1pPr>
          </a:lstStyle>
          <a:p>
            <a:fld id="{1DB04E64-87FD-47DD-8EAD-D91791A4B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112" cy="454184"/>
          </a:xfrm>
          <a:prstGeom prst="rect">
            <a:avLst/>
          </a:prstGeom>
        </p:spPr>
        <p:txBody>
          <a:bodyPr vert="horz" lIns="91083" tIns="45542" rIns="91083" bIns="455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714" y="0"/>
            <a:ext cx="2971112" cy="454184"/>
          </a:xfrm>
          <a:prstGeom prst="rect">
            <a:avLst/>
          </a:prstGeom>
        </p:spPr>
        <p:txBody>
          <a:bodyPr vert="horz" lIns="91083" tIns="45542" rIns="91083" bIns="45542" rtlCol="0"/>
          <a:lstStyle>
            <a:lvl1pPr algn="r">
              <a:defRPr sz="1200"/>
            </a:lvl1pPr>
          </a:lstStyle>
          <a:p>
            <a:fld id="{50D2970D-F9AD-43BE-A8A3-EAC3407EABCF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1837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83" tIns="45542" rIns="91083" bIns="455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642" y="4314746"/>
            <a:ext cx="5485130" cy="4087654"/>
          </a:xfrm>
          <a:prstGeom prst="rect">
            <a:avLst/>
          </a:prstGeom>
        </p:spPr>
        <p:txBody>
          <a:bodyPr vert="horz" lIns="91083" tIns="45542" rIns="91083" bIns="455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112" cy="454184"/>
          </a:xfrm>
          <a:prstGeom prst="rect">
            <a:avLst/>
          </a:prstGeom>
        </p:spPr>
        <p:txBody>
          <a:bodyPr vert="horz" lIns="91083" tIns="45542" rIns="91083" bIns="45542" rtlCol="0" anchor="b"/>
          <a:lstStyle>
            <a:lvl1pPr algn="l">
              <a:defRPr sz="1200"/>
            </a:lvl1pPr>
          </a:lstStyle>
          <a:p>
            <a:r>
              <a:rPr lang="en-US" smtClean="0"/>
              <a:t>DC I Unit 5 Publications_Planning Your Publication PPt_Use with Workseet_Ann 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714" y="8627915"/>
            <a:ext cx="2971112" cy="454184"/>
          </a:xfrm>
          <a:prstGeom prst="rect">
            <a:avLst/>
          </a:prstGeom>
        </p:spPr>
        <p:txBody>
          <a:bodyPr vert="horz" lIns="91083" tIns="45542" rIns="91083" bIns="45542" rtlCol="0" anchor="b"/>
          <a:lstStyle>
            <a:lvl1pPr algn="r">
              <a:defRPr sz="1200"/>
            </a:lvl1pPr>
          </a:lstStyle>
          <a:p>
            <a:fld id="{C65DC9DD-FE59-4193-A4C1-5C76328B8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DC9DD-FE59-4193-A4C1-5C76328B879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I Unit 5 Publications_Planning Your Publication PPt_Use with Workseet_Ann Ware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</a:t>
            </a:r>
            <a:r>
              <a:rPr lang="en-US" baseline="0" dirty="0" smtClean="0"/>
              <a:t> specific needs of different groups, i.e. color, fonts, font size.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415FB-6DB3-4C75-BA33-64565B83E49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I Unit 5 Publications_Planning Your Publication PPt_Use with Workseet_Ann Ware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projects require input</a:t>
            </a:r>
            <a:r>
              <a:rPr lang="en-US" baseline="0" dirty="0" smtClean="0"/>
              <a:t> from several sources.  Consider everyone’s time schedule.  </a:t>
            </a:r>
          </a:p>
          <a:p>
            <a:r>
              <a:rPr lang="en-US" baseline="0" dirty="0" smtClean="0"/>
              <a:t>Consider all phases of the production: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415FB-6DB3-4C75-BA33-64565B83E49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I Unit 5 Publications_Planning Your Publication PPt_Use with Workseet_Ann Ware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landscape</a:t>
            </a:r>
            <a:r>
              <a:rPr lang="en-US" baseline="0" dirty="0" smtClean="0"/>
              <a:t> vs. portrait orientation.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415FB-6DB3-4C75-BA33-64565B83E49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I Unit 5 Publications_Planning Your Publication PPt_Use with Workseet_Ann Ware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title.png"/>
          <p:cNvPicPr>
            <a:picLocks noChangeAspect="1"/>
          </p:cNvPicPr>
          <p:nvPr/>
        </p:nvPicPr>
        <p:blipFill>
          <a:blip r:embed="rId2" cstate="print"/>
          <a:srcRect b="39770"/>
          <a:stretch>
            <a:fillRect/>
          </a:stretch>
        </p:blipFill>
        <p:spPr>
          <a:xfrm>
            <a:off x="377" y="1566826"/>
            <a:ext cx="9143245" cy="2243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 anchor="b" anchorCtr="0">
            <a:noAutofit/>
          </a:bodyPr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741"/>
            <a:ext cx="1981200" cy="365125"/>
          </a:xfrm>
        </p:spPr>
        <p:txBody>
          <a:bodyPr/>
          <a:lstStyle>
            <a:lvl1pPr algn="r">
              <a:defRPr/>
            </a:lvl1pPr>
          </a:lstStyle>
          <a:p>
            <a:fld id="{B7946E1D-53AB-42F3-9759-17602B8146D6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741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741"/>
            <a:ext cx="685800" cy="365125"/>
          </a:xfrm>
        </p:spPr>
        <p:txBody>
          <a:bodyPr/>
          <a:lstStyle>
            <a:lvl1pPr>
              <a:defRPr sz="11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07B6349-672A-4B18-9305-5EF5641C62D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Fresh title.png"/>
          <p:cNvPicPr>
            <a:picLocks noChangeAspect="1"/>
          </p:cNvPicPr>
          <p:nvPr/>
        </p:nvPicPr>
        <p:blipFill>
          <a:blip r:embed="rId2" cstate="print"/>
          <a:srcRect t="33632" b="59388"/>
          <a:stretch>
            <a:fillRect/>
          </a:stretch>
        </p:blipFill>
        <p:spPr>
          <a:xfrm>
            <a:off x="0" y="6598024"/>
            <a:ext cx="9143245" cy="2599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E1D-53AB-42F3-9759-17602B8146D6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6349-672A-4B18-9305-5EF5641C6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00200"/>
            <a:ext cx="17526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00200"/>
            <a:ext cx="52578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E1D-53AB-42F3-9759-17602B8146D6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6349-672A-4B18-9305-5EF5641C6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057401"/>
            <a:ext cx="7505700" cy="3733800"/>
          </a:xfrm>
        </p:spPr>
        <p:txBody>
          <a:bodyPr/>
          <a:lstStyle>
            <a:lvl1pPr>
              <a:defRPr sz="3000"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latin typeface="+mj-lt"/>
                <a:cs typeface="Times New Roman" pitchFamily="18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E1D-53AB-42F3-9759-17602B8146D6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6349-672A-4B18-9305-5EF5641C6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se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" y="3767583"/>
            <a:ext cx="9143245" cy="3090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353" y="6553200"/>
            <a:ext cx="1981200" cy="231013"/>
          </a:xfrm>
        </p:spPr>
        <p:txBody>
          <a:bodyPr/>
          <a:lstStyle/>
          <a:p>
            <a:fld id="{B7946E1D-53AB-42F3-9759-17602B8146D6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24" y="6553200"/>
            <a:ext cx="2895600" cy="231013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8953" y="6553200"/>
            <a:ext cx="685800" cy="231013"/>
          </a:xfrm>
        </p:spPr>
        <p:txBody>
          <a:bodyPr/>
          <a:lstStyle/>
          <a:p>
            <a:fld id="{F07B6349-672A-4B18-9305-5EF5641C6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06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259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E1D-53AB-42F3-9759-17602B8146D6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6349-672A-4B18-9305-5EF5641C6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5094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E1D-53AB-42F3-9759-17602B8146D6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6349-672A-4B18-9305-5EF5641C6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E1D-53AB-42F3-9759-17602B8146D6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6349-672A-4B18-9305-5EF5641C6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6E1D-53AB-42F3-9759-17602B8146D6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6349-672A-4B18-9305-5EF5641C6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8848"/>
            <a:ext cx="7223760" cy="8686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73352"/>
            <a:ext cx="7223760" cy="25877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528"/>
            <a:ext cx="7223760" cy="80467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B7946E1D-53AB-42F3-9759-17602B8146D6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6349-672A-4B18-9305-5EF5641C6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5800"/>
            <a:ext cx="7219950" cy="87153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2500" y="1676400"/>
            <a:ext cx="7219950" cy="2590800"/>
          </a:xfrm>
          <a:ln w="127000">
            <a:solidFill>
              <a:srgbClr val="FFFFFF">
                <a:alpha val="10000"/>
              </a:srgb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338"/>
            <a:ext cx="722376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B7946E1D-53AB-42F3-9759-17602B8146D6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B6349-672A-4B18-9305-5EF5641C6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esh Master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057401"/>
            <a:ext cx="723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46E1D-53AB-42F3-9759-17602B8146D6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B6349-672A-4B18-9305-5EF5641C6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b="1" kern="1200">
          <a:solidFill>
            <a:schemeClr val="tx1">
              <a:alpha val="90000"/>
            </a:schemeClr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"/>
        <a:defRPr sz="2000" b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Font typeface="Wingdings" pitchFamily="2" charset="2"/>
        <a:buChar char=""/>
        <a:defRPr sz="1800" b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362200"/>
            <a:ext cx="8534400" cy="1470025"/>
          </a:xfrm>
        </p:spPr>
        <p:txBody>
          <a:bodyPr/>
          <a:lstStyle/>
          <a:p>
            <a:r>
              <a:rPr lang="en-US" cap="small" spc="50" dirty="0" smtClean="0">
                <a:ln w="11430"/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Planning Your Publication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0"/>
            <a:ext cx="7010400" cy="1371600"/>
          </a:xfrm>
        </p:spPr>
        <p:txBody>
          <a:bodyPr>
            <a:normAutofit/>
          </a:bodyPr>
          <a:lstStyle/>
          <a:p>
            <a:r>
              <a:rPr lang="en-US" sz="2400" cap="small" dirty="0" smtClean="0"/>
              <a:t>Asking the Right Questions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3429000"/>
            <a:ext cx="8686800" cy="2286000"/>
          </a:xfrm>
        </p:spPr>
        <p:txBody>
          <a:bodyPr/>
          <a:lstStyle/>
          <a:p>
            <a:pPr algn="ctr"/>
            <a:r>
              <a:rPr lang="en-US" sz="3600" b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Asking the right questions before you start working is essential to an effective publication.</a:t>
            </a:r>
          </a:p>
        </p:txBody>
      </p:sp>
      <p:pic>
        <p:nvPicPr>
          <p:cNvPr id="4" name="Picture 2" descr="http://brownblog.info/wp-content/uploads/2008/06/question.JPG"/>
          <p:cNvPicPr>
            <a:picLocks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b="21333"/>
          <a:stretch>
            <a:fillRect/>
          </a:stretch>
        </p:blipFill>
        <p:spPr bwMode="auto">
          <a:xfrm rot="997453">
            <a:off x="2680835" y="745076"/>
            <a:ext cx="3942292" cy="2270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8800"/>
            <a:ext cx="7620000" cy="37337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Who is your target </a:t>
            </a:r>
            <a:br>
              <a:rPr lang="en-US" sz="3200" dirty="0" smtClean="0"/>
            </a:br>
            <a:r>
              <a:rPr lang="en-US" sz="3200" dirty="0" smtClean="0"/>
              <a:t>audience?</a:t>
            </a:r>
          </a:p>
          <a:p>
            <a:pPr lvl="1"/>
            <a:r>
              <a:rPr lang="en-US" sz="2400" dirty="0" smtClean="0"/>
              <a:t>a specific group of people for which you design your documents; can be categorized by culture, age, gender, income… </a:t>
            </a:r>
          </a:p>
          <a:p>
            <a:r>
              <a:rPr lang="en-US" sz="3200" dirty="0" smtClean="0"/>
              <a:t>Knowing your reader will help you focus your approach to the publication.</a:t>
            </a:r>
          </a:p>
          <a:p>
            <a:pPr lvl="1"/>
            <a:endParaRPr lang="en-US" sz="3000" dirty="0"/>
          </a:p>
        </p:txBody>
      </p:sp>
      <p:pic>
        <p:nvPicPr>
          <p:cNvPr id="11268" name="Picture 4" descr="http://marketconnectionsblog.com/wp-content/uploads/2009/04/target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1483"/>
          <a:stretch>
            <a:fillRect/>
          </a:stretch>
        </p:blipFill>
        <p:spPr bwMode="auto">
          <a:xfrm rot="847676">
            <a:off x="5399961" y="607631"/>
            <a:ext cx="2745196" cy="2129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848600" cy="3733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the purpose of this </a:t>
            </a:r>
            <a:br>
              <a:rPr lang="en-US" sz="2800" dirty="0" smtClean="0"/>
            </a:br>
            <a:r>
              <a:rPr lang="en-US" sz="2800" dirty="0" smtClean="0"/>
              <a:t>publication?</a:t>
            </a:r>
          </a:p>
          <a:p>
            <a:pPr lvl="1"/>
            <a:r>
              <a:rPr lang="en-US" sz="2400" dirty="0" smtClean="0"/>
              <a:t>To inform, advertise, persuade, entertain . . .</a:t>
            </a:r>
          </a:p>
          <a:p>
            <a:r>
              <a:rPr lang="en-US" sz="2800" dirty="0" smtClean="0"/>
              <a:t>Identifying the objective of the publication will help you narrow your focus.</a:t>
            </a:r>
          </a:p>
          <a:p>
            <a:pPr lvl="1"/>
            <a:endParaRPr lang="en-US" sz="2800" dirty="0" smtClean="0"/>
          </a:p>
          <a:p>
            <a:pPr lvl="1"/>
            <a:endParaRPr lang="en-US" sz="3000" dirty="0"/>
          </a:p>
        </p:txBody>
      </p:sp>
      <p:pic>
        <p:nvPicPr>
          <p:cNvPr id="9220" name="Picture 4" descr="http://static.technorati.com/10/09/17/18461/objective-marketer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6333" t="4778" b="9889"/>
          <a:stretch>
            <a:fillRect/>
          </a:stretch>
        </p:blipFill>
        <p:spPr bwMode="auto">
          <a:xfrm rot="889831">
            <a:off x="5826697" y="995290"/>
            <a:ext cx="2654300" cy="18136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239000" cy="4114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What is the time frame for </a:t>
            </a:r>
            <a:br>
              <a:rPr lang="en-US" sz="3200" dirty="0" smtClean="0"/>
            </a:br>
            <a:r>
              <a:rPr lang="en-US" sz="3200" dirty="0" smtClean="0"/>
              <a:t>this publication? </a:t>
            </a:r>
          </a:p>
          <a:p>
            <a:pPr lvl="1"/>
            <a:r>
              <a:rPr lang="en-US" sz="2400" i="1" dirty="0" smtClean="0"/>
              <a:t>Time frame: </a:t>
            </a:r>
            <a:r>
              <a:rPr lang="en-US" sz="2400" dirty="0" smtClean="0"/>
              <a:t>the amount of time given to </a:t>
            </a:r>
            <a:br>
              <a:rPr lang="en-US" sz="2400" dirty="0" smtClean="0"/>
            </a:br>
            <a:r>
              <a:rPr lang="en-US" sz="2400" dirty="0" smtClean="0"/>
              <a:t>complete a document or publication</a:t>
            </a:r>
            <a:endParaRPr lang="en-US" sz="2400" i="1" dirty="0" smtClean="0"/>
          </a:p>
          <a:p>
            <a:pPr lvl="1"/>
            <a:r>
              <a:rPr lang="en-US" sz="2400" dirty="0" smtClean="0"/>
              <a:t>Factors:</a:t>
            </a:r>
          </a:p>
          <a:p>
            <a:pPr lvl="2"/>
            <a:r>
              <a:rPr lang="en-US" sz="2000" dirty="0" smtClean="0"/>
              <a:t>Who will be involved in the publication?</a:t>
            </a:r>
          </a:p>
          <a:p>
            <a:pPr lvl="2"/>
            <a:r>
              <a:rPr lang="en-US" sz="2000" dirty="0" smtClean="0"/>
              <a:t>How much time is needed for each phase of the publication, i.e. photography, printing, binding, mailing?</a:t>
            </a:r>
          </a:p>
          <a:p>
            <a:pPr lvl="1"/>
            <a:endParaRPr lang="en-US" sz="2800" dirty="0" smtClean="0"/>
          </a:p>
        </p:txBody>
      </p:sp>
      <p:pic>
        <p:nvPicPr>
          <p:cNvPr id="8196" name="Picture 4" descr="http://www.toxel.com/wp-content/uploads/2009/02/modernclocks21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974948">
            <a:off x="6057696" y="844209"/>
            <a:ext cx="2545338" cy="22681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58190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the appropriate layout for this particular publication?</a:t>
            </a:r>
          </a:p>
          <a:p>
            <a:pPr lvl="1"/>
            <a:r>
              <a:rPr lang="en-US" sz="2600" dirty="0" smtClean="0"/>
              <a:t>Should the layout be a brochure, booklet, flyer, postcard, poster?</a:t>
            </a:r>
          </a:p>
          <a:p>
            <a:pPr lvl="1"/>
            <a:r>
              <a:rPr lang="en-US" sz="2600" dirty="0" smtClean="0"/>
              <a:t>What type of paper? Paper size? Page orientation?</a:t>
            </a:r>
          </a:p>
          <a:p>
            <a:pPr lvl="1"/>
            <a:r>
              <a:rPr lang="en-US" sz="2600" dirty="0" smtClean="0"/>
              <a:t>Create a thumbnail sketch: a small sketch that shows only the major elements of the publication</a:t>
            </a:r>
          </a:p>
          <a:p>
            <a:pPr lvl="1"/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391400" cy="3733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production method </a:t>
            </a:r>
            <a:br>
              <a:rPr lang="en-US" sz="3200" dirty="0" smtClean="0"/>
            </a:br>
            <a:r>
              <a:rPr lang="en-US" sz="3200" dirty="0" smtClean="0"/>
              <a:t>will be used?</a:t>
            </a:r>
          </a:p>
          <a:p>
            <a:pPr lvl="1"/>
            <a:r>
              <a:rPr lang="en-US" sz="2600" dirty="0" smtClean="0"/>
              <a:t>Professional printer vs. copy center </a:t>
            </a:r>
            <a:br>
              <a:rPr lang="en-US" sz="2600" dirty="0" smtClean="0"/>
            </a:br>
            <a:r>
              <a:rPr lang="en-US" sz="2600" dirty="0" smtClean="0"/>
              <a:t>vs. in-house</a:t>
            </a:r>
          </a:p>
          <a:p>
            <a:pPr lvl="1"/>
            <a:r>
              <a:rPr lang="en-US" sz="2600" dirty="0" smtClean="0"/>
              <a:t>Will color be a component or will it be printed in black/white?</a:t>
            </a:r>
          </a:p>
        </p:txBody>
      </p:sp>
      <p:pic>
        <p:nvPicPr>
          <p:cNvPr id="4098" name="Picture 2" descr="http://www.gpcprintllc.com/images/commercial_press_printing_68ci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733577">
            <a:off x="5867400" y="685800"/>
            <a:ext cx="2686050" cy="2556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239000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the delivery method?</a:t>
            </a:r>
          </a:p>
          <a:p>
            <a:pPr lvl="1"/>
            <a:r>
              <a:rPr lang="en-US" sz="2400" dirty="0" smtClean="0"/>
              <a:t>Mailed? Direct mail? Bulk mail? </a:t>
            </a:r>
          </a:p>
          <a:p>
            <a:pPr lvl="2"/>
            <a:r>
              <a:rPr lang="en-US" dirty="0" smtClean="0"/>
              <a:t>Weight and size of paper affects the cost.</a:t>
            </a:r>
          </a:p>
          <a:p>
            <a:pPr lvl="1"/>
            <a:r>
              <a:rPr lang="en-US" sz="2400" dirty="0" smtClean="0"/>
              <a:t>Handouts?</a:t>
            </a:r>
          </a:p>
          <a:p>
            <a:pPr lvl="1"/>
            <a:r>
              <a:rPr lang="en-US" sz="2400" dirty="0" smtClean="0"/>
              <a:t>Interoffice communication?</a:t>
            </a:r>
          </a:p>
          <a:p>
            <a:pPr lvl="1"/>
            <a:r>
              <a:rPr lang="en-US" sz="2400" dirty="0" smtClean="0"/>
              <a:t>Display rack?</a:t>
            </a:r>
          </a:p>
          <a:p>
            <a:pPr lvl="1"/>
            <a:r>
              <a:rPr lang="en-US" sz="2400" dirty="0" smtClean="0"/>
              <a:t>Web posting?</a:t>
            </a:r>
          </a:p>
        </p:txBody>
      </p:sp>
      <p:pic>
        <p:nvPicPr>
          <p:cNvPr id="3076" name="Picture 4" descr="http://www.spacenetmedia.com/images/massmailing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0359153">
            <a:off x="5528339" y="3934322"/>
            <a:ext cx="1828800" cy="1434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8" name="Picture 6" descr="http://knol.google.com/k/-/-/1pde6452vn7is/whbr04/email5.g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0492785">
            <a:off x="5715000" y="457200"/>
            <a:ext cx="1165860" cy="129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80" name="Picture 8" descr="http://www.latrobeschool.com/enrichment/computers/web-design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6000" t="4000" r="8000" b="4000"/>
          <a:stretch>
            <a:fillRect/>
          </a:stretch>
        </p:blipFill>
        <p:spPr bwMode="auto">
          <a:xfrm rot="1404138">
            <a:off x="7048848" y="2019957"/>
            <a:ext cx="1614556" cy="12953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543800" cy="4038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 the budget adequate for this </a:t>
            </a:r>
            <a:br>
              <a:rPr lang="en-US" sz="2800" dirty="0" smtClean="0"/>
            </a:br>
            <a:r>
              <a:rPr lang="en-US" sz="2800" dirty="0" smtClean="0"/>
              <a:t>publication?</a:t>
            </a:r>
          </a:p>
          <a:p>
            <a:pPr lvl="1"/>
            <a:r>
              <a:rPr lang="en-US" sz="2400" dirty="0" smtClean="0"/>
              <a:t>The answers to all the other </a:t>
            </a:r>
            <a:br>
              <a:rPr lang="en-US" sz="2400" dirty="0" smtClean="0"/>
            </a:br>
            <a:r>
              <a:rPr lang="en-US" sz="2400" dirty="0" smtClean="0"/>
              <a:t>questions will determine the </a:t>
            </a:r>
            <a:br>
              <a:rPr lang="en-US" sz="2400" dirty="0" smtClean="0"/>
            </a:br>
            <a:r>
              <a:rPr lang="en-US" sz="2400" dirty="0" smtClean="0"/>
              <a:t>cost of the publication: time, type of </a:t>
            </a:r>
            <a:br>
              <a:rPr lang="en-US" sz="2400" dirty="0" smtClean="0"/>
            </a:br>
            <a:r>
              <a:rPr lang="en-US" sz="2400" dirty="0" smtClean="0"/>
              <a:t>project, paper, binding, method of printing, color, distribution methods.</a:t>
            </a:r>
          </a:p>
          <a:p>
            <a:pPr lvl="1"/>
            <a:endParaRPr lang="en-US" sz="2400" dirty="0" smtClean="0"/>
          </a:p>
          <a:p>
            <a:pPr lvl="1"/>
            <a:endParaRPr lang="en-US" sz="2600" dirty="0" smtClean="0"/>
          </a:p>
          <a:p>
            <a:endParaRPr lang="en-US" sz="2800" dirty="0"/>
          </a:p>
        </p:txBody>
      </p:sp>
      <p:pic>
        <p:nvPicPr>
          <p:cNvPr id="2050" name="Picture 2" descr="http://www.grapevinetexas.gov/Portals/0/Administrative%20Services/money%20scale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1152" r="15242"/>
          <a:stretch>
            <a:fillRect/>
          </a:stretch>
        </p:blipFill>
        <p:spPr bwMode="auto">
          <a:xfrm rot="443788">
            <a:off x="6177519" y="492186"/>
            <a:ext cx="1893663" cy="25727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esh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resh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240</Words>
  <Application>Microsoft Office PowerPoint</Application>
  <PresentationFormat>On-screen Show (4:3)</PresentationFormat>
  <Paragraphs>50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Fresh</vt:lpstr>
      <vt:lpstr>Planning Your Publication </vt:lpstr>
      <vt:lpstr>Asking the right questions before you start working is essential to an effective publication.</vt:lpstr>
      <vt:lpstr>Question 1 </vt:lpstr>
      <vt:lpstr>Question 2</vt:lpstr>
      <vt:lpstr>Question 3</vt:lpstr>
      <vt:lpstr>Question 4</vt:lpstr>
      <vt:lpstr>Question 5</vt:lpstr>
      <vt:lpstr>Question 6</vt:lpstr>
      <vt:lpstr>Question 7</vt:lpstr>
    </vt:vector>
  </TitlesOfParts>
  <Company>bkpd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Your Publication</dc:title>
  <dc:creator>warea</dc:creator>
  <cp:lastModifiedBy>Carla James</cp:lastModifiedBy>
  <cp:revision>12</cp:revision>
  <dcterms:created xsi:type="dcterms:W3CDTF">2008-09-01T16:58:59Z</dcterms:created>
  <dcterms:modified xsi:type="dcterms:W3CDTF">2013-11-11T19:25:20Z</dcterms:modified>
</cp:coreProperties>
</file>