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3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/>
              <a:t>Digital Storage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smtClean="0"/>
              <a:t>DC II Unit 1 Graphis Editing_Digital Storage_Use with Worksheet</a:t>
            </a: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B364485-22AF-4F14-8607-BA4E17AAE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32219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/>
              <a:t>Digital Storage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smtClean="0"/>
              <a:t>DC II Unit 1 Graphis Editing_Digital Storage_Use with Worksheet</a:t>
            </a: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78482C8-780E-4AE7-8EEF-57E48566D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277220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Digital Storage</a:t>
            </a:r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DC II Unit 1 Graphis Editing_Digital Storage_Use with Worksheet</a:t>
            </a:r>
            <a:endParaRPr lang="en-US" smtClean="0"/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D59613-D386-4A43-BAEE-C1CA22F4C9D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93738"/>
            <a:ext cx="4521200" cy="3390900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4825"/>
            <a:ext cx="5029200" cy="416083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Digital Storage</a:t>
            </a: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DC II Unit 1 Graphis Editing_Digital Storage_Use with Worksheet</a:t>
            </a:r>
            <a:endParaRPr lang="en-US" smtClean="0"/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122696-8835-47EB-981D-B93948A303C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93738"/>
            <a:ext cx="4521200" cy="3390900"/>
          </a:xfrm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4825"/>
            <a:ext cx="5029200" cy="416083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Digital Storage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DC II Unit 1 Graphis Editing_Digital Storage_Use with Worksheet</a:t>
            </a:r>
            <a:endParaRPr lang="en-US" smtClean="0"/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37402B-7597-4590-937C-B8E1BC6B3EF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93738"/>
            <a:ext cx="4521200" cy="3390900"/>
          </a:xfrm>
          <a:ln/>
        </p:spPr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4825"/>
            <a:ext cx="5029200" cy="416083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Digital Storage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DC II Unit 1 Graphis Editing_Digital Storage_Use with Worksheet</a:t>
            </a:r>
            <a:endParaRPr lang="en-US" smtClean="0"/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806918-DB5A-41B1-8493-708A0A34657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93738"/>
            <a:ext cx="4521200" cy="3390900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4825"/>
            <a:ext cx="5029200" cy="416083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Digital Storage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DC II Unit 1 Graphis Editing_Digital Storage_Use with Worksheet</a:t>
            </a:r>
            <a:endParaRPr lang="en-US" smtClean="0"/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2F4205-5FD3-452B-B145-BC5FA3990BE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93738"/>
            <a:ext cx="4521200" cy="3390900"/>
          </a:xfrm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4825"/>
            <a:ext cx="5029200" cy="416083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Digital Storage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DC II Unit 1 Graphis Editing_Digital Storage_Use with Worksheet</a:t>
            </a:r>
            <a:endParaRPr lang="en-US" smtClean="0"/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911D9B-1F39-4B82-AF45-0356F74D9ED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93738"/>
            <a:ext cx="4521200" cy="3390900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4825"/>
            <a:ext cx="5029200" cy="416083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356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79163-3137-41AE-9151-5B21C4178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53463-C3D5-4C23-8723-D1758BDDD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1C812-D2E3-42D0-9932-530310976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D23B4-EC56-4D0A-809E-B86CFC234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0A639-5415-4ABC-9570-24D5D4C66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99085-152A-491F-B700-2E4F23B3F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5D6CD-9C31-4013-BC7C-AC2A3A6B9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0D06B-91B5-4C9A-A50F-FF5E7D8A3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9757A-E25A-4BDF-8D54-DC450EEEF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A297E-9D8D-454A-9E8B-17A19BABC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4F5CF-B45F-432B-ABCF-4B80C4F6E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9F102-5D7A-4724-8CC2-EE112986E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22531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532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533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534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535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DEC354C6-A3ED-4EF0-ADC4-ACA62E64C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FFFF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FFFF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FFFF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FFFF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FFFF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FFFF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FFFF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FFFF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FFFF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30000"/>
        </a:spcAft>
        <a:buClr>
          <a:schemeClr val="accent1"/>
        </a:buClr>
        <a:buFont typeface="Wingdings" pitchFamily="2" charset="2"/>
        <a:buChar char="l"/>
        <a:defRPr sz="3600">
          <a:solidFill>
            <a:srgbClr val="FFFF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rgbClr val="FFFF99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rgbClr val="FFFF99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rgbClr val="FFFF99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rgbClr val="FFFF99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rgbClr val="FFFF99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rgbClr val="FFFF99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rgbClr val="FFFF99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rgbClr val="FFFF99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lectronics.howstuffworks.com/cd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lectronics.howstuffworks.com/blu-ray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81200"/>
            <a:ext cx="9144000" cy="2362200"/>
          </a:xfrm>
          <a:solidFill>
            <a:schemeClr val="tx2">
              <a:alpha val="40000"/>
            </a:schemeClr>
          </a:solidFill>
        </p:spPr>
        <p:txBody>
          <a:bodyPr/>
          <a:lstStyle/>
          <a:p>
            <a:pPr algn="ctr" eaLnBrk="1" hangingPunct="1"/>
            <a:r>
              <a:rPr lang="en-US" sz="7200" i="1" dirty="0" smtClean="0">
                <a:solidFill>
                  <a:schemeClr val="bg1"/>
                </a:solidFill>
                <a:latin typeface="Arial Black" pitchFamily="34" charset="0"/>
              </a:rPr>
              <a:t>Digital</a:t>
            </a:r>
            <a:br>
              <a:rPr lang="en-US" sz="7200" i="1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7200" i="1" dirty="0" smtClean="0">
                <a:solidFill>
                  <a:schemeClr val="bg1"/>
                </a:solidFill>
                <a:latin typeface="Arial Black" pitchFamily="34" charset="0"/>
              </a:rPr>
              <a:t>Storage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001000" cy="533400"/>
          </a:xfrm>
        </p:spPr>
        <p:txBody>
          <a:bodyPr/>
          <a:lstStyle/>
          <a:p>
            <a:pPr eaLnBrk="1" hangingPunct="1"/>
            <a:r>
              <a:rPr lang="en-US" sz="4000" b="1" smtClean="0"/>
              <a:t>Measuring Memory and Storage</a:t>
            </a:r>
          </a:p>
        </p:txBody>
      </p:sp>
      <p:graphicFrame>
        <p:nvGraphicFramePr>
          <p:cNvPr id="6147" name="Group 3"/>
          <p:cNvGraphicFramePr>
            <a:graphicFrameLocks noGrp="1"/>
          </p:cNvGraphicFramePr>
          <p:nvPr>
            <p:ph type="tbl" idx="1"/>
          </p:nvPr>
        </p:nvGraphicFramePr>
        <p:xfrm>
          <a:off x="533400" y="1981200"/>
          <a:ext cx="8153400" cy="387508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1889125"/>
                <a:gridCol w="1739900"/>
                <a:gridCol w="4524375"/>
              </a:tblGrid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Term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Abbreviation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Approximate Memory Size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Kilobyte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KB or K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=1000 bytes (actual size is 1024 bytes)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Megabyte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MB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=1 million bytes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Gigabyte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GB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=1 billion bytes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Terabyte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TB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=1 trillion bytes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Methods of Storage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27275"/>
            <a:ext cx="8229600" cy="4530725"/>
          </a:xfrm>
        </p:spPr>
        <p:txBody>
          <a:bodyPr/>
          <a:lstStyle/>
          <a:p>
            <a:pPr eaLnBrk="1" hangingPunct="1"/>
            <a:r>
              <a:rPr lang="en-US" sz="4400" dirty="0" smtClean="0"/>
              <a:t>Magnetic</a:t>
            </a:r>
          </a:p>
          <a:p>
            <a:pPr eaLnBrk="1" hangingPunct="1"/>
            <a:r>
              <a:rPr lang="en-US" sz="4400" dirty="0" smtClean="0"/>
              <a:t>Flash</a:t>
            </a:r>
          </a:p>
          <a:p>
            <a:pPr eaLnBrk="1" hangingPunct="1"/>
            <a:r>
              <a:rPr lang="en-US" sz="4400" dirty="0" smtClean="0"/>
              <a:t>Optical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200" b="1" smtClean="0"/>
              <a:t>Magnetic Storage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8382000" cy="4191000"/>
          </a:xfrm>
        </p:spPr>
        <p:txBody>
          <a:bodyPr/>
          <a:lstStyle/>
          <a:p>
            <a:pPr marL="609600" indent="-609600" eaLnBrk="1" hangingPunct="1"/>
            <a:r>
              <a:rPr lang="en-US" dirty="0" smtClean="0"/>
              <a:t>Storage device that encodes data as microscopic magnetized needles on the disk's surface </a:t>
            </a:r>
          </a:p>
          <a:p>
            <a:pPr marL="971550" lvl="1" indent="-514350" eaLnBrk="1" hangingPunct="1"/>
            <a:r>
              <a:rPr lang="en-US" dirty="0" smtClean="0"/>
              <a:t>The hard disk is the most common magnetic storage device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4838" y="300038"/>
            <a:ext cx="7772400" cy="1143000"/>
          </a:xfrm>
        </p:spPr>
        <p:txBody>
          <a:bodyPr/>
          <a:lstStyle/>
          <a:p>
            <a:pPr eaLnBrk="1" hangingPunct="1"/>
            <a:r>
              <a:rPr lang="en-US" sz="4200" b="1" smtClean="0"/>
              <a:t>Flash Storage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A type of constantly-powered memory that can be erased and reprogrammed in a single action or “flash.”  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Described as “solid-state” memory because there are no mechanical (moving) parts.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Also known as a pen drive, thumb drive, jump drive.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Storage cards for digital cameras use flash memory.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sz="4200" b="1" smtClean="0"/>
              <a:t>Optical Storage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8305800" cy="4530725"/>
          </a:xfrm>
        </p:spPr>
        <p:txBody>
          <a:bodyPr/>
          <a:lstStyle/>
          <a:p>
            <a:pPr eaLnBrk="1" hangingPunct="1"/>
            <a:r>
              <a:rPr lang="en-US" dirty="0" smtClean="0"/>
              <a:t>Storage device that records data by burning microscopic holes in the surface of the disk with a laser </a:t>
            </a:r>
          </a:p>
          <a:p>
            <a:pPr lvl="1" eaLnBrk="1" hangingPunct="1"/>
            <a:r>
              <a:rPr lang="en-US" dirty="0" smtClean="0">
                <a:hlinkClick r:id="rId2"/>
              </a:rPr>
              <a:t>Compact disks</a:t>
            </a:r>
            <a:endParaRPr lang="en-US" dirty="0" smtClean="0"/>
          </a:p>
          <a:p>
            <a:pPr lvl="1" eaLnBrk="1" hangingPunct="1"/>
            <a:r>
              <a:rPr lang="en-US" dirty="0" smtClean="0"/>
              <a:t>Digital video disks</a:t>
            </a:r>
          </a:p>
          <a:p>
            <a:pPr lvl="1" eaLnBrk="1" hangingPunct="1"/>
            <a:r>
              <a:rPr lang="en-US" dirty="0" err="1" smtClean="0"/>
              <a:t>Blu</a:t>
            </a:r>
            <a:r>
              <a:rPr lang="en-US" dirty="0" smtClean="0"/>
              <a:t>-ray disks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Compact Disk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2296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CD-ROM:  </a:t>
            </a:r>
            <a:r>
              <a:rPr lang="en-US" sz="3200" i="1" smtClean="0"/>
              <a:t>stores information permanently; cannot be changed; typical media used for software</a:t>
            </a:r>
            <a:r>
              <a:rPr lang="en-US" sz="3200" smtClean="0"/>
              <a:t> ; 650MB capacity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CD-R: </a:t>
            </a:r>
            <a:r>
              <a:rPr lang="en-US" sz="3200" i="1" smtClean="0"/>
              <a:t>recordable</a:t>
            </a:r>
            <a:r>
              <a:rPr lang="en-US" sz="3200" smtClean="0"/>
              <a:t>; can record multiple times but cannot be erased or overwritten; </a:t>
            </a:r>
            <a:br>
              <a:rPr lang="en-US" sz="3200" smtClean="0"/>
            </a:br>
            <a:r>
              <a:rPr lang="en-US" sz="3200" smtClean="0"/>
              <a:t>650-700 MB capacity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CD-RW: </a:t>
            </a:r>
            <a:r>
              <a:rPr lang="en-US" sz="3200" i="1" smtClean="0"/>
              <a:t>rewritable; can store, erase, and replace data </a:t>
            </a:r>
            <a:r>
              <a:rPr lang="en-US" sz="3200" smtClean="0"/>
              <a:t>information like a floppy disk or hard drive; 700 MB capacity is typical.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9550"/>
            <a:ext cx="7772400" cy="1143000"/>
          </a:xfrm>
        </p:spPr>
        <p:txBody>
          <a:bodyPr/>
          <a:lstStyle/>
          <a:p>
            <a:pPr eaLnBrk="1" hangingPunct="1"/>
            <a:r>
              <a:rPr lang="en-US" sz="4200" b="1" smtClean="0"/>
              <a:t>Digital Video Disk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5791200"/>
          </a:xfrm>
        </p:spPr>
        <p:txBody>
          <a:bodyPr/>
          <a:lstStyle/>
          <a:p>
            <a:pPr eaLnBrk="1" hangingPunct="1"/>
            <a:r>
              <a:rPr lang="en-US" sz="3200" smtClean="0"/>
              <a:t>DVD-ROM—typical storage capacity 17GB; permanent storage</a:t>
            </a:r>
          </a:p>
          <a:p>
            <a:pPr eaLnBrk="1" hangingPunct="1"/>
            <a:r>
              <a:rPr lang="en-US" sz="3200" smtClean="0"/>
              <a:t>DVD-R, DVD+R, DVD</a:t>
            </a:r>
            <a:r>
              <a:rPr lang="en-US" sz="3200" smtClean="0">
                <a:cs typeface="Times New Roman" pitchFamily="18" charset="0"/>
              </a:rPr>
              <a:t>±R</a:t>
            </a:r>
            <a:r>
              <a:rPr lang="en-US" sz="3200" smtClean="0"/>
              <a:t>—recordable, can record multiple times but cannot be erased or overwritten; 4.7 GB capacity</a:t>
            </a:r>
          </a:p>
          <a:p>
            <a:pPr eaLnBrk="1" hangingPunct="1"/>
            <a:r>
              <a:rPr lang="en-US" sz="3200" smtClean="0"/>
              <a:t>DVD-RW, DVD+RW, DVD</a:t>
            </a:r>
            <a:r>
              <a:rPr lang="en-US" sz="3200" smtClean="0">
                <a:cs typeface="Times New Roman" pitchFamily="18" charset="0"/>
              </a:rPr>
              <a:t>±RW</a:t>
            </a:r>
            <a:r>
              <a:rPr lang="en-US" sz="3200" smtClean="0"/>
              <a:t>—</a:t>
            </a:r>
            <a:r>
              <a:rPr lang="en-US" sz="3200" i="1" smtClean="0"/>
              <a:t>can </a:t>
            </a:r>
            <a:r>
              <a:rPr lang="en-US" sz="3200" smtClean="0"/>
              <a:t>store, erase, and replace data</a:t>
            </a:r>
            <a:r>
              <a:rPr lang="en-US" sz="3200" i="1" smtClean="0"/>
              <a:t> </a:t>
            </a:r>
            <a:r>
              <a:rPr lang="en-US" sz="3200" smtClean="0"/>
              <a:t>information like a floppy disk or hard drive; 4.7 GB capacity is typical.</a:t>
            </a:r>
          </a:p>
          <a:p>
            <a:pPr eaLnBrk="1" hangingPunct="1"/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200" b="1" smtClean="0"/>
              <a:t>Blu-ray Disk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 capacity optical disk that has a storage capacity of 25GB.</a:t>
            </a:r>
          </a:p>
          <a:p>
            <a:pPr eaLnBrk="1" hangingPunct="1"/>
            <a:r>
              <a:rPr lang="en-US" smtClean="0"/>
              <a:t>Has recordable and rewritable disks just like CDs and DVDs.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chemeClr val="tx1"/>
                </a:solidFill>
                <a:hlinkClick r:id="rId3"/>
              </a:rPr>
              <a:t>How Blu-ray Discs Work</a:t>
            </a:r>
            <a:endParaRPr lang="en-US" sz="20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mark">
  <a:themeElements>
    <a:clrScheme name="Watermark 7">
      <a:dk1>
        <a:srgbClr val="424458"/>
      </a:dk1>
      <a:lt1>
        <a:srgbClr val="FFFFFF"/>
      </a:lt1>
      <a:dk2>
        <a:srgbClr val="000066"/>
      </a:dk2>
      <a:lt2>
        <a:srgbClr val="FFFFFF"/>
      </a:lt2>
      <a:accent1>
        <a:srgbClr val="6666FF"/>
      </a:accent1>
      <a:accent2>
        <a:srgbClr val="333399"/>
      </a:accent2>
      <a:accent3>
        <a:srgbClr val="AAAAB8"/>
      </a:accent3>
      <a:accent4>
        <a:srgbClr val="DADADA"/>
      </a:accent4>
      <a:accent5>
        <a:srgbClr val="B8B8FF"/>
      </a:accent5>
      <a:accent6>
        <a:srgbClr val="2D2D8A"/>
      </a:accent6>
      <a:hlink>
        <a:srgbClr val="FF9900"/>
      </a:hlink>
      <a:folHlink>
        <a:srgbClr val="CCCC00"/>
      </a:folHlink>
    </a:clrScheme>
    <a:fontScheme name="Watermark">
      <a:majorFont>
        <a:latin typeface="Arial"/>
        <a:ea typeface=""/>
        <a:cs typeface=""/>
      </a:majorFont>
      <a:minorFont>
        <a:latin typeface="Baskerville Old 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76</TotalTime>
  <Words>352</Words>
  <Application>Microsoft Office PowerPoint</Application>
  <PresentationFormat>On-screen Show (4:3)</PresentationFormat>
  <Paragraphs>65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Watermark</vt:lpstr>
      <vt:lpstr>Digital Storage</vt:lpstr>
      <vt:lpstr>Measuring Memory and Storage</vt:lpstr>
      <vt:lpstr>Methods of Storage </vt:lpstr>
      <vt:lpstr>Magnetic Storage</vt:lpstr>
      <vt:lpstr>Flash Storage</vt:lpstr>
      <vt:lpstr>Optical Storage</vt:lpstr>
      <vt:lpstr>Compact Disk</vt:lpstr>
      <vt:lpstr>Digital Video Disk</vt:lpstr>
      <vt:lpstr>Blu-ray Disk</vt:lpstr>
    </vt:vector>
  </TitlesOfParts>
  <Company>Bald Knob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Storage</dc:title>
  <dc:creator>Ann Ware</dc:creator>
  <cp:lastModifiedBy>Carla James</cp:lastModifiedBy>
  <cp:revision>13</cp:revision>
  <dcterms:created xsi:type="dcterms:W3CDTF">2007-07-06T18:33:13Z</dcterms:created>
  <dcterms:modified xsi:type="dcterms:W3CDTF">2014-03-21T14:34:20Z</dcterms:modified>
</cp:coreProperties>
</file>