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0" r:id="rId1"/>
  </p:sldMasterIdLst>
  <p:notesMasterIdLst>
    <p:notesMasterId r:id="rId20"/>
  </p:notesMasterIdLst>
  <p:handoutMasterIdLst>
    <p:handoutMasterId r:id="rId21"/>
  </p:handout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22" d="100"/>
          <a:sy n="122" d="100"/>
        </p:scale>
        <p:origin x="-39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8"/>
  <c:chart>
    <c:title/>
    <c:plotArea>
      <c:layout/>
      <c:bar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accent1"/>
            </a:solidFill>
          </c:spPr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8.2000000000000011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</c:ser>
        <c:axId val="93790208"/>
        <c:axId val="93791744"/>
      </c:barChart>
      <c:catAx>
        <c:axId val="93790208"/>
        <c:scaling>
          <c:orientation val="minMax"/>
        </c:scaling>
        <c:axPos val="l"/>
        <c:tickLblPos val="nextTo"/>
        <c:crossAx val="93791744"/>
        <c:crosses val="autoZero"/>
        <c:auto val="1"/>
        <c:lblAlgn val="ctr"/>
        <c:lblOffset val="100"/>
      </c:catAx>
      <c:valAx>
        <c:axId val="93791744"/>
        <c:scaling>
          <c:orientation val="minMax"/>
        </c:scaling>
        <c:axPos val="b"/>
        <c:majorGridlines/>
        <c:numFmt formatCode="General" sourceLinked="1"/>
        <c:tickLblPos val="nextTo"/>
        <c:crossAx val="93790208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A38F3D-FD7A-4162-A444-3018BA627FB4}" type="datetimeFigureOut">
              <a:rPr lang="en-US" smtClean="0"/>
              <a:t>3/21/2014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DC II Unit 3 Graphics Editing_Digital Imaging_Use with Worksheet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B91D87-1DD5-487F-AFC8-C82FE7F8E26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AB8D03-50B2-0446-AF91-754EFECC7344}" type="datetimeFigureOut">
              <a:rPr lang="en-US" smtClean="0"/>
              <a:pPr/>
              <a:t>3/21/2014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DC II Unit 3 Graphics Editing_Digital Imaging_Use with Worksheet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79050A-3DB2-934A-AF69-48FA492083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86535832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79050A-3DB2-934A-AF69-48FA492083CD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DC II Unit 3 Graphics Editing_Digital Imaging_Use with Worksheet</a:t>
            </a:r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365DAD3-D208-43D9-9433-26081A01368F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DC II Unit 3 Graphics Editing_Digital Imaging_Use with Worksheet</a:t>
            </a:r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Click on the bitmap circle and it will link to the lily.  The section enlarged in the corner of the lily is from the center of the lily.</a:t>
            </a:r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45371D0-1D46-4820-A504-22536E728AA2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DC II Unit 3 Graphics Editing_Digital Imaging_Use with Worksheet</a:t>
            </a:r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79050A-3DB2-934A-AF69-48FA492083CD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DC II Unit 3 Graphics Editing_Digital Imaging_Use with Worksheet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207323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This image was saved in four different file formats.  Can you tell the difference?  The top right file is a gif—notice the difference in the sky color.  Gifs can only handle 256 colors.  The other file formats can handle 16 million.</a:t>
            </a:r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F9C13BF-AF13-4CCC-81AD-125164840CCF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DC II Unit 3 Graphics Editing_Digital Imaging_Use with Worksheet</a:t>
            </a:r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0"/>
          <p:cNvGrpSpPr/>
          <p:nvPr/>
        </p:nvGrpSpPr>
        <p:grpSpPr>
          <a:xfrm>
            <a:off x="-1" y="3379694"/>
            <a:ext cx="7543801" cy="2604247"/>
            <a:chOff x="-1" y="3379694"/>
            <a:chExt cx="7543801" cy="2604247"/>
          </a:xfrm>
        </p:grpSpPr>
        <p:grpSp>
          <p:nvGrpSpPr>
            <p:cNvPr id="9" name="Group 11"/>
            <p:cNvGrpSpPr/>
            <p:nvPr/>
          </p:nvGrpSpPr>
          <p:grpSpPr>
            <a:xfrm>
              <a:off x="-1" y="3379694"/>
              <a:ext cx="7543801" cy="2604247"/>
              <a:chOff x="-1" y="3379694"/>
              <a:chExt cx="7543801" cy="2604247"/>
            </a:xfrm>
          </p:grpSpPr>
          <p:sp>
            <p:nvSpPr>
              <p:cNvPr id="15" name="Snip Single Corner Rectangle 14"/>
              <p:cNvSpPr/>
              <p:nvPr/>
            </p:nvSpPr>
            <p:spPr>
              <a:xfrm flipV="1">
                <a:off x="-1" y="3393141"/>
                <a:ext cx="7543800" cy="2590800"/>
              </a:xfrm>
              <a:prstGeom prst="snip1Rect">
                <a:avLst>
                  <a:gd name="adj" fmla="val 7379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50800" dist="63500" dir="2700000" algn="tl" rotWithShape="0">
                  <a:prstClr val="black">
                    <a:alpha val="5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6" name="Straight Connector 15"/>
              <p:cNvCxnSpPr/>
              <p:nvPr/>
            </p:nvCxnSpPr>
            <p:spPr>
              <a:xfrm>
                <a:off x="0" y="3379694"/>
                <a:ext cx="7543800" cy="2377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" name="Teardrop 12"/>
            <p:cNvSpPr/>
            <p:nvPr/>
          </p:nvSpPr>
          <p:spPr>
            <a:xfrm>
              <a:off x="6817659" y="3621741"/>
              <a:ext cx="394447" cy="394447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3913281"/>
            <a:ext cx="5867400" cy="1470025"/>
          </a:xfrm>
        </p:spPr>
        <p:txBody>
          <a:bodyPr>
            <a:normAutofit/>
          </a:bodyPr>
          <a:lstStyle>
            <a:lvl1pPr algn="r">
              <a:defRPr sz="4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396753"/>
            <a:ext cx="5867400" cy="573741"/>
          </a:xfrm>
        </p:spPr>
        <p:txBody>
          <a:bodyPr>
            <a:normAutofit/>
          </a:bodyPr>
          <a:lstStyle>
            <a:lvl1pPr marL="0" indent="0" algn="r">
              <a:spcBef>
                <a:spcPct val="0"/>
              </a:spcBef>
              <a:buNone/>
              <a:defRPr sz="14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-734076" y="4503737"/>
            <a:ext cx="2057400" cy="365125"/>
          </a:xfrm>
        </p:spPr>
        <p:txBody>
          <a:bodyPr lIns="91440" tIns="0" bIns="0" anchor="b" anchorCtr="0"/>
          <a:lstStyle>
            <a:lvl1pPr>
              <a:defRPr sz="14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ACD32EEC-0501-41A6-9835-7468CAC3BF41}" type="datetime1">
              <a:rPr lang="en-US" smtClean="0"/>
              <a:t>3/21/2014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-356811" y="4503737"/>
            <a:ext cx="2057397" cy="365125"/>
          </a:xfrm>
        </p:spPr>
        <p:txBody>
          <a:bodyPr lIns="91440" tIns="0" bIns="0" anchor="t" anchorCtr="0"/>
          <a:lstStyle>
            <a:lvl1pPr algn="l">
              <a:defRPr b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0"/>
          <p:cNvGrpSpPr/>
          <p:nvPr/>
        </p:nvGrpSpPr>
        <p:grpSpPr>
          <a:xfrm>
            <a:off x="228600" y="228600"/>
            <a:ext cx="5109080" cy="6387352"/>
            <a:chOff x="228600" y="228600"/>
            <a:chExt cx="4251960" cy="6387352"/>
          </a:xfrm>
        </p:grpSpPr>
        <p:sp>
          <p:nvSpPr>
            <p:cNvPr id="12" name="Snip Diagonal Corner Rectangle 11"/>
            <p:cNvSpPr/>
            <p:nvPr/>
          </p:nvSpPr>
          <p:spPr>
            <a:xfrm flipV="1">
              <a:off x="228600" y="228600"/>
              <a:ext cx="4251960" cy="6387352"/>
            </a:xfrm>
            <a:prstGeom prst="snip2DiagRect">
              <a:avLst>
                <a:gd name="adj1" fmla="val 0"/>
                <a:gd name="adj2" fmla="val 3794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Teardrop 12"/>
            <p:cNvSpPr>
              <a:spLocks noChangeAspect="1"/>
            </p:cNvSpPr>
            <p:nvPr/>
          </p:nvSpPr>
          <p:spPr>
            <a:xfrm>
              <a:off x="3886200" y="432548"/>
              <a:ext cx="355002" cy="355002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164174"/>
            <a:ext cx="4519720" cy="1161288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5471361" y="228600"/>
            <a:ext cx="3435074" cy="6391656"/>
          </a:xfrm>
          <a:prstGeom prst="snip2DiagRect">
            <a:avLst>
              <a:gd name="adj1" fmla="val 0"/>
              <a:gd name="adj2" fmla="val 4017"/>
            </a:avLst>
          </a:prstGeom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2" y="2453889"/>
            <a:ext cx="4519720" cy="293001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24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58952" y="6300216"/>
            <a:ext cx="1298448" cy="365125"/>
          </a:xfrm>
        </p:spPr>
        <p:txBody>
          <a:bodyPr/>
          <a:lstStyle/>
          <a:p>
            <a:fld id="{96F48AD8-BD99-45E7-A6B3-D3AD30CD8645}" type="datetime1">
              <a:rPr lang="en-US" smtClean="0"/>
              <a:t>3/21/2014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57400" y="6300216"/>
            <a:ext cx="234086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01752" y="6300216"/>
            <a:ext cx="448056" cy="365125"/>
          </a:xfrm>
        </p:spPr>
        <p:txBody>
          <a:bodyPr/>
          <a:lstStyle>
            <a:lvl1pPr algn="l">
              <a:defRPr/>
            </a:lvl1pPr>
          </a:lstStyle>
          <a:p>
            <a:fld id="{D12AA694-00EB-4F4B-AABB-6F50FB1789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Diagonal Corner Rectangle 8"/>
          <p:cNvSpPr/>
          <p:nvPr/>
        </p:nvSpPr>
        <p:spPr>
          <a:xfrm flipV="1">
            <a:off x="228600" y="4648200"/>
            <a:ext cx="8686800" cy="1963271"/>
          </a:xfrm>
          <a:prstGeom prst="snip2DiagRect">
            <a:avLst>
              <a:gd name="adj1" fmla="val 0"/>
              <a:gd name="adj2" fmla="val 937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48200"/>
            <a:ext cx="8153400" cy="609600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215AD-3C07-4A3B-BCE2-9E3C4D1F24F7}" type="datetime1">
              <a:rPr lang="en-US" smtClean="0"/>
              <a:t>3/21/2014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257799"/>
            <a:ext cx="8156448" cy="820272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ct val="0"/>
              </a:spcBef>
              <a:buNone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 flipH="1">
            <a:off x="228600" y="228600"/>
            <a:ext cx="8677835" cy="4267200"/>
          </a:xfrm>
          <a:prstGeom prst="snip2DiagRect">
            <a:avLst>
              <a:gd name="adj1" fmla="val 0"/>
              <a:gd name="adj2" fmla="val 4332"/>
            </a:avLst>
          </a:prstGeom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05DE7-F91E-4EB8-A604-76B768A19D4D}" type="datetime1">
              <a:rPr lang="en-US" smtClean="0"/>
              <a:t>3/21/2014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Diagonal Corner Rectangle 8"/>
          <p:cNvSpPr/>
          <p:nvPr/>
        </p:nvSpPr>
        <p:spPr>
          <a:xfrm flipV="1">
            <a:off x="228600" y="1707776"/>
            <a:ext cx="8686800" cy="4908176"/>
          </a:xfrm>
          <a:prstGeom prst="snip2DiagRect">
            <a:avLst>
              <a:gd name="adj1" fmla="val 0"/>
              <a:gd name="adj2" fmla="val 400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Snip Diagonal Corner Rectangle 9"/>
          <p:cNvSpPr/>
          <p:nvPr/>
        </p:nvSpPr>
        <p:spPr>
          <a:xfrm flipV="1">
            <a:off x="228600" y="228597"/>
            <a:ext cx="8686800" cy="1277473"/>
          </a:xfrm>
          <a:prstGeom prst="snip2DiagRect">
            <a:avLst>
              <a:gd name="adj1" fmla="val 0"/>
              <a:gd name="adj2" fmla="val 1167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4B44E-DF25-46DC-98ED-CA884BDF29FB}" type="datetime1">
              <a:rPr lang="en-US" smtClean="0"/>
              <a:t>3/21/2014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nip Diagonal Corner Rectangle 7"/>
          <p:cNvSpPr/>
          <p:nvPr/>
        </p:nvSpPr>
        <p:spPr>
          <a:xfrm flipV="1">
            <a:off x="228600" y="228600"/>
            <a:ext cx="8686800" cy="6387352"/>
          </a:xfrm>
          <a:prstGeom prst="snip2DiagRect">
            <a:avLst>
              <a:gd name="adj1" fmla="val 0"/>
              <a:gd name="adj2" fmla="val 2529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67600" y="838201"/>
            <a:ext cx="1219200" cy="510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2" y="838201"/>
            <a:ext cx="6307138" cy="51054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0894E-1497-480C-BBFF-242D8F7AE674}" type="datetime1">
              <a:rPr lang="en-US" smtClean="0"/>
              <a:t>3/21/2014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5791200" y="0"/>
            <a:ext cx="33528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5626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2D34CB-654D-4B57-BE02-A0D0ED921ED7}" type="datetime1">
              <a:rPr lang="en-US" smtClean="0"/>
              <a:t>3/21/2014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1E17F0-2034-4FA8-B019-057F4E99A21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2122832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5791200" y="0"/>
            <a:ext cx="33528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02A878-3A62-4F68-91EB-CD4F4816331D}" type="datetime1">
              <a:rPr lang="en-US" smtClean="0"/>
              <a:t>3/21/2014</a:t>
            </a:fld>
            <a:endParaRPr lang="en-US"/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C100DF-DABC-4826-8E09-4BFA8A5DD54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3610951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Diagonal Corner Rectangle 8"/>
          <p:cNvSpPr/>
          <p:nvPr/>
        </p:nvSpPr>
        <p:spPr>
          <a:xfrm flipV="1">
            <a:off x="228600" y="1707776"/>
            <a:ext cx="8686800" cy="4908176"/>
          </a:xfrm>
          <a:prstGeom prst="snip2DiagRect">
            <a:avLst>
              <a:gd name="adj1" fmla="val 0"/>
              <a:gd name="adj2" fmla="val 400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Snip Diagonal Corner Rectangle 9"/>
          <p:cNvSpPr/>
          <p:nvPr/>
        </p:nvSpPr>
        <p:spPr>
          <a:xfrm flipV="1">
            <a:off x="228600" y="228597"/>
            <a:ext cx="8686800" cy="1277473"/>
          </a:xfrm>
          <a:prstGeom prst="snip2DiagRect">
            <a:avLst>
              <a:gd name="adj1" fmla="val 0"/>
              <a:gd name="adj2" fmla="val 1167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174" y="295833"/>
            <a:ext cx="7837777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6C5E2-03E8-43ED-B14E-17521A72E6B6}" type="datetime1">
              <a:rPr lang="en-US" smtClean="0"/>
              <a:t>3/21/2014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4"/>
          <p:cNvGrpSpPr/>
          <p:nvPr/>
        </p:nvGrpSpPr>
        <p:grpSpPr>
          <a:xfrm>
            <a:off x="-1" y="3379694"/>
            <a:ext cx="7543801" cy="2604247"/>
            <a:chOff x="-1" y="3379694"/>
            <a:chExt cx="7543801" cy="2604247"/>
          </a:xfrm>
        </p:grpSpPr>
        <p:grpSp>
          <p:nvGrpSpPr>
            <p:cNvPr id="9" name="Group 11"/>
            <p:cNvGrpSpPr/>
            <p:nvPr/>
          </p:nvGrpSpPr>
          <p:grpSpPr>
            <a:xfrm>
              <a:off x="-1" y="3379694"/>
              <a:ext cx="7543801" cy="2604247"/>
              <a:chOff x="-1" y="3379694"/>
              <a:chExt cx="7543801" cy="2604247"/>
            </a:xfrm>
          </p:grpSpPr>
          <p:sp>
            <p:nvSpPr>
              <p:cNvPr id="17" name="Snip Single Corner Rectangle 16"/>
              <p:cNvSpPr/>
              <p:nvPr/>
            </p:nvSpPr>
            <p:spPr>
              <a:xfrm flipV="1">
                <a:off x="-1" y="3393141"/>
                <a:ext cx="7543800" cy="2590800"/>
              </a:xfrm>
              <a:prstGeom prst="snip1Rect">
                <a:avLst>
                  <a:gd name="adj" fmla="val 7379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50800" dist="63500" dir="2700000" algn="tl" rotWithShape="0">
                  <a:prstClr val="black">
                    <a:alpha val="5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8" name="Straight Connector 17"/>
              <p:cNvCxnSpPr/>
              <p:nvPr/>
            </p:nvCxnSpPr>
            <p:spPr>
              <a:xfrm>
                <a:off x="0" y="3379694"/>
                <a:ext cx="7543800" cy="2377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" name="Teardrop 15"/>
            <p:cNvSpPr/>
            <p:nvPr/>
          </p:nvSpPr>
          <p:spPr>
            <a:xfrm>
              <a:off x="6817659" y="3621741"/>
              <a:ext cx="394447" cy="394447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3913281"/>
            <a:ext cx="5867400" cy="1470025"/>
          </a:xfrm>
        </p:spPr>
        <p:txBody>
          <a:bodyPr>
            <a:normAutofit/>
          </a:bodyPr>
          <a:lstStyle>
            <a:lvl1pPr algn="r">
              <a:defRPr sz="4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396753"/>
            <a:ext cx="5867400" cy="573741"/>
          </a:xfrm>
        </p:spPr>
        <p:txBody>
          <a:bodyPr>
            <a:normAutofit/>
          </a:bodyPr>
          <a:lstStyle>
            <a:lvl1pPr marL="0" indent="0" algn="r">
              <a:spcBef>
                <a:spcPct val="0"/>
              </a:spcBef>
              <a:buNone/>
              <a:defRPr sz="14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-734076" y="4503737"/>
            <a:ext cx="2057400" cy="365125"/>
          </a:xfrm>
        </p:spPr>
        <p:txBody>
          <a:bodyPr lIns="91440" tIns="0" bIns="0" anchor="b" anchorCtr="0"/>
          <a:lstStyle>
            <a:lvl1pPr>
              <a:defRPr sz="14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A46E304E-F8B5-488A-A334-15E4D65EED91}" type="datetime1">
              <a:rPr lang="en-US" smtClean="0"/>
              <a:t>3/21/2014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-356811" y="4503737"/>
            <a:ext cx="2057397" cy="365125"/>
          </a:xfrm>
        </p:spPr>
        <p:txBody>
          <a:bodyPr lIns="91440" tIns="0" bIns="0" anchor="t" anchorCtr="0"/>
          <a:lstStyle>
            <a:lvl1pPr algn="l">
              <a:defRPr b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0" y="676835"/>
            <a:ext cx="7543800" cy="2587752"/>
          </a:xfrm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"/>
          <p:cNvGrpSpPr/>
          <p:nvPr/>
        </p:nvGrpSpPr>
        <p:grpSpPr>
          <a:xfrm flipH="1">
            <a:off x="1600199" y="2126877"/>
            <a:ext cx="7543801" cy="2604247"/>
            <a:chOff x="-1" y="3379694"/>
            <a:chExt cx="7543801" cy="2604247"/>
          </a:xfrm>
        </p:grpSpPr>
        <p:grpSp>
          <p:nvGrpSpPr>
            <p:cNvPr id="7" name="Group 11"/>
            <p:cNvGrpSpPr/>
            <p:nvPr/>
          </p:nvGrpSpPr>
          <p:grpSpPr>
            <a:xfrm>
              <a:off x="-1" y="3379694"/>
              <a:ext cx="7543801" cy="2604247"/>
              <a:chOff x="-1" y="3379694"/>
              <a:chExt cx="7543801" cy="2604247"/>
            </a:xfrm>
          </p:grpSpPr>
          <p:sp>
            <p:nvSpPr>
              <p:cNvPr id="10" name="Snip Single Corner Rectangle 9"/>
              <p:cNvSpPr/>
              <p:nvPr/>
            </p:nvSpPr>
            <p:spPr>
              <a:xfrm flipV="1">
                <a:off x="-1" y="3393141"/>
                <a:ext cx="7543800" cy="2590800"/>
              </a:xfrm>
              <a:prstGeom prst="snip1Rect">
                <a:avLst>
                  <a:gd name="adj" fmla="val 7379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50800" dist="63500" dir="2700000" algn="tl" rotWithShape="0">
                  <a:prstClr val="black">
                    <a:alpha val="5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1" name="Straight Connector 10"/>
              <p:cNvCxnSpPr/>
              <p:nvPr/>
            </p:nvCxnSpPr>
            <p:spPr>
              <a:xfrm>
                <a:off x="0" y="3379694"/>
                <a:ext cx="7543800" cy="2377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Teardrop 8"/>
            <p:cNvSpPr/>
            <p:nvPr/>
          </p:nvSpPr>
          <p:spPr>
            <a:xfrm flipH="1">
              <a:off x="228599" y="3621741"/>
              <a:ext cx="394447" cy="394447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6105" y="2653553"/>
            <a:ext cx="5870448" cy="1472184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36105" y="4134881"/>
            <a:ext cx="5870448" cy="57607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sz="14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8033590" y="3475037"/>
            <a:ext cx="1828801" cy="365125"/>
          </a:xfrm>
        </p:spPr>
        <p:txBody>
          <a:bodyPr vert="horz" lIns="91440" tIns="0" rIns="91440" bIns="0" rtlCol="0" anchor="t" anchorCtr="0"/>
          <a:lstStyle>
            <a:lvl1pPr marL="0" algn="l" defTabSz="914400" rtl="0" eaLnBrk="1" latinLnBrk="0" hangingPunct="1">
              <a:defRPr sz="1100" b="1" kern="120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7658009" y="3475037"/>
            <a:ext cx="1828800" cy="365125"/>
          </a:xfrm>
        </p:spPr>
        <p:txBody>
          <a:bodyPr vert="horz" lIns="91440" tIns="0" rIns="91440" bIns="0" rtlCol="0" anchor="b" anchorCtr="0"/>
          <a:lstStyle>
            <a:lvl1pPr marL="0" algn="l" defTabSz="914400" rtl="0" eaLnBrk="1" latinLnBrk="0" hangingPunct="1">
              <a:defRPr sz="1400" b="1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7DCDEFEF-ACF0-44C3-9292-257523899CE8}" type="datetime1">
              <a:rPr lang="en-US" smtClean="0"/>
              <a:t>3/21/2014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nip Diagonal Corner Rectangle 10"/>
          <p:cNvSpPr/>
          <p:nvPr/>
        </p:nvSpPr>
        <p:spPr>
          <a:xfrm flipV="1">
            <a:off x="228600" y="1707776"/>
            <a:ext cx="8686800" cy="4908176"/>
          </a:xfrm>
          <a:prstGeom prst="snip2DiagRect">
            <a:avLst>
              <a:gd name="adj1" fmla="val 0"/>
              <a:gd name="adj2" fmla="val 400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Snip Diagonal Corner Rectangle 11"/>
          <p:cNvSpPr/>
          <p:nvPr/>
        </p:nvSpPr>
        <p:spPr>
          <a:xfrm flipV="1">
            <a:off x="228600" y="228597"/>
            <a:ext cx="8686800" cy="1277473"/>
          </a:xfrm>
          <a:prstGeom prst="snip2DiagRect">
            <a:avLst>
              <a:gd name="adj1" fmla="val 0"/>
              <a:gd name="adj2" fmla="val 1167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785" y="295833"/>
            <a:ext cx="7914166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1" y="1981201"/>
            <a:ext cx="365760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5351" y="1981201"/>
            <a:ext cx="365760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344488">
              <a:defRPr sz="1800"/>
            </a:lvl6pPr>
            <a:lvl7pPr marL="1946275" indent="-344488">
              <a:defRPr sz="1800"/>
            </a:lvl7pPr>
            <a:lvl8pPr marL="1946275" indent="-344488">
              <a:defRPr sz="1800"/>
            </a:lvl8pPr>
            <a:lvl9pPr marL="1946275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48602-F8A4-4C5C-AC93-04DB5FA432C4}" type="datetime1">
              <a:rPr lang="en-US" smtClean="0"/>
              <a:t>3/21/2014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nip Diagonal Corner Rectangle 11"/>
          <p:cNvSpPr/>
          <p:nvPr/>
        </p:nvSpPr>
        <p:spPr>
          <a:xfrm flipV="1">
            <a:off x="228600" y="1707776"/>
            <a:ext cx="8686800" cy="4908176"/>
          </a:xfrm>
          <a:prstGeom prst="snip2DiagRect">
            <a:avLst>
              <a:gd name="adj1" fmla="val 0"/>
              <a:gd name="adj2" fmla="val 400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Snip Diagonal Corner Rectangle 12"/>
          <p:cNvSpPr/>
          <p:nvPr/>
        </p:nvSpPr>
        <p:spPr>
          <a:xfrm flipV="1">
            <a:off x="228600" y="228597"/>
            <a:ext cx="8686800" cy="1277473"/>
          </a:xfrm>
          <a:prstGeom prst="snip2DiagRect">
            <a:avLst>
              <a:gd name="adj1" fmla="val 0"/>
              <a:gd name="adj2" fmla="val 1167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077" y="295833"/>
            <a:ext cx="7856874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852426"/>
            <a:ext cx="3657600" cy="868362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ct val="0"/>
              </a:spcBef>
              <a:buNone/>
              <a:defRPr sz="26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077" y="2743200"/>
            <a:ext cx="3930986" cy="32131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5351" y="1852426"/>
            <a:ext cx="3657600" cy="868362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ct val="0"/>
              </a:spcBef>
              <a:buNone/>
              <a:defRPr sz="26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5350" y="2743200"/>
            <a:ext cx="3945701" cy="32131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02379-5B54-4D93-B024-F627953BFE83}" type="datetime1">
              <a:rPr lang="en-US" smtClean="0"/>
              <a:t>3/21/2014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Diagonal Corner Rectangle 8"/>
          <p:cNvSpPr/>
          <p:nvPr/>
        </p:nvSpPr>
        <p:spPr>
          <a:xfrm flipV="1">
            <a:off x="228600" y="1707776"/>
            <a:ext cx="8686800" cy="4908176"/>
          </a:xfrm>
          <a:prstGeom prst="snip2DiagRect">
            <a:avLst>
              <a:gd name="adj1" fmla="val 0"/>
              <a:gd name="adj2" fmla="val 400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Snip Diagonal Corner Rectangle 9"/>
          <p:cNvSpPr/>
          <p:nvPr/>
        </p:nvSpPr>
        <p:spPr>
          <a:xfrm flipV="1">
            <a:off x="228600" y="228597"/>
            <a:ext cx="8686800" cy="1277473"/>
          </a:xfrm>
          <a:prstGeom prst="snip2DiagRect">
            <a:avLst>
              <a:gd name="adj1" fmla="val 0"/>
              <a:gd name="adj2" fmla="val 1167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F327A-2558-450C-9624-7096F06DBA60}" type="datetime1">
              <a:rPr lang="en-US" smtClean="0"/>
              <a:t>3/21/2014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nip Diagonal Corner Rectangle 5"/>
          <p:cNvSpPr/>
          <p:nvPr/>
        </p:nvSpPr>
        <p:spPr>
          <a:xfrm flipV="1">
            <a:off x="228600" y="228600"/>
            <a:ext cx="8686800" cy="6387352"/>
          </a:xfrm>
          <a:prstGeom prst="snip2DiagRect">
            <a:avLst>
              <a:gd name="adj1" fmla="val 0"/>
              <a:gd name="adj2" fmla="val 2529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DB94D-87F9-4EF4-B3C9-A99EFC33C3D7}" type="datetime1">
              <a:rPr lang="en-US" smtClean="0"/>
              <a:t>3/21/2014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1"/>
          <p:cNvGrpSpPr/>
          <p:nvPr/>
        </p:nvGrpSpPr>
        <p:grpSpPr>
          <a:xfrm>
            <a:off x="228600" y="228600"/>
            <a:ext cx="4251960" cy="6387352"/>
            <a:chOff x="228600" y="228600"/>
            <a:chExt cx="4251960" cy="6387352"/>
          </a:xfrm>
        </p:grpSpPr>
        <p:sp>
          <p:nvSpPr>
            <p:cNvPr id="13" name="Snip Diagonal Corner Rectangle 12"/>
            <p:cNvSpPr/>
            <p:nvPr/>
          </p:nvSpPr>
          <p:spPr>
            <a:xfrm flipV="1">
              <a:off x="228600" y="228600"/>
              <a:ext cx="4251960" cy="6387352"/>
            </a:xfrm>
            <a:prstGeom prst="snip2DiagRect">
              <a:avLst>
                <a:gd name="adj1" fmla="val 0"/>
                <a:gd name="adj2" fmla="val 3794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4" name="Teardrop 13"/>
            <p:cNvSpPr>
              <a:spLocks noChangeAspect="1"/>
            </p:cNvSpPr>
            <p:nvPr/>
          </p:nvSpPr>
          <p:spPr>
            <a:xfrm>
              <a:off x="3886200" y="432548"/>
              <a:ext cx="355002" cy="355002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5" name="Snip Diagonal Corner Rectangle 14"/>
          <p:cNvSpPr/>
          <p:nvPr/>
        </p:nvSpPr>
        <p:spPr>
          <a:xfrm flipV="1">
            <a:off x="4648200" y="228600"/>
            <a:ext cx="4251960" cy="6387352"/>
          </a:xfrm>
          <a:prstGeom prst="snip2DiagRect">
            <a:avLst>
              <a:gd name="adj1" fmla="val 0"/>
              <a:gd name="adj2" fmla="val 379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780" y="2177303"/>
            <a:ext cx="3657600" cy="1162050"/>
          </a:xfrm>
        </p:spPr>
        <p:txBody>
          <a:bodyPr anchor="b">
            <a:normAutofit/>
          </a:bodyPr>
          <a:lstStyle>
            <a:lvl1pPr algn="l">
              <a:defRPr sz="3000" b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45380" y="609600"/>
            <a:ext cx="3657600" cy="53340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5780" y="3352799"/>
            <a:ext cx="3657600" cy="2590801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2000" y="6297706"/>
            <a:ext cx="1295400" cy="365125"/>
          </a:xfrm>
        </p:spPr>
        <p:txBody>
          <a:bodyPr/>
          <a:lstStyle/>
          <a:p>
            <a:fld id="{D17F0C23-56A0-4C39-87C4-2A5302C0AC47}" type="datetime1">
              <a:rPr lang="en-US" smtClean="0"/>
              <a:t>3/21/2014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57400" y="6297706"/>
            <a:ext cx="233978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04800" y="6297706"/>
            <a:ext cx="443753" cy="365125"/>
          </a:xfrm>
        </p:spPr>
        <p:txBody>
          <a:bodyPr/>
          <a:lstStyle>
            <a:lvl1pPr algn="l">
              <a:defRPr/>
            </a:lvl1pPr>
          </a:lstStyle>
          <a:p>
            <a:fld id="{D12AA694-00EB-4F4B-AABB-6F50FB1789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3" y="295833"/>
            <a:ext cx="7583488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949824"/>
            <a:ext cx="7583488" cy="40072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624391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4DBA21EA-C840-489E-B5A5-7D7DDDC832FD}" type="datetime1">
              <a:rPr lang="en-US" smtClean="0"/>
              <a:t>3/21/2014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67400" y="62484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24840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D12AA694-00EB-4F4B-AABB-6F50FB17891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  <p:sldLayoutId id="2147483714" r:id="rId14"/>
    <p:sldLayoutId id="2147483715" r:id="rId15"/>
    <p:sldLayoutId id="2147483716" r:id="rId16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3800" kern="1200">
          <a:solidFill>
            <a:schemeClr val="tx1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600"/>
        </a:spcBef>
        <a:buClr>
          <a:schemeClr val="accent1"/>
        </a:buClr>
        <a:buSzPct val="90000"/>
        <a:buFont typeface="Wingdings 2" pitchFamily="18" charset="2"/>
        <a:buChar char=""/>
        <a:defRPr sz="22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1200"/>
        </a:spcBef>
        <a:buClr>
          <a:schemeClr val="accent1"/>
        </a:buClr>
        <a:buSzPct val="90000"/>
        <a:buFont typeface="Courier New"/>
        <a:buChar char="o"/>
        <a:defRPr sz="20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Courier New"/>
        <a:buChar char="o"/>
        <a:defRPr sz="18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Courier New"/>
        <a:buChar char="o"/>
        <a:defRPr sz="18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Courier New"/>
        <a:buChar char="o"/>
        <a:defRPr sz="18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 2" pitchFamily="18" charset="2"/>
        <a:buChar char=""/>
        <a:defRPr lang="en-US" sz="1800" kern="1200" dirty="0" smtClean="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 2" pitchFamily="18" charset="2"/>
        <a:buChar char=""/>
        <a:defRPr lang="en-US" sz="1800" kern="1200" dirty="0" smtClean="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 2" pitchFamily="18" charset="2"/>
        <a:buChar char=""/>
        <a:defRPr lang="en-US" sz="1800" kern="1200" dirty="0" smtClean="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 2" pitchFamily="18" charset="2"/>
        <a:buChar char=""/>
        <a:defRPr lang="en-US" sz="1800" kern="1200" dirty="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" Target="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Digital Imaging 101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Ann Ware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83200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.</a:t>
            </a:r>
            <a:r>
              <a:rPr lang="en-US" dirty="0" err="1" smtClean="0"/>
              <a:t>png</a:t>
            </a:r>
            <a:endParaRPr lang="en-US" dirty="0" smtClean="0"/>
          </a:p>
        </p:txBody>
      </p:sp>
      <p:sp>
        <p:nvSpPr>
          <p:cNvPr id="2" name="Picture Placeholder 1"/>
          <p:cNvSpPr>
            <a:spLocks noGrp="1"/>
          </p:cNvSpPr>
          <p:nvPr>
            <p:ph type="pic" idx="1"/>
          </p:nvPr>
        </p:nvSpPr>
        <p:spPr/>
      </p:sp>
      <p:sp>
        <p:nvSpPr>
          <p:cNvPr id="18436" name="Content Placeholder 2"/>
          <p:cNvSpPr>
            <a:spLocks noGrp="1"/>
          </p:cNvSpPr>
          <p:nvPr>
            <p:ph type="body" sz="half" idx="2"/>
          </p:nvPr>
        </p:nvSpPr>
        <p:spPr>
          <a:xfrm>
            <a:off x="530352" y="2604268"/>
            <a:ext cx="4688291" cy="3397282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dirty="0" smtClean="0"/>
              <a:t>Compressed file format (lossless)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dirty="0" smtClean="0"/>
              <a:t>Supports: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600" dirty="0" smtClean="0"/>
              <a:t>16.7 million colors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600" dirty="0" smtClean="0"/>
              <a:t>Transparency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600" dirty="0" smtClean="0"/>
              <a:t>Animation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dirty="0" smtClean="0"/>
              <a:t>Excellent for photos</a:t>
            </a:r>
          </a:p>
          <a:p>
            <a:endParaRPr lang="en-US" dirty="0" smtClean="0"/>
          </a:p>
        </p:txBody>
      </p:sp>
      <p:pic>
        <p:nvPicPr>
          <p:cNvPr id="18437" name="Picture 4" descr="C:\Documents and Settings\warea\My Documents\My Pictures\Misc\30443_Illustration_L_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8643" y="510469"/>
            <a:ext cx="3330113" cy="333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5" descr="C:\Documents and Settings\warea\My Documents\My Pictures\People\31633_Phot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71361" y="3740058"/>
            <a:ext cx="3144109" cy="2087384"/>
          </a:xfrm>
          <a:prstGeom prst="rect">
            <a:avLst/>
          </a:prstGeom>
          <a:ln w="127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1407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 descr="bridge bmp"/>
          <p:cNvSpPr>
            <a:spLocks noChangeArrowheads="1"/>
          </p:cNvSpPr>
          <p:nvPr/>
        </p:nvSpPr>
        <p:spPr bwMode="auto">
          <a:xfrm>
            <a:off x="0" y="0"/>
            <a:ext cx="4876800" cy="3644900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59" name="Rectangle 3" descr="bridge gif"/>
          <p:cNvSpPr>
            <a:spLocks noChangeArrowheads="1"/>
          </p:cNvSpPr>
          <p:nvPr/>
        </p:nvSpPr>
        <p:spPr bwMode="auto">
          <a:xfrm flipH="1">
            <a:off x="4572000" y="0"/>
            <a:ext cx="4876800" cy="3644900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0" name="Rectangle 4" descr="bridge jpg"/>
          <p:cNvSpPr>
            <a:spLocks noChangeArrowheads="1"/>
          </p:cNvSpPr>
          <p:nvPr/>
        </p:nvSpPr>
        <p:spPr bwMode="auto">
          <a:xfrm>
            <a:off x="0" y="3352800"/>
            <a:ext cx="4876800" cy="3810000"/>
          </a:xfrm>
          <a:prstGeom prst="rect">
            <a:avLst/>
          </a:prstGeom>
          <a:blipFill dpi="0" rotWithShape="1">
            <a:blip r:embed="rId5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1" name="Rectangle 5" descr="bridge tif"/>
          <p:cNvSpPr>
            <a:spLocks noChangeArrowheads="1"/>
          </p:cNvSpPr>
          <p:nvPr/>
        </p:nvSpPr>
        <p:spPr bwMode="auto">
          <a:xfrm flipH="1">
            <a:off x="4572000" y="3352800"/>
            <a:ext cx="4876800" cy="3810000"/>
          </a:xfrm>
          <a:prstGeom prst="rect">
            <a:avLst/>
          </a:prstGeom>
          <a:blipFill dpi="0" rotWithShape="1">
            <a:blip r:embed="rId6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4" name="Text Box 7"/>
          <p:cNvSpPr txBox="1">
            <a:spLocks noChangeArrowheads="1"/>
          </p:cNvSpPr>
          <p:nvPr/>
        </p:nvSpPr>
        <p:spPr bwMode="auto">
          <a:xfrm>
            <a:off x="1264331" y="2855400"/>
            <a:ext cx="1905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chemeClr val="bg1"/>
                </a:solidFill>
              </a:rPr>
              <a:t>.bmp  4.21 MB</a:t>
            </a:r>
          </a:p>
        </p:txBody>
      </p:sp>
      <p:sp>
        <p:nvSpPr>
          <p:cNvPr id="19465" name="Text Box 8"/>
          <p:cNvSpPr txBox="1">
            <a:spLocks noChangeArrowheads="1"/>
          </p:cNvSpPr>
          <p:nvPr/>
        </p:nvSpPr>
        <p:spPr bwMode="auto">
          <a:xfrm>
            <a:off x="6522131" y="2855400"/>
            <a:ext cx="1600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</a:rPr>
              <a:t>.gif   657 KB</a:t>
            </a:r>
          </a:p>
        </p:txBody>
      </p:sp>
      <p:sp>
        <p:nvSpPr>
          <p:cNvPr id="19466" name="Text Box 9"/>
          <p:cNvSpPr txBox="1">
            <a:spLocks noChangeArrowheads="1"/>
          </p:cNvSpPr>
          <p:nvPr/>
        </p:nvSpPr>
        <p:spPr bwMode="auto">
          <a:xfrm>
            <a:off x="1340531" y="6446479"/>
            <a:ext cx="1828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chemeClr val="bg1"/>
                </a:solidFill>
              </a:rPr>
              <a:t>.jpg   360 KB</a:t>
            </a:r>
          </a:p>
        </p:txBody>
      </p:sp>
      <p:sp>
        <p:nvSpPr>
          <p:cNvPr id="19467" name="Text Box 10"/>
          <p:cNvSpPr txBox="1">
            <a:spLocks noChangeArrowheads="1"/>
          </p:cNvSpPr>
          <p:nvPr/>
        </p:nvSpPr>
        <p:spPr bwMode="auto">
          <a:xfrm>
            <a:off x="6369731" y="6446479"/>
            <a:ext cx="1600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chemeClr val="bg1"/>
                </a:solidFill>
              </a:rPr>
              <a:t>.</a:t>
            </a:r>
            <a:r>
              <a:rPr lang="en-US" dirty="0" err="1">
                <a:solidFill>
                  <a:schemeClr val="bg1"/>
                </a:solidFill>
              </a:rPr>
              <a:t>tif</a:t>
            </a:r>
            <a:r>
              <a:rPr lang="en-US" dirty="0">
                <a:solidFill>
                  <a:schemeClr val="bg1"/>
                </a:solidFill>
              </a:rPr>
              <a:t>   4.21 MB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0" y="3276600"/>
            <a:ext cx="9448800" cy="6461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/>
              <a:t>File conversion—</a:t>
            </a:r>
            <a:r>
              <a:rPr lang="en-US"/>
              <a:t>The process of saving a file in a different file format than </a:t>
            </a:r>
            <a:br>
              <a:rPr lang="en-US"/>
            </a:br>
            <a:r>
              <a:rPr lang="en-US"/>
              <a:t>its current format; example:  converting a JPEG to a TIFF</a:t>
            </a: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87838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>
          <a:xfrm>
            <a:off x="530352" y="1164174"/>
            <a:ext cx="4519720" cy="576890"/>
          </a:xfrm>
        </p:spPr>
        <p:txBody>
          <a:bodyPr/>
          <a:lstStyle/>
          <a:p>
            <a:r>
              <a:rPr lang="en-US" dirty="0" smtClean="0"/>
              <a:t>Vector Software</a:t>
            </a:r>
          </a:p>
        </p:txBody>
      </p:sp>
      <p:sp>
        <p:nvSpPr>
          <p:cNvPr id="14" name="Picture Placeholder 13"/>
          <p:cNvSpPr>
            <a:spLocks noGrp="1"/>
          </p:cNvSpPr>
          <p:nvPr>
            <p:ph type="pic" idx="1"/>
          </p:nvPr>
        </p:nvSpPr>
        <p:spPr/>
      </p:sp>
      <p:sp>
        <p:nvSpPr>
          <p:cNvPr id="20484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530352" y="1812754"/>
            <a:ext cx="4519720" cy="4373143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Vector software is described as drawing software—vectors are DRAWN, not painted.</a:t>
            </a:r>
          </a:p>
          <a:p>
            <a:pPr lvl="1"/>
            <a:r>
              <a:rPr lang="en-US" sz="1800" dirty="0" smtClean="0"/>
              <a:t>Adobe Illustrator and Corel Draw are drawing programs</a:t>
            </a:r>
          </a:p>
          <a:p>
            <a:r>
              <a:rPr lang="en-US" sz="2400" dirty="0" smtClean="0"/>
              <a:t>Vectors can be created using the drawing/shape tools in Publisher, PowerPoint, Word or </a:t>
            </a:r>
            <a:r>
              <a:rPr lang="en-US" sz="2400" dirty="0" err="1" smtClean="0"/>
              <a:t>PhotoShop</a:t>
            </a:r>
            <a:r>
              <a:rPr lang="en-US" sz="2400" dirty="0" smtClean="0"/>
              <a:t>.</a:t>
            </a:r>
          </a:p>
          <a:p>
            <a:r>
              <a:rPr lang="en-US" sz="1900" i="1" dirty="0" smtClean="0"/>
              <a:t>Definition: Drawing software—a program used to create vector graphics; provides for freehand as well as geometric shapes</a:t>
            </a:r>
          </a:p>
          <a:p>
            <a:pPr lvl="1"/>
            <a:endParaRPr lang="en-US" dirty="0" smtClean="0"/>
          </a:p>
        </p:txBody>
      </p:sp>
      <p:sp>
        <p:nvSpPr>
          <p:cNvPr id="8" name="&quot;No&quot; Symbol 7"/>
          <p:cNvSpPr/>
          <p:nvPr/>
        </p:nvSpPr>
        <p:spPr>
          <a:xfrm>
            <a:off x="7159514" y="2736227"/>
            <a:ext cx="1492844" cy="1499996"/>
          </a:xfrm>
          <a:prstGeom prst="noSmoking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Not Equal 8"/>
          <p:cNvSpPr/>
          <p:nvPr/>
        </p:nvSpPr>
        <p:spPr>
          <a:xfrm>
            <a:off x="5471361" y="4614524"/>
            <a:ext cx="2055010" cy="1325577"/>
          </a:xfrm>
          <a:prstGeom prst="mathNotEqual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Sun 11"/>
          <p:cNvSpPr/>
          <p:nvPr/>
        </p:nvSpPr>
        <p:spPr>
          <a:xfrm>
            <a:off x="5623139" y="815846"/>
            <a:ext cx="1792438" cy="1850435"/>
          </a:xfrm>
          <a:prstGeom prst="sun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35006" y="323633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864680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Vector File Formats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46310" y="1980175"/>
            <a:ext cx="7583487" cy="400685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.</a:t>
            </a:r>
            <a:r>
              <a:rPr lang="en-US" sz="2400" dirty="0" err="1" smtClean="0"/>
              <a:t>wmf</a:t>
            </a:r>
            <a:r>
              <a:rPr lang="en-US" sz="2400" dirty="0" smtClean="0"/>
              <a:t> – Windows Metafile</a:t>
            </a:r>
          </a:p>
          <a:p>
            <a:r>
              <a:rPr lang="en-US" sz="2400" dirty="0" smtClean="0"/>
              <a:t>.</a:t>
            </a:r>
            <a:r>
              <a:rPr lang="en-US" sz="2400" dirty="0" err="1" smtClean="0"/>
              <a:t>ai</a:t>
            </a:r>
            <a:r>
              <a:rPr lang="en-US" sz="2400" dirty="0" smtClean="0"/>
              <a:t> – Adobe Illustrator</a:t>
            </a:r>
          </a:p>
          <a:p>
            <a:r>
              <a:rPr lang="en-US" sz="2400" dirty="0" smtClean="0"/>
              <a:t>.</a:t>
            </a:r>
            <a:r>
              <a:rPr lang="en-US" sz="2400" dirty="0" err="1" smtClean="0"/>
              <a:t>eps</a:t>
            </a:r>
            <a:r>
              <a:rPr lang="en-US" sz="2400" dirty="0" smtClean="0"/>
              <a:t> – Encapsulated Postscript</a:t>
            </a:r>
          </a:p>
          <a:p>
            <a:r>
              <a:rPr lang="en-US" sz="2400" dirty="0" smtClean="0"/>
              <a:t>.</a:t>
            </a:r>
            <a:r>
              <a:rPr lang="en-US" sz="2400" dirty="0" err="1" smtClean="0"/>
              <a:t>svg</a:t>
            </a:r>
            <a:r>
              <a:rPr lang="en-US" sz="2400" dirty="0" smtClean="0"/>
              <a:t> – Scalable Vector Graphic</a:t>
            </a:r>
          </a:p>
          <a:p>
            <a:r>
              <a:rPr lang="en-US" sz="2400" dirty="0" smtClean="0"/>
              <a:t>.</a:t>
            </a:r>
            <a:r>
              <a:rPr lang="en-US" sz="2400" dirty="0" err="1" smtClean="0"/>
              <a:t>pdf</a:t>
            </a:r>
            <a:r>
              <a:rPr lang="en-US" sz="2400" dirty="0" smtClean="0"/>
              <a:t> – Portable Document Format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71372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Metafiles</a:t>
            </a:r>
          </a:p>
        </p:txBody>
      </p:sp>
      <p:sp>
        <p:nvSpPr>
          <p:cNvPr id="2" name="Picture Placeholder 1"/>
          <p:cNvSpPr>
            <a:spLocks noGrp="1"/>
          </p:cNvSpPr>
          <p:nvPr>
            <p:ph type="pic" idx="1"/>
          </p:nvPr>
        </p:nvSpPr>
        <p:spPr/>
      </p:sp>
      <p:sp>
        <p:nvSpPr>
          <p:cNvPr id="21508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530352" y="2453888"/>
            <a:ext cx="4519720" cy="3824183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2400" dirty="0" smtClean="0"/>
              <a:t>Most clip art in the Office gallery are metafiles and have the file extension .</a:t>
            </a:r>
            <a:r>
              <a:rPr lang="en-US" sz="2400" dirty="0" err="1" smtClean="0"/>
              <a:t>wmf</a:t>
            </a:r>
            <a:endParaRPr lang="en-US" sz="2400" dirty="0" smtClean="0"/>
          </a:p>
          <a:p>
            <a:pPr lvl="1">
              <a:spcAft>
                <a:spcPts val="600"/>
              </a:spcAft>
            </a:pPr>
            <a:r>
              <a:rPr lang="en-US" sz="1800" dirty="0" smtClean="0"/>
              <a:t>If you can ungroup an image and edit it, you are probably working with a metafile.</a:t>
            </a:r>
          </a:p>
          <a:p>
            <a:pPr>
              <a:spcAft>
                <a:spcPts val="600"/>
              </a:spcAft>
            </a:pPr>
            <a:r>
              <a:rPr lang="en-US" sz="2400" dirty="0" smtClean="0"/>
              <a:t>Metafiles are a Microsoft vector image</a:t>
            </a:r>
          </a:p>
          <a:p>
            <a:pPr>
              <a:spcAft>
                <a:spcPts val="600"/>
              </a:spcAft>
            </a:pPr>
            <a:endParaRPr lang="en-US" dirty="0" smtClean="0"/>
          </a:p>
        </p:txBody>
      </p:sp>
      <p:sp>
        <p:nvSpPr>
          <p:cNvPr id="21510" name="Rectangle 99"/>
          <p:cNvSpPr>
            <a:spLocks noChangeArrowheads="1"/>
          </p:cNvSpPr>
          <p:nvPr/>
        </p:nvSpPr>
        <p:spPr bwMode="auto">
          <a:xfrm>
            <a:off x="8431213" y="2046288"/>
            <a:ext cx="1587" cy="158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11" name="Rectangle 102"/>
          <p:cNvSpPr>
            <a:spLocks noChangeArrowheads="1"/>
          </p:cNvSpPr>
          <p:nvPr/>
        </p:nvSpPr>
        <p:spPr bwMode="auto">
          <a:xfrm>
            <a:off x="8128000" y="2239963"/>
            <a:ext cx="1588" cy="158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12" name="Freeform 106"/>
          <p:cNvSpPr>
            <a:spLocks/>
          </p:cNvSpPr>
          <p:nvPr/>
        </p:nvSpPr>
        <p:spPr bwMode="auto">
          <a:xfrm>
            <a:off x="8331200" y="2206625"/>
            <a:ext cx="1588" cy="1588"/>
          </a:xfrm>
          <a:custGeom>
            <a:avLst/>
            <a:gdLst>
              <a:gd name="T0" fmla="*/ 0 w 1588"/>
              <a:gd name="T1" fmla="*/ 0 h 1588"/>
              <a:gd name="T2" fmla="*/ 0 w 1588"/>
              <a:gd name="T3" fmla="*/ 0 h 1588"/>
              <a:gd name="T4" fmla="*/ 0 w 1588"/>
              <a:gd name="T5" fmla="*/ 0 h 1588"/>
              <a:gd name="T6" fmla="*/ 0 w 1588"/>
              <a:gd name="T7" fmla="*/ 0 h 1588"/>
              <a:gd name="T8" fmla="*/ 0 w 1588"/>
              <a:gd name="T9" fmla="*/ 0 h 1588"/>
              <a:gd name="T10" fmla="*/ 0 w 1588"/>
              <a:gd name="T11" fmla="*/ 0 h 1588"/>
              <a:gd name="T12" fmla="*/ 0 w 1588"/>
              <a:gd name="T13" fmla="*/ 0 h 1588"/>
              <a:gd name="T14" fmla="*/ 0 w 1588"/>
              <a:gd name="T15" fmla="*/ 0 h 1588"/>
              <a:gd name="T16" fmla="*/ 0 w 1588"/>
              <a:gd name="T17" fmla="*/ 0 h 1588"/>
              <a:gd name="T18" fmla="*/ 0 w 1588"/>
              <a:gd name="T19" fmla="*/ 0 h 158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588"/>
              <a:gd name="T31" fmla="*/ 0 h 1588"/>
              <a:gd name="T32" fmla="*/ 1588 w 1588"/>
              <a:gd name="T33" fmla="*/ 1588 h 1588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588" h="1588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0A44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13" name="Freeform 137"/>
          <p:cNvSpPr>
            <a:spLocks/>
          </p:cNvSpPr>
          <p:nvPr/>
        </p:nvSpPr>
        <p:spPr bwMode="auto">
          <a:xfrm>
            <a:off x="8355013" y="2293938"/>
            <a:ext cx="1587" cy="1587"/>
          </a:xfrm>
          <a:custGeom>
            <a:avLst/>
            <a:gdLst>
              <a:gd name="T0" fmla="*/ 0 w 1"/>
              <a:gd name="T1" fmla="*/ 0 h 1587"/>
              <a:gd name="T2" fmla="*/ 0 w 1"/>
              <a:gd name="T3" fmla="*/ 0 h 1587"/>
              <a:gd name="T4" fmla="*/ 2147483647 w 1"/>
              <a:gd name="T5" fmla="*/ 0 h 1587"/>
              <a:gd name="T6" fmla="*/ 2147483647 w 1"/>
              <a:gd name="T7" fmla="*/ 0 h 1587"/>
              <a:gd name="T8" fmla="*/ 2147483647 w 1"/>
              <a:gd name="T9" fmla="*/ 0 h 1587"/>
              <a:gd name="T10" fmla="*/ 2147483647 w 1"/>
              <a:gd name="T11" fmla="*/ 0 h 1587"/>
              <a:gd name="T12" fmla="*/ 2147483647 w 1"/>
              <a:gd name="T13" fmla="*/ 0 h 1587"/>
              <a:gd name="T14" fmla="*/ 2147483647 w 1"/>
              <a:gd name="T15" fmla="*/ 0 h 1587"/>
              <a:gd name="T16" fmla="*/ 0 w 1"/>
              <a:gd name="T17" fmla="*/ 0 h 1587"/>
              <a:gd name="T18" fmla="*/ 0 w 1"/>
              <a:gd name="T19" fmla="*/ 0 h 1587"/>
              <a:gd name="T20" fmla="*/ 0 w 1"/>
              <a:gd name="T21" fmla="*/ 0 h 1587"/>
              <a:gd name="T22" fmla="*/ 0 w 1"/>
              <a:gd name="T23" fmla="*/ 0 h 1587"/>
              <a:gd name="T24" fmla="*/ 0 w 1"/>
              <a:gd name="T25" fmla="*/ 0 h 158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"/>
              <a:gd name="T40" fmla="*/ 0 h 1587"/>
              <a:gd name="T41" fmla="*/ 1 w 1"/>
              <a:gd name="T42" fmla="*/ 1587 h 158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" h="1587">
                <a:moveTo>
                  <a:pt x="0" y="0"/>
                </a:moveTo>
                <a:lnTo>
                  <a:pt x="0" y="0"/>
                </a:lnTo>
                <a:lnTo>
                  <a:pt x="1" y="0"/>
                </a:lnTo>
                <a:lnTo>
                  <a:pt x="0" y="0"/>
                </a:lnTo>
                <a:close/>
              </a:path>
            </a:pathLst>
          </a:custGeom>
          <a:solidFill>
            <a:srgbClr val="0A44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14" name="Freeform 141"/>
          <p:cNvSpPr>
            <a:spLocks/>
          </p:cNvSpPr>
          <p:nvPr/>
        </p:nvSpPr>
        <p:spPr bwMode="auto">
          <a:xfrm>
            <a:off x="8348663" y="2293938"/>
            <a:ext cx="6350" cy="1587"/>
          </a:xfrm>
          <a:custGeom>
            <a:avLst/>
            <a:gdLst>
              <a:gd name="T0" fmla="*/ 0 w 4"/>
              <a:gd name="T1" fmla="*/ 0 h 1587"/>
              <a:gd name="T2" fmla="*/ 2147483647 w 4"/>
              <a:gd name="T3" fmla="*/ 0 h 1587"/>
              <a:gd name="T4" fmla="*/ 2147483647 w 4"/>
              <a:gd name="T5" fmla="*/ 0 h 1587"/>
              <a:gd name="T6" fmla="*/ 2147483647 w 4"/>
              <a:gd name="T7" fmla="*/ 0 h 1587"/>
              <a:gd name="T8" fmla="*/ 2147483647 w 4"/>
              <a:gd name="T9" fmla="*/ 0 h 1587"/>
              <a:gd name="T10" fmla="*/ 2147483647 w 4"/>
              <a:gd name="T11" fmla="*/ 0 h 1587"/>
              <a:gd name="T12" fmla="*/ 2147483647 w 4"/>
              <a:gd name="T13" fmla="*/ 0 h 1587"/>
              <a:gd name="T14" fmla="*/ 2147483647 w 4"/>
              <a:gd name="T15" fmla="*/ 0 h 1587"/>
              <a:gd name="T16" fmla="*/ 2147483647 w 4"/>
              <a:gd name="T17" fmla="*/ 0 h 1587"/>
              <a:gd name="T18" fmla="*/ 2147483647 w 4"/>
              <a:gd name="T19" fmla="*/ 0 h 1587"/>
              <a:gd name="T20" fmla="*/ 2147483647 w 4"/>
              <a:gd name="T21" fmla="*/ 0 h 1587"/>
              <a:gd name="T22" fmla="*/ 2147483647 w 4"/>
              <a:gd name="T23" fmla="*/ 0 h 1587"/>
              <a:gd name="T24" fmla="*/ 0 w 4"/>
              <a:gd name="T25" fmla="*/ 0 h 1587"/>
              <a:gd name="T26" fmla="*/ 0 w 4"/>
              <a:gd name="T27" fmla="*/ 0 h 1587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4"/>
              <a:gd name="T43" fmla="*/ 0 h 1587"/>
              <a:gd name="T44" fmla="*/ 4 w 4"/>
              <a:gd name="T45" fmla="*/ 1587 h 1587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4" h="1587">
                <a:moveTo>
                  <a:pt x="0" y="0"/>
                </a:moveTo>
                <a:lnTo>
                  <a:pt x="1" y="0"/>
                </a:lnTo>
                <a:lnTo>
                  <a:pt x="2" y="0"/>
                </a:lnTo>
                <a:lnTo>
                  <a:pt x="3" y="0"/>
                </a:lnTo>
                <a:lnTo>
                  <a:pt x="4" y="0"/>
                </a:lnTo>
                <a:lnTo>
                  <a:pt x="3" y="0"/>
                </a:lnTo>
                <a:lnTo>
                  <a:pt x="2" y="0"/>
                </a:lnTo>
                <a:lnTo>
                  <a:pt x="1" y="0"/>
                </a:lnTo>
                <a:lnTo>
                  <a:pt x="0" y="0"/>
                </a:lnTo>
                <a:close/>
              </a:path>
            </a:pathLst>
          </a:custGeom>
          <a:solidFill>
            <a:srgbClr val="0A44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15" name="Freeform 162"/>
          <p:cNvSpPr>
            <a:spLocks/>
          </p:cNvSpPr>
          <p:nvPr/>
        </p:nvSpPr>
        <p:spPr bwMode="auto">
          <a:xfrm>
            <a:off x="8420100" y="2252663"/>
            <a:ext cx="3175" cy="3175"/>
          </a:xfrm>
          <a:custGeom>
            <a:avLst/>
            <a:gdLst>
              <a:gd name="T0" fmla="*/ 0 w 2"/>
              <a:gd name="T1" fmla="*/ 2147483647 h 2"/>
              <a:gd name="T2" fmla="*/ 2147483647 w 2"/>
              <a:gd name="T3" fmla="*/ 2147483647 h 2"/>
              <a:gd name="T4" fmla="*/ 2147483647 w 2"/>
              <a:gd name="T5" fmla="*/ 2147483647 h 2"/>
              <a:gd name="T6" fmla="*/ 2147483647 w 2"/>
              <a:gd name="T7" fmla="*/ 2147483647 h 2"/>
              <a:gd name="T8" fmla="*/ 2147483647 w 2"/>
              <a:gd name="T9" fmla="*/ 0 h 2"/>
              <a:gd name="T10" fmla="*/ 0 w 2"/>
              <a:gd name="T11" fmla="*/ 0 h 2"/>
              <a:gd name="T12" fmla="*/ 0 w 2"/>
              <a:gd name="T13" fmla="*/ 2147483647 h 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"/>
              <a:gd name="T22" fmla="*/ 0 h 2"/>
              <a:gd name="T23" fmla="*/ 2 w 2"/>
              <a:gd name="T24" fmla="*/ 2 h 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" h="2">
                <a:moveTo>
                  <a:pt x="0" y="2"/>
                </a:moveTo>
                <a:lnTo>
                  <a:pt x="1" y="2"/>
                </a:lnTo>
                <a:lnTo>
                  <a:pt x="1" y="1"/>
                </a:lnTo>
                <a:lnTo>
                  <a:pt x="2" y="1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close/>
              </a:path>
            </a:pathLst>
          </a:custGeom>
          <a:solidFill>
            <a:srgbClr val="0A44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16" name="Freeform 166"/>
          <p:cNvSpPr>
            <a:spLocks/>
          </p:cNvSpPr>
          <p:nvPr/>
        </p:nvSpPr>
        <p:spPr bwMode="auto">
          <a:xfrm>
            <a:off x="8453438" y="2227263"/>
            <a:ext cx="1587" cy="1587"/>
          </a:xfrm>
          <a:custGeom>
            <a:avLst/>
            <a:gdLst>
              <a:gd name="T0" fmla="*/ 0 w 1587"/>
              <a:gd name="T1" fmla="*/ 2147483647 h 1"/>
              <a:gd name="T2" fmla="*/ 0 w 1587"/>
              <a:gd name="T3" fmla="*/ 2147483647 h 1"/>
              <a:gd name="T4" fmla="*/ 0 w 1587"/>
              <a:gd name="T5" fmla="*/ 2147483647 h 1"/>
              <a:gd name="T6" fmla="*/ 0 w 1587"/>
              <a:gd name="T7" fmla="*/ 2147483647 h 1"/>
              <a:gd name="T8" fmla="*/ 0 w 1587"/>
              <a:gd name="T9" fmla="*/ 2147483647 h 1"/>
              <a:gd name="T10" fmla="*/ 0 w 1587"/>
              <a:gd name="T11" fmla="*/ 0 h 1"/>
              <a:gd name="T12" fmla="*/ 0 w 1587"/>
              <a:gd name="T13" fmla="*/ 2147483647 h 1"/>
              <a:gd name="T14" fmla="*/ 0 w 1587"/>
              <a:gd name="T15" fmla="*/ 2147483647 h 1"/>
              <a:gd name="T16" fmla="*/ 0 w 1587"/>
              <a:gd name="T17" fmla="*/ 2147483647 h 1"/>
              <a:gd name="T18" fmla="*/ 0 w 1587"/>
              <a:gd name="T19" fmla="*/ 2147483647 h 1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587"/>
              <a:gd name="T31" fmla="*/ 0 h 1"/>
              <a:gd name="T32" fmla="*/ 1587 w 1587"/>
              <a:gd name="T33" fmla="*/ 1 h 1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587" h="1">
                <a:moveTo>
                  <a:pt x="0" y="1"/>
                </a:moveTo>
                <a:lnTo>
                  <a:pt x="0" y="1"/>
                </a:lnTo>
                <a:lnTo>
                  <a:pt x="0" y="0"/>
                </a:lnTo>
                <a:lnTo>
                  <a:pt x="0" y="1"/>
                </a:lnTo>
                <a:close/>
              </a:path>
            </a:pathLst>
          </a:custGeom>
          <a:solidFill>
            <a:srgbClr val="0A44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4099" name="Picture 3" descr="C:\Program Files\Microsoft Office\Media\CntCD1\ClipArt1\j0198904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62301" y="643484"/>
            <a:ext cx="2294299" cy="2470784"/>
          </a:xfrm>
          <a:prstGeom prst="rect">
            <a:avLst/>
          </a:prstGeom>
          <a:noFill/>
        </p:spPr>
      </p:pic>
      <p:pic>
        <p:nvPicPr>
          <p:cNvPr id="68" name="Picture 67" descr="Picture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49340" y="3581400"/>
            <a:ext cx="2304098" cy="2480867"/>
          </a:xfrm>
          <a:prstGeom prst="rect">
            <a:avLst/>
          </a:prstGeom>
        </p:spPr>
      </p:pic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308703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530352" y="1164174"/>
            <a:ext cx="4519720" cy="43350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Other vectors</a:t>
            </a:r>
          </a:p>
        </p:txBody>
      </p:sp>
      <p:sp>
        <p:nvSpPr>
          <p:cNvPr id="2" name="Picture Placeholder 1"/>
          <p:cNvSpPr>
            <a:spLocks noGrp="1"/>
          </p:cNvSpPr>
          <p:nvPr>
            <p:ph type="pic" idx="1"/>
          </p:nvPr>
        </p:nvSpPr>
        <p:spPr/>
      </p:sp>
      <p:sp>
        <p:nvSpPr>
          <p:cNvPr id="2253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530352" y="1811595"/>
            <a:ext cx="4519720" cy="2930010"/>
          </a:xfrm>
        </p:spPr>
        <p:txBody>
          <a:bodyPr>
            <a:normAutofit/>
          </a:bodyPr>
          <a:lstStyle/>
          <a:p>
            <a:r>
              <a:rPr lang="en-US" dirty="0" smtClean="0"/>
              <a:t>Graphs / charts (Excel)</a:t>
            </a:r>
          </a:p>
          <a:p>
            <a:r>
              <a:rPr lang="en-US" dirty="0" smtClean="0"/>
              <a:t>Scalable fonts</a:t>
            </a:r>
          </a:p>
        </p:txBody>
      </p:sp>
      <p:sp>
        <p:nvSpPr>
          <p:cNvPr id="26631" name="Text Box 7"/>
          <p:cNvSpPr txBox="1">
            <a:spLocks noChangeArrowheads="1"/>
          </p:cNvSpPr>
          <p:nvPr/>
        </p:nvSpPr>
        <p:spPr bwMode="auto">
          <a:xfrm>
            <a:off x="6400800" y="1066800"/>
            <a:ext cx="17526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dirty="0">
                <a:solidFill>
                  <a:srgbClr val="FFB267"/>
                </a:solidFill>
                <a:latin typeface="Times New Roman" pitchFamily="18" charset="0"/>
              </a:rPr>
              <a:t>Times</a:t>
            </a:r>
            <a:br>
              <a:rPr lang="en-US" sz="3200" dirty="0">
                <a:solidFill>
                  <a:srgbClr val="FFB267"/>
                </a:solidFill>
                <a:latin typeface="Times New Roman" pitchFamily="18" charset="0"/>
              </a:rPr>
            </a:br>
            <a:r>
              <a:rPr lang="en-US" sz="3200" dirty="0">
                <a:solidFill>
                  <a:srgbClr val="FFB267"/>
                </a:solidFill>
                <a:latin typeface="Times New Roman" pitchFamily="18" charset="0"/>
              </a:rPr>
              <a:t>New</a:t>
            </a:r>
            <a:br>
              <a:rPr lang="en-US" sz="3200" dirty="0">
                <a:solidFill>
                  <a:srgbClr val="FFB267"/>
                </a:solidFill>
                <a:latin typeface="Times New Roman" pitchFamily="18" charset="0"/>
              </a:rPr>
            </a:br>
            <a:r>
              <a:rPr lang="en-US" sz="3200" dirty="0">
                <a:solidFill>
                  <a:srgbClr val="FFB267"/>
                </a:solidFill>
                <a:latin typeface="Times New Roman" pitchFamily="18" charset="0"/>
              </a:rPr>
              <a:t>Roman</a:t>
            </a:r>
          </a:p>
        </p:txBody>
      </p:sp>
      <p:sp>
        <p:nvSpPr>
          <p:cNvPr id="26632" name="Text Box 8"/>
          <p:cNvSpPr txBox="1">
            <a:spLocks noChangeArrowheads="1"/>
          </p:cNvSpPr>
          <p:nvPr/>
        </p:nvSpPr>
        <p:spPr bwMode="auto">
          <a:xfrm>
            <a:off x="5471361" y="3276600"/>
            <a:ext cx="3505200" cy="283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60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Times</a:t>
            </a:r>
            <a:br>
              <a:rPr lang="en-US" sz="60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</a:rPr>
            </a:br>
            <a:r>
              <a:rPr lang="en-US" sz="60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New</a:t>
            </a:r>
            <a:br>
              <a:rPr lang="en-US" sz="60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</a:rPr>
            </a:br>
            <a:r>
              <a:rPr lang="en-US" sz="60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Roman</a:t>
            </a: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="" xmlns:p14="http://schemas.microsoft.com/office/powerpoint/2010/main" val="3548431505"/>
              </p:ext>
            </p:extLst>
          </p:nvPr>
        </p:nvGraphicFramePr>
        <p:xfrm>
          <a:off x="609600" y="3048000"/>
          <a:ext cx="4267200" cy="322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82949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1" grpId="0"/>
      <p:bldP spid="2663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399458" y="1003673"/>
            <a:ext cx="8296432" cy="4721356"/>
          </a:xfrm>
        </p:spPr>
        <p:txBody>
          <a:bodyPr>
            <a:normAutofit/>
          </a:bodyPr>
          <a:lstStyle/>
          <a:p>
            <a:pPr algn="ctr"/>
            <a:r>
              <a:rPr lang="en-U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What does it mean to </a:t>
            </a:r>
            <a:r>
              <a:rPr lang="en-U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en-U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n-U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rasterize </a:t>
            </a:r>
            <a:r>
              <a:rPr lang="en-U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 vector</a:t>
            </a:r>
            <a:r>
              <a:rPr lang="en-U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?</a:t>
            </a:r>
            <a:br>
              <a:rPr lang="en-U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n-U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en-U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n-U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What does it mean to </a:t>
            </a:r>
            <a:r>
              <a:rPr lang="en-U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en-U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n-US" sz="4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vectorize</a:t>
            </a:r>
            <a:r>
              <a:rPr lang="en-U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 raster?</a:t>
            </a:r>
            <a:r>
              <a:rPr lang="en-US" sz="4800" dirty="0"/>
              <a:t/>
            </a:r>
            <a:br>
              <a:rPr lang="en-US" sz="4800" dirty="0"/>
            </a:b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76083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2" descr="lil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588"/>
            <a:ext cx="914400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26" name="Object 3"/>
          <p:cNvGraphicFramePr>
            <a:graphicFrameLocks noChangeAspect="1"/>
          </p:cNvGraphicFramePr>
          <p:nvPr/>
        </p:nvGraphicFramePr>
        <p:xfrm>
          <a:off x="5791200" y="0"/>
          <a:ext cx="3352800" cy="3103563"/>
        </p:xfrm>
        <a:graphic>
          <a:graphicData uri="http://schemas.openxmlformats.org/presentationml/2006/ole">
            <p:oleObj spid="_x0000_s1034" name="Bitmap Image" r:id="rId4" imgW="3580952" imgH="3315163" progId="PBrush">
              <p:embed/>
            </p:oleObj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6444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 l="13333" t="8888" r="6667" b="22223"/>
          <a:stretch>
            <a:fillRect/>
          </a:stretch>
        </p:blipFill>
        <p:spPr bwMode="auto">
          <a:xfrm>
            <a:off x="0" y="0"/>
            <a:ext cx="10287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3" descr="Cloud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4648200" cy="349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4998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Digital Image Categories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BITMAP</a:t>
            </a:r>
          </a:p>
        </p:txBody>
      </p:sp>
      <p:sp>
        <p:nvSpPr>
          <p:cNvPr id="10246" name="Rectangle 5"/>
          <p:cNvSpPr>
            <a:spLocks noGrp="1" noChangeArrowheads="1"/>
          </p:cNvSpPr>
          <p:nvPr>
            <p:ph sz="quarter" idx="2"/>
          </p:nvPr>
        </p:nvSpPr>
        <p:spPr>
          <a:xfrm>
            <a:off x="460913" y="2743200"/>
            <a:ext cx="3976150" cy="32131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 vector is created by using a series of mathematically defined lines and curves rather than pixels</a:t>
            </a:r>
          </a:p>
          <a:p>
            <a:r>
              <a:rPr lang="en-US" dirty="0" smtClean="0"/>
              <a:t>When a vector is resized, the formula is recalculated</a:t>
            </a:r>
          </a:p>
          <a:p>
            <a:r>
              <a:rPr lang="en-US" dirty="0" smtClean="0"/>
              <a:t>The image will have the same quality—no matter what size</a:t>
            </a:r>
          </a:p>
          <a:p>
            <a:r>
              <a:rPr lang="en-US" dirty="0" smtClean="0"/>
              <a:t>Also called draw-type graphics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mtClean="0"/>
              <a:t>VECTOR</a:t>
            </a:r>
            <a:endParaRPr lang="en-US" dirty="0" smtClean="0"/>
          </a:p>
        </p:txBody>
      </p:sp>
      <p:sp>
        <p:nvSpPr>
          <p:cNvPr id="10244" name="Rectangle 4"/>
          <p:cNvSpPr>
            <a:spLocks noGrp="1" noChangeArrowheads="1"/>
          </p:cNvSpPr>
          <p:nvPr>
            <p:ph sz="quarter" idx="4"/>
          </p:nvPr>
        </p:nvSpPr>
        <p:spPr>
          <a:xfrm>
            <a:off x="4705350" y="2743200"/>
            <a:ext cx="3949570" cy="32131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 bitmap is an image composed of pixels with a fixed resolution</a:t>
            </a:r>
          </a:p>
          <a:p>
            <a:r>
              <a:rPr lang="en-US" dirty="0" smtClean="0"/>
              <a:t>The number of pixels in an image determines the quality of the image (resolution)</a:t>
            </a:r>
          </a:p>
          <a:p>
            <a:r>
              <a:rPr lang="en-US" dirty="0" smtClean="0"/>
              <a:t>Resizing can result in </a:t>
            </a:r>
            <a:r>
              <a:rPr lang="en-US" dirty="0" err="1" smtClean="0"/>
              <a:t>pixelation</a:t>
            </a:r>
            <a:endParaRPr lang="en-US" dirty="0" smtClean="0"/>
          </a:p>
          <a:p>
            <a:r>
              <a:rPr lang="en-US" dirty="0" smtClean="0"/>
              <a:t>A bitmap is also known as a raster graphic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510498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Oval 6"/>
          <p:cNvSpPr>
            <a:spLocks noChangeArrowheads="1"/>
          </p:cNvSpPr>
          <p:nvPr/>
        </p:nvSpPr>
        <p:spPr bwMode="auto">
          <a:xfrm>
            <a:off x="2743200" y="304800"/>
            <a:ext cx="6172200" cy="6172200"/>
          </a:xfrm>
          <a:prstGeom prst="ellipse">
            <a:avLst/>
          </a:prstGeom>
          <a:noFill/>
          <a:ln w="127000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67" name="WordArt 8"/>
          <p:cNvSpPr>
            <a:spLocks noChangeArrowheads="1" noChangeShapeType="1" noTextEdit="1"/>
          </p:cNvSpPr>
          <p:nvPr/>
        </p:nvSpPr>
        <p:spPr bwMode="auto">
          <a:xfrm>
            <a:off x="762000" y="762000"/>
            <a:ext cx="177165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/>
              </a:rPr>
              <a:t>Bitmap</a:t>
            </a:r>
          </a:p>
        </p:txBody>
      </p:sp>
      <p:sp>
        <p:nvSpPr>
          <p:cNvPr id="11268" name="WordArt 9"/>
          <p:cNvSpPr>
            <a:spLocks noChangeArrowheads="1" noChangeShapeType="1" noTextEdit="1"/>
          </p:cNvSpPr>
          <p:nvPr/>
        </p:nvSpPr>
        <p:spPr bwMode="auto">
          <a:xfrm>
            <a:off x="6400800" y="4572000"/>
            <a:ext cx="1771650" cy="495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/>
              </a:rPr>
              <a:t>Vector</a:t>
            </a:r>
          </a:p>
        </p:txBody>
      </p:sp>
      <p:sp>
        <p:nvSpPr>
          <p:cNvPr id="11269" name="Text Box 10"/>
          <p:cNvSpPr txBox="1">
            <a:spLocks noChangeArrowheads="1"/>
          </p:cNvSpPr>
          <p:nvPr/>
        </p:nvSpPr>
        <p:spPr bwMode="auto">
          <a:xfrm>
            <a:off x="762000" y="1524000"/>
            <a:ext cx="2286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Painted on a grid</a:t>
            </a:r>
          </a:p>
        </p:txBody>
      </p:sp>
      <p:sp>
        <p:nvSpPr>
          <p:cNvPr id="11270" name="Text Box 11"/>
          <p:cNvSpPr txBox="1">
            <a:spLocks noChangeArrowheads="1"/>
          </p:cNvSpPr>
          <p:nvPr/>
        </p:nvSpPr>
        <p:spPr bwMode="auto">
          <a:xfrm>
            <a:off x="5486400" y="5105400"/>
            <a:ext cx="33115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Drawn mathematically</a:t>
            </a:r>
          </a:p>
        </p:txBody>
      </p:sp>
      <p:pic>
        <p:nvPicPr>
          <p:cNvPr id="31756" name="Picture 1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 l="5624" t="11000" r="66875" b="49001"/>
          <a:stretch>
            <a:fillRect/>
          </a:stretch>
        </p:blipFill>
        <p:spPr bwMode="auto">
          <a:xfrm>
            <a:off x="762000" y="1981200"/>
            <a:ext cx="3657600" cy="3325813"/>
          </a:xfrm>
          <a:prstGeom prst="rect">
            <a:avLst/>
          </a:prstGeom>
          <a:ln w="28575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21458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Bitmap Software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04309" y="1949450"/>
            <a:ext cx="7758642" cy="400685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Bitmap images can be created with</a:t>
            </a:r>
          </a:p>
          <a:p>
            <a:pPr lvl="1"/>
            <a:r>
              <a:rPr lang="en-US" dirty="0" smtClean="0"/>
              <a:t>a digital camera, scanner, or by using a </a:t>
            </a:r>
            <a:r>
              <a:rPr lang="en-US" b="1" i="1" dirty="0" smtClean="0"/>
              <a:t>painting program </a:t>
            </a:r>
            <a:r>
              <a:rPr lang="en-US" dirty="0" smtClean="0"/>
              <a:t>like Paint, Photoshop.</a:t>
            </a:r>
          </a:p>
          <a:p>
            <a:r>
              <a:rPr lang="en-US" dirty="0" smtClean="0"/>
              <a:t>To edit a bitmap image </a:t>
            </a:r>
          </a:p>
          <a:p>
            <a:pPr lvl="1"/>
            <a:r>
              <a:rPr lang="en-US" dirty="0" smtClean="0"/>
              <a:t>use a digital imaging program like Photoshop, GIMP, Picasa,  PhotoScape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lvl="1"/>
            <a:r>
              <a:rPr lang="en-US" dirty="0" smtClean="0"/>
              <a:t>Definition: </a:t>
            </a:r>
            <a:r>
              <a:rPr lang="en-US" b="1" i="1" dirty="0" smtClean="0"/>
              <a:t>Painting software </a:t>
            </a:r>
            <a:r>
              <a:rPr lang="en-US" dirty="0" smtClean="0"/>
              <a:t>— a program used to create bitmap images; useful in creating original art because it provides the tools used by artists (such as brushes and pens)</a:t>
            </a:r>
          </a:p>
          <a:p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50147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Most Common Bitmaps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35037" y="1949450"/>
            <a:ext cx="7727914" cy="4006850"/>
          </a:xfrm>
        </p:spPr>
        <p:txBody>
          <a:bodyPr/>
          <a:lstStyle/>
          <a:p>
            <a:r>
              <a:rPr lang="en-US" dirty="0" smtClean="0"/>
              <a:t>BMP—Bitmap </a:t>
            </a:r>
          </a:p>
          <a:p>
            <a:r>
              <a:rPr lang="en-US" dirty="0" smtClean="0"/>
              <a:t>JPEG—Joint Photographic Experts Group</a:t>
            </a:r>
          </a:p>
          <a:p>
            <a:r>
              <a:rPr lang="en-US" dirty="0" smtClean="0"/>
              <a:t>GIF—Graphics Interchange Format</a:t>
            </a:r>
          </a:p>
          <a:p>
            <a:r>
              <a:rPr lang="en-US" dirty="0" smtClean="0"/>
              <a:t>TIFF—Tagged Image File Format</a:t>
            </a:r>
          </a:p>
          <a:p>
            <a:r>
              <a:rPr lang="en-US" dirty="0" smtClean="0"/>
              <a:t>PNG—Portable Network Graphic</a:t>
            </a:r>
          </a:p>
          <a:p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25958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.bmp</a:t>
            </a:r>
            <a:endParaRPr lang="en-US" dirty="0" smtClean="0"/>
          </a:p>
        </p:txBody>
      </p:sp>
      <p:pic>
        <p:nvPicPr>
          <p:cNvPr id="14340" name="Picture 5" descr="house"/>
          <p:cNvPicPr>
            <a:picLocks noGrp="1" noChangeAspect="1" noChangeArrowheads="1"/>
          </p:cNvPicPr>
          <p:nvPr>
            <p:ph type="pic" idx="1"/>
          </p:nvPr>
        </p:nvPicPr>
        <p:blipFill rotWithShape="1"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6758" t="4807" r="57280" b="-4807"/>
          <a:stretch/>
        </p:blipFill>
        <p:spPr/>
      </p:pic>
      <p:sp>
        <p:nvSpPr>
          <p:cNvPr id="14339" name="Rectangle 7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mtClean="0"/>
              <a:t>Largest graphic file size, generally not compressed</a:t>
            </a:r>
          </a:p>
          <a:p>
            <a:r>
              <a:rPr lang="en-US" smtClean="0"/>
              <a:t>Supports 16.7 million colors</a:t>
            </a:r>
          </a:p>
          <a:p>
            <a:r>
              <a:rPr lang="en-US" smtClean="0"/>
              <a:t>Not appropriate for the web or email attachments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018356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.jpg</a:t>
            </a:r>
            <a:endParaRPr lang="en-US" dirty="0" smtClean="0"/>
          </a:p>
        </p:txBody>
      </p:sp>
      <p:pic>
        <p:nvPicPr>
          <p:cNvPr id="8200" name="Picture 8" descr="wj78351"/>
          <p:cNvPicPr>
            <a:picLocks noGrp="1" noChangeAspect="1" noChangeArrowheads="1"/>
          </p:cNvPicPr>
          <p:nvPr>
            <p:ph type="pic" idx="1"/>
          </p:nvPr>
        </p:nvPicPr>
        <p:blipFill rotWithShape="1">
          <a:blip r:embed="rId2" cstate="print"/>
          <a:srcRect l="9706" r="9706"/>
          <a:stretch/>
        </p:blipFill>
        <p:spPr/>
      </p:pic>
      <p:sp>
        <p:nvSpPr>
          <p:cNvPr id="18435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30352" y="2453889"/>
            <a:ext cx="4662600" cy="3752492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Best choice for photos</a:t>
            </a:r>
          </a:p>
          <a:p>
            <a:r>
              <a:rPr lang="en-US" dirty="0" smtClean="0"/>
              <a:t>Compressed file format (</a:t>
            </a:r>
            <a:r>
              <a:rPr lang="en-US" dirty="0" err="1" smtClean="0"/>
              <a:t>lossy</a:t>
            </a:r>
            <a:r>
              <a:rPr lang="en-US" dirty="0" smtClean="0"/>
              <a:t>)</a:t>
            </a:r>
          </a:p>
          <a:p>
            <a:r>
              <a:rPr lang="en-US" dirty="0" smtClean="0"/>
              <a:t>Supports 16.7 million colors</a:t>
            </a:r>
          </a:p>
          <a:p>
            <a:r>
              <a:rPr lang="en-US" dirty="0" smtClean="0"/>
              <a:t>Does NOT support transparency or animation</a:t>
            </a:r>
          </a:p>
          <a:p>
            <a:r>
              <a:rPr lang="en-US" dirty="0" smtClean="0"/>
              <a:t>Appropriate for web pages</a:t>
            </a:r>
            <a:br>
              <a:rPr lang="en-US" dirty="0" smtClean="0"/>
            </a:br>
            <a:endParaRPr lang="en-US" dirty="0" smtClean="0"/>
          </a:p>
          <a:p>
            <a:r>
              <a:rPr lang="en-US" i="1" dirty="0" smtClean="0"/>
              <a:t>Definition: </a:t>
            </a:r>
            <a:r>
              <a:rPr lang="en-US" i="1" dirty="0" err="1" smtClean="0"/>
              <a:t>lossy</a:t>
            </a:r>
            <a:r>
              <a:rPr lang="en-US" i="1" dirty="0" smtClean="0"/>
              <a:t> compression—A compression formula that reduces the size of a file by removing certain pixels.</a:t>
            </a:r>
          </a:p>
          <a:p>
            <a:endParaRPr lang="en-US" i="1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713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.gif</a:t>
            </a:r>
          </a:p>
        </p:txBody>
      </p:sp>
      <p:sp>
        <p:nvSpPr>
          <p:cNvPr id="19459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530352" y="2453889"/>
            <a:ext cx="4519720" cy="3980324"/>
          </a:xfrm>
        </p:spPr>
        <p:txBody>
          <a:bodyPr>
            <a:normAutofit fontScale="85000" lnSpcReduction="20000"/>
          </a:bodyPr>
          <a:lstStyle/>
          <a:p>
            <a:r>
              <a:rPr lang="en-US" sz="2800" dirty="0" smtClean="0"/>
              <a:t>Compressed file format (lossless)</a:t>
            </a:r>
          </a:p>
          <a:p>
            <a:r>
              <a:rPr lang="en-US" sz="2800" dirty="0" smtClean="0"/>
              <a:t>Supports:</a:t>
            </a:r>
          </a:p>
          <a:p>
            <a:pPr lvl="1"/>
            <a:r>
              <a:rPr lang="en-US" sz="2100" dirty="0" smtClean="0"/>
              <a:t>Transparency</a:t>
            </a:r>
          </a:p>
          <a:p>
            <a:pPr lvl="1"/>
            <a:r>
              <a:rPr lang="en-US" sz="2100" dirty="0" smtClean="0"/>
              <a:t>Animations</a:t>
            </a:r>
          </a:p>
          <a:p>
            <a:pPr lvl="1"/>
            <a:r>
              <a:rPr lang="en-US" sz="2100" dirty="0" smtClean="0"/>
              <a:t>256 colors</a:t>
            </a:r>
          </a:p>
          <a:p>
            <a:r>
              <a:rPr lang="en-US" sz="2800" dirty="0" smtClean="0"/>
              <a:t>Appropriate for web pages</a:t>
            </a:r>
          </a:p>
          <a:p>
            <a:r>
              <a:rPr lang="en-US" sz="2800" dirty="0" smtClean="0"/>
              <a:t>Best choice for graphic images</a:t>
            </a:r>
          </a:p>
          <a:p>
            <a:r>
              <a:rPr lang="en-US" sz="2100" i="1" dirty="0" smtClean="0"/>
              <a:t>Definition: lossless compression—a compression formula that reduces the file size without data loss </a:t>
            </a:r>
          </a:p>
        </p:txBody>
      </p:sp>
      <p:pic>
        <p:nvPicPr>
          <p:cNvPr id="10243" name="Picture 3" descr="C:\Documents and Settings\warea\My Documents\Multimedia\Animation\Sample Animations\spider-smiling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06456" y="2066852"/>
            <a:ext cx="3094116" cy="2320587"/>
          </a:xfrm>
          <a:prstGeom prst="rect">
            <a:avLst/>
          </a:prstGeom>
          <a:ln w="28575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974881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.</a:t>
            </a:r>
            <a:r>
              <a:rPr lang="en-US" dirty="0" err="1" smtClean="0"/>
              <a:t>tif</a:t>
            </a:r>
            <a:endParaRPr lang="en-US" dirty="0" smtClean="0"/>
          </a:p>
        </p:txBody>
      </p:sp>
      <p:sp>
        <p:nvSpPr>
          <p:cNvPr id="17412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530352" y="2453889"/>
            <a:ext cx="4519720" cy="3527178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 smtClean="0"/>
              <a:t>Not compressed—large file size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 smtClean="0"/>
              <a:t>Supports 16.7 million colors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 smtClean="0"/>
              <a:t>With certain software, TIFF files can support transparency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 smtClean="0"/>
              <a:t>Does not support animation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 smtClean="0"/>
              <a:t>Can be used for photographs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 smtClean="0"/>
              <a:t>Not appropriate for web pages or attachments</a:t>
            </a:r>
          </a:p>
        </p:txBody>
      </p:sp>
      <p:pic>
        <p:nvPicPr>
          <p:cNvPr id="6" name="Picture Placeholder 5" descr="DSC02856a.tif"/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835" t="4663" r="5651"/>
          <a:stretch/>
        </p:blipFill>
        <p:spPr>
          <a:xfrm flipH="1">
            <a:off x="5635164" y="716909"/>
            <a:ext cx="3335223" cy="4946670"/>
          </a:xfrm>
          <a:prstGeom prst="rect">
            <a:avLst/>
          </a:prstGeom>
          <a:ln w="28575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30436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ixel">
  <a:themeElements>
    <a:clrScheme name="Pixel">
      <a:dk1>
        <a:srgbClr val="103154"/>
      </a:dk1>
      <a:lt1>
        <a:srgbClr val="FFFFFF"/>
      </a:lt1>
      <a:dk2>
        <a:srgbClr val="00BFC3"/>
      </a:dk2>
      <a:lt2>
        <a:srgbClr val="0096FF"/>
      </a:lt2>
      <a:accent1>
        <a:srgbClr val="FF7F01"/>
      </a:accent1>
      <a:accent2>
        <a:srgbClr val="F1B015"/>
      </a:accent2>
      <a:accent3>
        <a:srgbClr val="FBEC85"/>
      </a:accent3>
      <a:accent4>
        <a:srgbClr val="D2C2F1"/>
      </a:accent4>
      <a:accent5>
        <a:srgbClr val="DA5AF4"/>
      </a:accent5>
      <a:accent6>
        <a:srgbClr val="9D09D1"/>
      </a:accent6>
      <a:hlink>
        <a:srgbClr val="1286C9"/>
      </a:hlink>
      <a:folHlink>
        <a:srgbClr val="A8C2E7"/>
      </a:folHlink>
    </a:clrScheme>
    <a:fontScheme name="Pixel">
      <a:majorFont>
        <a:latin typeface="Corbel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orbel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Pixel">
      <a:fillStyleLst>
        <a:solidFill>
          <a:schemeClr val="phClr"/>
        </a:solidFill>
        <a:solidFill>
          <a:schemeClr val="phClr">
            <a:satMod val="150000"/>
          </a:schemeClr>
        </a:solidFill>
        <a:solidFill>
          <a:schemeClr val="phClr">
            <a:shade val="80000"/>
            <a:lumMod val="9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>
              <a:alpha val="8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63500" dir="2700000" sx="102000" sy="102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glow" dir="tl"/>
          </a:scene3d>
          <a:sp3d>
            <a:bevelT w="0" h="0"/>
          </a:sp3d>
        </a:effectStyle>
        <a:effectStyle>
          <a:effectLst>
            <a:outerShdw blurRad="63500" dist="38100" dir="3600000" sx="103000" sy="103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5400000"/>
            </a:lightRig>
          </a:scene3d>
          <a:sp3d prstMaterial="softmetal">
            <a:bevelT w="635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5000"/>
                <a:satMod val="350000"/>
              </a:schemeClr>
            </a:gs>
            <a:gs pos="100000">
              <a:schemeClr val="phClr">
                <a:shade val="20000"/>
                <a:satMod val="15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1000"/>
                <a:satMod val="400000"/>
              </a:schemeClr>
              <a:schemeClr val="phClr">
                <a:tint val="50000"/>
                <a:satMod val="45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Pixel.thmx</Template>
  <TotalTime>98</TotalTime>
  <Words>605</Words>
  <Application>Microsoft Office PowerPoint</Application>
  <PresentationFormat>On-screen Show (4:3)</PresentationFormat>
  <Paragraphs>102</Paragraphs>
  <Slides>18</Slides>
  <Notes>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Pixel</vt:lpstr>
      <vt:lpstr>Bitmap Image</vt:lpstr>
      <vt:lpstr>Digital Imaging 101</vt:lpstr>
      <vt:lpstr>Digital Image Categories</vt:lpstr>
      <vt:lpstr>Slide 3</vt:lpstr>
      <vt:lpstr>Bitmap Software</vt:lpstr>
      <vt:lpstr>Most Common Bitmaps</vt:lpstr>
      <vt:lpstr>.bmp</vt:lpstr>
      <vt:lpstr>.jpg</vt:lpstr>
      <vt:lpstr>.gif</vt:lpstr>
      <vt:lpstr>.tif</vt:lpstr>
      <vt:lpstr>.png</vt:lpstr>
      <vt:lpstr>Slide 11</vt:lpstr>
      <vt:lpstr>Vector Software</vt:lpstr>
      <vt:lpstr>Common Vector File Formats </vt:lpstr>
      <vt:lpstr>Metafiles</vt:lpstr>
      <vt:lpstr>Other vectors</vt:lpstr>
      <vt:lpstr>What does it mean to  rasterize a vector?  What does it mean to  vectorize a raster? </vt:lpstr>
      <vt:lpstr>Slide 17</vt:lpstr>
      <vt:lpstr>Slide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Digital Imaging 101</dc:title>
  <dc:creator>Ann Ware</dc:creator>
  <cp:lastModifiedBy>Carla James</cp:lastModifiedBy>
  <cp:revision>15</cp:revision>
  <dcterms:created xsi:type="dcterms:W3CDTF">2012-07-18T01:04:21Z</dcterms:created>
  <dcterms:modified xsi:type="dcterms:W3CDTF">2014-03-21T18:08:24Z</dcterms:modified>
</cp:coreProperties>
</file>