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8" r:id="rId3"/>
    <p:sldId id="258" r:id="rId4"/>
    <p:sldId id="257" r:id="rId5"/>
    <p:sldId id="271" r:id="rId6"/>
    <p:sldId id="279" r:id="rId7"/>
    <p:sldId id="265" r:id="rId8"/>
    <p:sldId id="273" r:id="rId9"/>
    <p:sldId id="259" r:id="rId10"/>
    <p:sldId id="269" r:id="rId11"/>
    <p:sldId id="272" r:id="rId12"/>
    <p:sldId id="294" r:id="rId13"/>
    <p:sldId id="270" r:id="rId14"/>
    <p:sldId id="278" r:id="rId15"/>
    <p:sldId id="260" r:id="rId16"/>
    <p:sldId id="261" r:id="rId17"/>
    <p:sldId id="295" r:id="rId18"/>
    <p:sldId id="263" r:id="rId19"/>
    <p:sldId id="280" r:id="rId20"/>
    <p:sldId id="282" r:id="rId21"/>
    <p:sldId id="289" r:id="rId22"/>
    <p:sldId id="292" r:id="rId23"/>
    <p:sldId id="293" r:id="rId24"/>
    <p:sldId id="296" r:id="rId25"/>
    <p:sldId id="288" r:id="rId26"/>
    <p:sldId id="290" r:id="rId27"/>
    <p:sldId id="291" r:id="rId28"/>
    <p:sldId id="262" r:id="rId29"/>
    <p:sldId id="275" r:id="rId30"/>
    <p:sldId id="27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A76"/>
    <a:srgbClr val="D34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autoAdjust="0"/>
    <p:restoredTop sz="95896" autoAdjust="0"/>
  </p:normalViewPr>
  <p:slideViewPr>
    <p:cSldViewPr>
      <p:cViewPr varScale="1">
        <p:scale>
          <a:sx n="123" d="100"/>
          <a:sy n="123" d="100"/>
        </p:scale>
        <p:origin x="27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29D88B4-A098-4C05-9519-56B4DFD0BFBD}" type="datetimeFigureOut">
              <a:rPr lang="en-US"/>
              <a:pPr>
                <a:defRPr/>
              </a:pPr>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C3934B-286E-4C4A-908E-DB9C66018064}" type="slidenum">
              <a:rPr lang="en-US"/>
              <a:pPr>
                <a:defRPr/>
              </a:pPr>
              <a:t>‹#›</a:t>
            </a:fld>
            <a:endParaRPr lang="en-US"/>
          </a:p>
        </p:txBody>
      </p:sp>
    </p:spTree>
    <p:extLst>
      <p:ext uri="{BB962C8B-B14F-4D97-AF65-F5344CB8AC3E}">
        <p14:creationId xmlns:p14="http://schemas.microsoft.com/office/powerpoint/2010/main" val="2613560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raphicdesign.spokanefalls.edu/tutorials/process/designprinciples/unity/unity.ht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educ.kent.edu/community/vlo/design/principles/unity/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rPr>
              <a:t>http://www.artsconnected.org/TOOLKIT/explore.cfm</a:t>
            </a:r>
          </a:p>
          <a:p>
            <a:endParaRPr lang="en-US" dirty="0"/>
          </a:p>
        </p:txBody>
      </p:sp>
      <p:sp>
        <p:nvSpPr>
          <p:cNvPr id="4" name="Slide Number Placeholder 3"/>
          <p:cNvSpPr>
            <a:spLocks noGrp="1"/>
          </p:cNvSpPr>
          <p:nvPr>
            <p:ph type="sldNum" sz="quarter" idx="10"/>
          </p:nvPr>
        </p:nvSpPr>
        <p:spPr/>
        <p:txBody>
          <a:bodyPr/>
          <a:lstStyle/>
          <a:p>
            <a:pPr>
              <a:defRPr/>
            </a:pPr>
            <a:fld id="{0FC3934B-286E-4C4A-908E-DB9C66018064}" type="slidenum">
              <a:rPr lang="en-US" smtClean="0"/>
              <a:pPr>
                <a:defRPr/>
              </a:pPr>
              <a:t>5</a:t>
            </a:fld>
            <a:endParaRPr lang="en-US"/>
          </a:p>
        </p:txBody>
      </p:sp>
    </p:spTree>
    <p:extLst>
      <p:ext uri="{BB962C8B-B14F-4D97-AF65-F5344CB8AC3E}">
        <p14:creationId xmlns:p14="http://schemas.microsoft.com/office/powerpoint/2010/main" val="83155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hlinkClick r:id="rId3"/>
              </a:rPr>
              <a:t>http://graphicdesign.spokanefalls.edu/tutorials/process/designprinciples/unity/unity.htm</a:t>
            </a:r>
            <a:endParaRPr lang="en-US" sz="1200" dirty="0" smtClean="0">
              <a:latin typeface="Calibri" pitchFamily="34" charset="0"/>
            </a:endParaRP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hlinkClick r:id="rId4"/>
              </a:rPr>
              <a:t>http://www.educ.kent.edu/community/vlo/design/principles/unity/index.html</a:t>
            </a:r>
            <a:endParaRPr lang="en-US" sz="120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FC3934B-286E-4C4A-908E-DB9C66018064}" type="slidenum">
              <a:rPr lang="en-US" smtClean="0"/>
              <a:pPr>
                <a:defRPr/>
              </a:pPr>
              <a:t>28</a:t>
            </a:fld>
            <a:endParaRPr lang="en-US"/>
          </a:p>
        </p:txBody>
      </p:sp>
    </p:spTree>
    <p:extLst>
      <p:ext uri="{BB962C8B-B14F-4D97-AF65-F5344CB8AC3E}">
        <p14:creationId xmlns:p14="http://schemas.microsoft.com/office/powerpoint/2010/main" val="336391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Which one do we use the most?</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8A6224-1FBC-4115-B73C-ED493FAF9019}"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56374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Flag—geometric center</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AAD0A3-EB95-4716-812B-D44D12D02355}"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8924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Balloon optical center</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8DA5C2-E692-4E0D-A14F-911ED45E30AD}"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68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124EB4-EC99-475E-B384-A3246F730C45}"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153685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The colors in this design template are an example of contrast;  The shades of orange are a contrast in color value</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42676F-F949-44DD-9A06-D5D8F4392A79}"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403769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Sale sign: contrast color and font size</a:t>
            </a:r>
          </a:p>
          <a:p>
            <a:pPr>
              <a:spcBef>
                <a:spcPct val="0"/>
              </a:spcBef>
            </a:pPr>
            <a:r>
              <a:rPr lang="en-US" smtClean="0"/>
              <a:t>Illustration from Jack and the Beanstalk or David and Goliath: size contrast</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A0CC7-7FDC-44B0-8E8E-211459351ADD}"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198516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3.7.1</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AAF47-CC78-4E7E-A22A-224C239D69D3}" type="slidenum">
              <a:rPr lang="en-US" smtClean="0"/>
              <a:pPr/>
              <a:t>20</a:t>
            </a:fld>
            <a:endParaRPr lang="en-US" smtClean="0"/>
          </a:p>
        </p:txBody>
      </p:sp>
    </p:spTree>
    <p:extLst>
      <p:ext uri="{BB962C8B-B14F-4D97-AF65-F5344CB8AC3E}">
        <p14:creationId xmlns:p14="http://schemas.microsoft.com/office/powerpoint/2010/main" val="337434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3.7.1</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AAF47-CC78-4E7E-A22A-224C239D69D3}" type="slidenum">
              <a:rPr lang="en-US" smtClean="0"/>
              <a:pPr/>
              <a:t>21</a:t>
            </a:fld>
            <a:endParaRPr lang="en-US" smtClean="0"/>
          </a:p>
        </p:txBody>
      </p:sp>
    </p:spTree>
    <p:extLst>
      <p:ext uri="{BB962C8B-B14F-4D97-AF65-F5344CB8AC3E}">
        <p14:creationId xmlns:p14="http://schemas.microsoft.com/office/powerpoint/2010/main" val="2280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7" name="Rectangle 6"/>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smtClean="0">
                <a:solidFill>
                  <a:sysClr val="windowText" lastClr="000000"/>
                </a:solidFill>
                <a:latin typeface="+mj-lt"/>
                <a:ea typeface="+mn-ea"/>
                <a:cs typeface="+mn-cs"/>
              </a:defRPr>
            </a:lvl1pPr>
          </a:lstStyle>
          <a:p>
            <a:pPr>
              <a:defRPr/>
            </a:pPr>
            <a:fld id="{4267CB75-633B-4831-B76C-E2048083D24B}" type="datetime1">
              <a:rPr lang="en-US"/>
              <a:pPr>
                <a:defRPr/>
              </a:pPr>
              <a:t>6/10/2015</a:t>
            </a:fld>
            <a:endParaRPr lang="en-US"/>
          </a:p>
        </p:txBody>
      </p:sp>
      <p:sp>
        <p:nvSpPr>
          <p:cNvPr id="11" name="Footer Placeholder 4"/>
          <p:cNvSpPr>
            <a:spLocks noGrp="1"/>
          </p:cNvSpPr>
          <p:nvPr>
            <p:ph type="ftr" sz="quarter" idx="11"/>
          </p:nvPr>
        </p:nvSpPr>
        <p:spPr>
          <a:xfrm>
            <a:off x="1892300" y="6553200"/>
            <a:ext cx="1676400" cy="228600"/>
          </a:xfrm>
        </p:spPr>
        <p:txBody>
          <a:bodyPr anchor="t" anchorCtr="0"/>
          <a:lstStyle>
            <a:lvl1pPr>
              <a:defRPr>
                <a:solidFill>
                  <a:sysClr val="windowText" lastClr="000000"/>
                </a:solidFill>
              </a:defRPr>
            </a:lvl1pPr>
          </a:lstStyle>
          <a:p>
            <a:pPr>
              <a:defRPr/>
            </a:pPr>
            <a:endParaRPr lang="en-US"/>
          </a:p>
        </p:txBody>
      </p:sp>
      <p:sp>
        <p:nvSpPr>
          <p:cNvPr id="12" name="Slide Number Placeholder 5"/>
          <p:cNvSpPr>
            <a:spLocks noGrp="1"/>
          </p:cNvSpPr>
          <p:nvPr>
            <p:ph type="sldNum" sz="quarter" idx="12"/>
          </p:nvPr>
        </p:nvSpPr>
        <p:spPr>
          <a:xfrm>
            <a:off x="4870450" y="6553200"/>
            <a:ext cx="762000" cy="228600"/>
          </a:xfrm>
        </p:spPr>
        <p:txBody>
          <a:bodyPr/>
          <a:lstStyle>
            <a:lvl1pPr algn="ctr">
              <a:defRPr sz="900" kern="1200" cap="small" baseline="0" smtClean="0">
                <a:solidFill>
                  <a:sysClr val="windowText" lastClr="000000"/>
                </a:solidFill>
                <a:latin typeface="+mj-lt"/>
                <a:ea typeface="+mn-ea"/>
                <a:cs typeface="+mn-cs"/>
              </a:defRPr>
            </a:lvl1pPr>
          </a:lstStyle>
          <a:p>
            <a:pPr>
              <a:defRPr/>
            </a:pPr>
            <a:fld id="{0EC5A483-BD2D-4A11-858C-88F80423F5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6E27939-3FC3-4F37-BF07-B8F14F14E048}" type="datetime1">
              <a:rPr lang="en-US"/>
              <a:pPr>
                <a:defRPr/>
              </a:pPr>
              <a:t>6/10/2015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ECB0E3-15D7-41D6-9C52-60AD4B2CF7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2FB6C727-B375-4E55-ACD2-D2EC6F1A5A6C}" type="datetime1">
              <a:rPr lang="en-US"/>
              <a:pPr>
                <a:defRPr/>
              </a:pPr>
              <a:t>6/10/2015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848600" y="533400"/>
            <a:ext cx="762000" cy="609600"/>
          </a:xfrm>
        </p:spPr>
        <p:txBody>
          <a:bodyPr/>
          <a:lstStyle>
            <a:lvl1pPr>
              <a:defRPr/>
            </a:lvl1pPr>
          </a:lstStyle>
          <a:p>
            <a:pPr>
              <a:defRPr/>
            </a:pPr>
            <a:fld id="{776B046A-0653-4021-AC70-6BA9B54719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2057400" y="2286000"/>
            <a:ext cx="6705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7305D71-B1F6-4DE1-A2A2-429C9179DB86}" type="datetime1">
              <a:rPr lang="en-US"/>
              <a:pPr>
                <a:defRPr/>
              </a:pPr>
              <a:t>6/10/2015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8788C3-DBAA-41D8-B12B-90E2616F0F6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fld id="{D6F9F027-A6DF-4C20-B683-68619BD45722}" type="datetime1">
              <a:rPr lang="en-US"/>
              <a:pPr>
                <a:defRPr/>
              </a:pPr>
              <a:t>6/10/2015</a:t>
            </a:fld>
            <a:endParaRPr lang="en-US"/>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smtClean="0">
                <a:solidFill>
                  <a:sysClr val="windowText" lastClr="000000"/>
                </a:solidFill>
                <a:latin typeface="+mj-lt"/>
                <a:ea typeface="+mn-ea"/>
                <a:cs typeface="+mn-cs"/>
              </a:defRPr>
            </a:lvl1pPr>
          </a:lstStyle>
          <a:p>
            <a:pPr>
              <a:defRPr/>
            </a:pPr>
            <a:fld id="{984EE6ED-0F51-4FE9-ACDA-4C2AACCFEA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242F42A0-6B29-4325-93B0-1790033149A0}" type="datetime1">
              <a:rPr lang="en-US"/>
              <a:pPr>
                <a:defRPr/>
              </a:pPr>
              <a:t>6/10/2015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4BB236-1571-4446-8FC8-70F76B2447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76B4EF1C-F176-4465-A777-97C6A12910F2}" type="datetime1">
              <a:rPr lang="en-US"/>
              <a:pPr>
                <a:defRPr/>
              </a:pPr>
              <a:t>6/10/2015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ACB7E8-6C7C-458E-9F36-EFAD6A8058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p:txBody>
          <a:bodyPr/>
          <a:lstStyle>
            <a:lvl1pPr>
              <a:defRPr/>
            </a:lvl1pPr>
          </a:lstStyle>
          <a:p>
            <a:pPr>
              <a:defRPr/>
            </a:pPr>
            <a:fld id="{C4977E9E-C926-4E2E-84E7-6E4F2E7F9AED}" type="datetime1">
              <a:rPr lang="en-US"/>
              <a:pPr>
                <a:defRPr/>
              </a:pPr>
              <a:t>6/10/2015</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D1BDA7D3-CD7D-4A4D-9C45-9EB0F47373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5" name="Date Placeholder 1"/>
          <p:cNvSpPr>
            <a:spLocks noGrp="1"/>
          </p:cNvSpPr>
          <p:nvPr>
            <p:ph type="dt" sz="half" idx="10"/>
          </p:nvPr>
        </p:nvSpPr>
        <p:spPr/>
        <p:txBody>
          <a:bodyPr/>
          <a:lstStyle>
            <a:lvl1pPr>
              <a:defRPr/>
            </a:lvl1pPr>
          </a:lstStyle>
          <a:p>
            <a:pPr>
              <a:defRPr/>
            </a:pPr>
            <a:fld id="{B44145A3-799B-4A66-AF83-7D1058E63599}" type="datetime1">
              <a:rPr lang="en-US"/>
              <a:pPr>
                <a:defRPr/>
              </a:pPr>
              <a:t>6/10/2015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2F4D33FF-F842-457D-A105-06233E5211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B2F63-DC7A-4FB7-90A9-4EEDBCE37CCB}" type="datetime1">
              <a:rPr lang="en-US"/>
              <a:pPr>
                <a:defRPr/>
              </a:pPr>
              <a:t>6/10/2015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66D735-D342-4FE8-B135-34DF04B79D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528E54-21B7-4575-949C-D097CE9A2ABA}" type="datetime1">
              <a:rPr lang="en-US"/>
              <a:pPr>
                <a:defRPr/>
              </a:pPr>
              <a:t>6/10/2015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D29B5D-D0CF-48CC-9FD3-1436DA94EC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27" name="Text Placeholder 2"/>
          <p:cNvSpPr>
            <a:spLocks noGrp="1"/>
          </p:cNvSpPr>
          <p:nvPr>
            <p:ph type="body" idx="1"/>
          </p:nvPr>
        </p:nvSpPr>
        <p:spPr bwMode="auto">
          <a:xfrm>
            <a:off x="2438400" y="2286000"/>
            <a:ext cx="62484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fontAlgn="auto">
              <a:spcBef>
                <a:spcPts val="0"/>
              </a:spcBef>
              <a:spcAft>
                <a:spcPts val="0"/>
              </a:spcAft>
              <a:defRPr sz="900" cap="small" baseline="0" smtClean="0">
                <a:solidFill>
                  <a:schemeClr val="tx1"/>
                </a:solidFill>
                <a:latin typeface="+mj-lt"/>
              </a:defRPr>
            </a:lvl1pPr>
          </a:lstStyle>
          <a:p>
            <a:pPr>
              <a:defRPr/>
            </a:pPr>
            <a:fld id="{AFFE86EE-CB65-483D-928E-9A72A183D214}" type="datetime1">
              <a:rPr lang="en-US"/>
              <a:pPr>
                <a:defRPr/>
              </a:pPr>
              <a:t>6/10/2015</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fontAlgn="auto">
              <a:spcBef>
                <a:spcPts val="0"/>
              </a:spcBef>
              <a:spcAft>
                <a:spcPts val="0"/>
              </a:spcAft>
              <a:defRPr sz="900" cap="small" baseline="0">
                <a:solidFill>
                  <a:schemeClr val="tx1"/>
                </a:solidFill>
                <a:latin typeface="+mj-lt"/>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fontAlgn="auto">
              <a:spcBef>
                <a:spcPts val="0"/>
              </a:spcBef>
              <a:spcAft>
                <a:spcPts val="0"/>
              </a:spcAft>
              <a:defRPr sz="1600" cap="small" baseline="0" smtClean="0">
                <a:solidFill>
                  <a:schemeClr val="tx1"/>
                </a:solidFill>
                <a:latin typeface="+mj-lt"/>
              </a:defRPr>
            </a:lvl1pPr>
          </a:lstStyle>
          <a:p>
            <a:pPr>
              <a:defRPr/>
            </a:pPr>
            <a:fld id="{726723E7-1E1A-40C3-B634-401F7AE53A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79" r:id="rId5"/>
    <p:sldLayoutId id="2147483685" r:id="rId6"/>
    <p:sldLayoutId id="2147483686" r:id="rId7"/>
    <p:sldLayoutId id="2147483680" r:id="rId8"/>
    <p:sldLayoutId id="2147483681" r:id="rId9"/>
    <p:sldLayoutId id="2147483682" r:id="rId10"/>
    <p:sldLayoutId id="2147483687" r:id="rId11"/>
  </p:sldLayoutIdLst>
  <p:hf hdr="0" ftr="0" dt="0"/>
  <p:txStyles>
    <p:titleStyle>
      <a:lvl1pPr algn="r" rtl="0" fontAlgn="base">
        <a:spcBef>
          <a:spcPct val="0"/>
        </a:spcBef>
        <a:spcAft>
          <a:spcPct val="0"/>
        </a:spcAft>
        <a:defRPr sz="4400" kern="1200" cap="small" spc="200">
          <a:solidFill>
            <a:schemeClr val="tx1"/>
          </a:solidFill>
          <a:latin typeface="+mj-lt"/>
          <a:ea typeface="+mj-ea"/>
          <a:cs typeface="+mj-cs"/>
        </a:defRPr>
      </a:lvl1pPr>
      <a:lvl2pPr algn="r" rtl="0" fontAlgn="base">
        <a:spcBef>
          <a:spcPct val="0"/>
        </a:spcBef>
        <a:spcAft>
          <a:spcPct val="0"/>
        </a:spcAft>
        <a:defRPr sz="4400">
          <a:solidFill>
            <a:schemeClr val="tx1"/>
          </a:solidFill>
          <a:latin typeface="Trebuchet MS" pitchFamily="34" charset="0"/>
        </a:defRPr>
      </a:lvl2pPr>
      <a:lvl3pPr algn="r" rtl="0" fontAlgn="base">
        <a:spcBef>
          <a:spcPct val="0"/>
        </a:spcBef>
        <a:spcAft>
          <a:spcPct val="0"/>
        </a:spcAft>
        <a:defRPr sz="4400">
          <a:solidFill>
            <a:schemeClr val="tx1"/>
          </a:solidFill>
          <a:latin typeface="Trebuchet MS" pitchFamily="34" charset="0"/>
        </a:defRPr>
      </a:lvl3pPr>
      <a:lvl4pPr algn="r" rtl="0" fontAlgn="base">
        <a:spcBef>
          <a:spcPct val="0"/>
        </a:spcBef>
        <a:spcAft>
          <a:spcPct val="0"/>
        </a:spcAft>
        <a:defRPr sz="4400">
          <a:solidFill>
            <a:schemeClr val="tx1"/>
          </a:solidFill>
          <a:latin typeface="Trebuchet MS" pitchFamily="34" charset="0"/>
        </a:defRPr>
      </a:lvl4pPr>
      <a:lvl5pPr algn="r" rtl="0" fontAlgn="base">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fontAlgn="base">
        <a:spcBef>
          <a:spcPts val="18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rtl="0" fontAlgn="base">
        <a:spcBef>
          <a:spcPts val="18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rtl="0" fontAlgn="base">
        <a:spcBef>
          <a:spcPts val="1200"/>
        </a:spcBef>
        <a:spcAft>
          <a:spcPct val="0"/>
        </a:spcAft>
        <a:buClr>
          <a:srgbClr val="A28E6A"/>
        </a:buClr>
        <a:buSzPct val="80000"/>
        <a:buFont typeface="Wingdings" pitchFamily="2" charset="2"/>
        <a:buChar char=""/>
        <a:defRPr kern="1200">
          <a:solidFill>
            <a:schemeClr val="tx1"/>
          </a:solidFill>
          <a:latin typeface="+mn-lt"/>
          <a:ea typeface="+mn-ea"/>
          <a:cs typeface="+mn-cs"/>
        </a:defRPr>
      </a:lvl3pPr>
      <a:lvl4pPr marL="1828800" indent="-457200" algn="l" rtl="0" fontAlgn="base">
        <a:spcBef>
          <a:spcPts val="1200"/>
        </a:spcBef>
        <a:spcAft>
          <a:spcPct val="0"/>
        </a:spcAft>
        <a:buClr>
          <a:srgbClr val="956251"/>
        </a:buClr>
        <a:buSzPct val="80000"/>
        <a:buFont typeface="Wingdings" pitchFamily="2" charset="2"/>
        <a:buChar char=""/>
        <a:defRPr sz="1600" kern="1200">
          <a:solidFill>
            <a:schemeClr val="tx1"/>
          </a:solidFill>
          <a:latin typeface="+mn-lt"/>
          <a:ea typeface="+mn-ea"/>
          <a:cs typeface="+mn-cs"/>
        </a:defRPr>
      </a:lvl4pPr>
      <a:lvl5pPr marL="2286000" indent="-457200" algn="l" rtl="0" fontAlgn="base">
        <a:spcBef>
          <a:spcPts val="1200"/>
        </a:spcBef>
        <a:spcAft>
          <a:spcPct val="0"/>
        </a:spcAft>
        <a:buClr>
          <a:srgbClr val="91848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digital-web.com/articles/principles_of_desig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digital-photography-school.com/blog/rule-of-third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ebdesign.about.com/od/webdesignbasics/ss/flow-in-design.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desktoppub.about.com/od/contrast/ss/contrast.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hyperlink" Target="http://desktoppub.about.com/od/alignment/ss/alignment_6.htm" TargetMode="Externa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esktoppub.about.com/od/alignment/ss/alignment_5.htm"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esktoppub.about.com/od/alignment/ss/alignment_8.htm"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karlcleveland.com/151/DesignLectur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rtsconnected.org/TOOLKIT/explore.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648200"/>
            <a:ext cx="7010400" cy="1219200"/>
          </a:xfrm>
        </p:spPr>
        <p:txBody>
          <a:bodyPr/>
          <a:lstStyle/>
          <a:p>
            <a:pPr fontAlgn="auto">
              <a:spcAft>
                <a:spcPts val="0"/>
              </a:spcAft>
              <a:defRPr/>
            </a:pPr>
            <a:r>
              <a:rPr lang="en-US" sz="7000" dirty="0" smtClean="0">
                <a:solidFill>
                  <a:schemeClr val="bg2"/>
                </a:solidFill>
              </a:rPr>
              <a:t>Design Principles</a:t>
            </a:r>
            <a:endParaRPr lang="en-US" sz="7000" dirty="0">
              <a:solidFill>
                <a:schemeClr val="bg2"/>
              </a:solidFill>
            </a:endParaRPr>
          </a:p>
        </p:txBody>
      </p:sp>
      <p:sp>
        <p:nvSpPr>
          <p:cNvPr id="4" name="Slide Number Placeholder 3"/>
          <p:cNvSpPr>
            <a:spLocks noGrp="1"/>
          </p:cNvSpPr>
          <p:nvPr>
            <p:ph type="sldNum" sz="quarter" idx="12"/>
          </p:nvPr>
        </p:nvSpPr>
        <p:spPr/>
        <p:txBody>
          <a:bodyPr/>
          <a:lstStyle/>
          <a:p>
            <a:pPr>
              <a:defRPr/>
            </a:pPr>
            <a:fld id="{C502A276-80B6-4A73-A047-E1409EC61034}" type="slidenum">
              <a:rPr lang="en-US"/>
              <a:pPr>
                <a:defRPr/>
              </a:pPr>
              <a:t>1</a:t>
            </a:fld>
            <a:endParaRPr lang="en-US"/>
          </a:p>
        </p:txBody>
      </p:sp>
      <p:sp>
        <p:nvSpPr>
          <p:cNvPr id="5" name="Content Placeholder 2"/>
          <p:cNvSpPr txBox="1">
            <a:spLocks/>
          </p:cNvSpPr>
          <p:nvPr/>
        </p:nvSpPr>
        <p:spPr>
          <a:xfrm>
            <a:off x="2133600" y="381000"/>
            <a:ext cx="6705600" cy="3840163"/>
          </a:xfrm>
          <a:prstGeom prst="rect">
            <a:avLst/>
          </a:prstGeom>
        </p:spPr>
        <p:txBody>
          <a:bodyPr>
            <a:normAutofit/>
            <a:scene3d>
              <a:camera prst="orthographicFront"/>
              <a:lightRig rig="soft" dir="t">
                <a:rot lat="0" lon="0" rev="10800000"/>
              </a:lightRig>
            </a:scene3d>
            <a:sp3d>
              <a:contourClr>
                <a:srgbClr val="DDDDDD"/>
              </a:contourClr>
            </a:sp3d>
          </a:bodyPr>
          <a:lstStyle/>
          <a:p>
            <a:pPr fontAlgn="auto">
              <a:spcBef>
                <a:spcPts val="0"/>
              </a:spcBef>
              <a:spcAft>
                <a:spcPts val="0"/>
              </a:spcAft>
              <a:buClr>
                <a:schemeClr val="accent1"/>
              </a:buClr>
              <a:buSzPct val="80000"/>
              <a:buFont typeface="Wingdings" pitchFamily="2" charset="2"/>
              <a:buNone/>
              <a:defRPr/>
            </a:pPr>
            <a:r>
              <a:rPr lang="en-US" sz="3100" i="1" dirty="0">
                <a:solidFill>
                  <a:schemeClr val="bg2">
                    <a:lumMod val="75000"/>
                  </a:schemeClr>
                </a:solidFill>
                <a:latin typeface="+mn-lt"/>
              </a:rPr>
              <a:t>“The point of design is to encourage and facilitate communication between the viewer and the media being viewed.  </a:t>
            </a:r>
            <a:r>
              <a:rPr lang="en-US" sz="2200" i="1" dirty="0">
                <a:solidFill>
                  <a:schemeClr val="bg2">
                    <a:lumMod val="75000"/>
                  </a:schemeClr>
                </a:solidFill>
                <a:latin typeface="+mn-lt"/>
              </a:rPr>
              <a:t>Effective design initiates this connection by attracting and holding the attention of the viewer through aesthetically satisfying and conceptually intriguing content.”</a:t>
            </a:r>
          </a:p>
          <a:p>
            <a:pPr algn="r" fontAlgn="auto">
              <a:spcBef>
                <a:spcPts val="0"/>
              </a:spcBef>
              <a:spcAft>
                <a:spcPts val="0"/>
              </a:spcAft>
              <a:buClr>
                <a:schemeClr val="accent1"/>
              </a:buClr>
              <a:buSzPct val="80000"/>
              <a:buFont typeface="Wingdings" pitchFamily="2" charset="2"/>
              <a:buNone/>
              <a:defRPr/>
            </a:pPr>
            <a:r>
              <a:rPr lang="en-US" sz="2400" dirty="0">
                <a:solidFill>
                  <a:schemeClr val="bg2">
                    <a:lumMod val="75000"/>
                  </a:schemeClr>
                </a:solidFill>
                <a:latin typeface="+mn-lt"/>
              </a:rPr>
              <a:t>    ~Jim Krause, author</a:t>
            </a:r>
          </a:p>
          <a:p>
            <a:pPr algn="r" fontAlgn="auto">
              <a:spcBef>
                <a:spcPts val="0"/>
              </a:spcBef>
              <a:spcAft>
                <a:spcPts val="0"/>
              </a:spcAft>
              <a:buClr>
                <a:schemeClr val="accent1"/>
              </a:buClr>
              <a:buSzPct val="80000"/>
              <a:buFont typeface="Wingdings" pitchFamily="2" charset="2"/>
              <a:buNone/>
              <a:defRPr/>
            </a:pPr>
            <a:r>
              <a:rPr lang="en-US" sz="2400" i="1" dirty="0">
                <a:solidFill>
                  <a:schemeClr val="bg2">
                    <a:lumMod val="75000"/>
                  </a:schemeClr>
                </a:solidFill>
                <a:latin typeface="+mn-lt"/>
              </a:rPr>
              <a:t>Design Basics Index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Symmetrical Balance</a:t>
            </a:r>
            <a:endParaRPr lang="en-US" dirty="0"/>
          </a:p>
        </p:txBody>
      </p:sp>
      <p:sp>
        <p:nvSpPr>
          <p:cNvPr id="3" name="Content Placeholder 2"/>
          <p:cNvSpPr>
            <a:spLocks noGrp="1"/>
          </p:cNvSpPr>
          <p:nvPr>
            <p:ph idx="1"/>
          </p:nvPr>
        </p:nvSpPr>
        <p:spPr>
          <a:xfrm>
            <a:off x="1981200" y="1951037"/>
            <a:ext cx="6705600" cy="3840163"/>
          </a:xfrm>
        </p:spPr>
        <p:txBody>
          <a:bodyPr rtlCol="0">
            <a:normAutofit/>
          </a:bodyPr>
          <a:lstStyle/>
          <a:p>
            <a:pPr marL="457200" lvl="1" fontAlgn="auto">
              <a:spcAft>
                <a:spcPts val="0"/>
              </a:spcAft>
              <a:buClr>
                <a:schemeClr val="accent1"/>
              </a:buClr>
              <a:buFont typeface="Wingdings" pitchFamily="2" charset="2"/>
              <a:buChar char=""/>
              <a:defRPr/>
            </a:pPr>
            <a:r>
              <a:rPr lang="en-US" sz="2800" dirty="0" smtClean="0"/>
              <a:t>Definition:  the weight of a composition is evenly distributed around a central vertical or horizontal axis; </a:t>
            </a:r>
            <a:r>
              <a:rPr lang="en-US" sz="2600" i="1" dirty="0" smtClean="0"/>
              <a:t>visual elements are mirrored from side to side or from top to bottom</a:t>
            </a:r>
          </a:p>
          <a:p>
            <a:pPr marL="457200" lvl="1" fontAlgn="auto">
              <a:spcAft>
                <a:spcPts val="0"/>
              </a:spcAft>
              <a:buClr>
                <a:schemeClr val="accent1"/>
              </a:buClr>
              <a:buFont typeface="Wingdings" pitchFamily="2" charset="2"/>
              <a:buChar char=""/>
              <a:defRPr/>
            </a:pPr>
            <a:r>
              <a:rPr lang="en-US" sz="2800" dirty="0" smtClean="0"/>
              <a:t>Generally lends </a:t>
            </a:r>
            <a:br>
              <a:rPr lang="en-US" sz="2800" dirty="0" smtClean="0"/>
            </a:br>
            <a:r>
              <a:rPr lang="en-US" sz="2800" dirty="0" smtClean="0"/>
              <a:t>itself to more formal, </a:t>
            </a:r>
            <a:br>
              <a:rPr lang="en-US" sz="2800" dirty="0" smtClean="0"/>
            </a:br>
            <a:r>
              <a:rPr lang="en-US" sz="2800" dirty="0" smtClean="0"/>
              <a:t>orderly layouts</a:t>
            </a:r>
          </a:p>
          <a:p>
            <a:pPr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6EF889B0-5746-4DD9-9221-3AF6903BCC40}" type="slidenum">
              <a:rPr lang="en-US"/>
              <a:pPr>
                <a:defRPr/>
              </a:pPr>
              <a:t>10</a:t>
            </a:fld>
            <a:endParaRPr lang="en-US"/>
          </a:p>
        </p:txBody>
      </p:sp>
      <p:pic>
        <p:nvPicPr>
          <p:cNvPr id="5" name="Picture 4" descr="Screenshot 2014-07-07 17.19.38.png"/>
          <p:cNvPicPr>
            <a:picLocks noChangeAspect="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9200" y="3581400"/>
            <a:ext cx="3958940" cy="24629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fontAlgn="auto">
              <a:spcAft>
                <a:spcPts val="0"/>
              </a:spcAft>
              <a:defRPr/>
            </a:pPr>
            <a:r>
              <a:rPr lang="en-US"/>
              <a:t>Symmetrical Balance</a:t>
            </a:r>
          </a:p>
        </p:txBody>
      </p:sp>
      <p:sp>
        <p:nvSpPr>
          <p:cNvPr id="17411" name="TextBox 4"/>
          <p:cNvSpPr txBox="1">
            <a:spLocks noChangeArrowheads="1"/>
          </p:cNvSpPr>
          <p:nvPr/>
        </p:nvSpPr>
        <p:spPr bwMode="auto">
          <a:xfrm>
            <a:off x="6477000" y="1981200"/>
            <a:ext cx="1905000" cy="381000"/>
          </a:xfrm>
          <a:prstGeom prst="rect">
            <a:avLst/>
          </a:prstGeom>
          <a:noFill/>
          <a:ln w="9525">
            <a:noFill/>
            <a:miter lim="800000"/>
            <a:headEnd/>
            <a:tailEnd/>
          </a:ln>
        </p:spPr>
        <p:txBody>
          <a:bodyPr>
            <a:spAutoFit/>
          </a:bodyPr>
          <a:lstStyle/>
          <a:p>
            <a:r>
              <a:rPr lang="en-US">
                <a:latin typeface="Calibri" pitchFamily="34" charset="0"/>
              </a:rPr>
              <a:t>Radial Symmetry</a:t>
            </a:r>
          </a:p>
        </p:txBody>
      </p:sp>
      <p:sp>
        <p:nvSpPr>
          <p:cNvPr id="17412" name="TextBox 5"/>
          <p:cNvSpPr txBox="1">
            <a:spLocks noChangeArrowheads="1"/>
          </p:cNvSpPr>
          <p:nvPr/>
        </p:nvSpPr>
        <p:spPr bwMode="auto">
          <a:xfrm>
            <a:off x="2667000" y="2667000"/>
            <a:ext cx="2209800" cy="369888"/>
          </a:xfrm>
          <a:prstGeom prst="rect">
            <a:avLst/>
          </a:prstGeom>
          <a:noFill/>
          <a:ln w="9525">
            <a:noFill/>
            <a:miter lim="800000"/>
            <a:headEnd/>
            <a:tailEnd/>
          </a:ln>
        </p:spPr>
        <p:txBody>
          <a:bodyPr>
            <a:spAutoFit/>
          </a:bodyPr>
          <a:lstStyle/>
          <a:p>
            <a:r>
              <a:rPr lang="en-US">
                <a:latin typeface="Calibri" pitchFamily="34" charset="0"/>
              </a:rPr>
              <a:t>Horizontal Symmetry</a:t>
            </a:r>
          </a:p>
        </p:txBody>
      </p:sp>
      <p:grpSp>
        <p:nvGrpSpPr>
          <p:cNvPr id="17413" name="Group 27"/>
          <p:cNvGrpSpPr>
            <a:grpSpLocks/>
          </p:cNvGrpSpPr>
          <p:nvPr/>
        </p:nvGrpSpPr>
        <p:grpSpPr bwMode="auto">
          <a:xfrm>
            <a:off x="5867400" y="4114800"/>
            <a:ext cx="2895600" cy="1905000"/>
            <a:chOff x="5867400" y="4114800"/>
            <a:chExt cx="2895600" cy="1905000"/>
          </a:xfrm>
        </p:grpSpPr>
        <p:sp>
          <p:nvSpPr>
            <p:cNvPr id="7" name="Rectangle 6"/>
            <p:cNvSpPr/>
            <p:nvPr/>
          </p:nvSpPr>
          <p:spPr>
            <a:xfrm>
              <a:off x="5867400" y="4114800"/>
              <a:ext cx="2895600" cy="1905000"/>
            </a:xfrm>
            <a:prstGeom prst="rect">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096000" y="54102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96000" y="48768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6096000" y="43434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91400" y="4343400"/>
              <a:ext cx="1143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414" name="TextBox 12"/>
          <p:cNvSpPr txBox="1">
            <a:spLocks noChangeArrowheads="1"/>
          </p:cNvSpPr>
          <p:nvPr/>
        </p:nvSpPr>
        <p:spPr bwMode="auto">
          <a:xfrm>
            <a:off x="5791200" y="6172200"/>
            <a:ext cx="3048000" cy="338138"/>
          </a:xfrm>
          <a:prstGeom prst="rect">
            <a:avLst/>
          </a:prstGeom>
          <a:noFill/>
          <a:ln w="9525">
            <a:noFill/>
            <a:miter lim="800000"/>
            <a:headEnd/>
            <a:tailEnd/>
          </a:ln>
        </p:spPr>
        <p:txBody>
          <a:bodyPr>
            <a:spAutoFit/>
          </a:bodyPr>
          <a:lstStyle/>
          <a:p>
            <a:r>
              <a:rPr lang="en-US" sz="1600">
                <a:latin typeface="Calibri" pitchFamily="34" charset="0"/>
              </a:rPr>
              <a:t>Approximate Horizontal Symmetry</a:t>
            </a:r>
          </a:p>
        </p:txBody>
      </p:sp>
      <p:grpSp>
        <p:nvGrpSpPr>
          <p:cNvPr id="17415" name="Group 26"/>
          <p:cNvGrpSpPr>
            <a:grpSpLocks/>
          </p:cNvGrpSpPr>
          <p:nvPr/>
        </p:nvGrpSpPr>
        <p:grpSpPr bwMode="auto">
          <a:xfrm>
            <a:off x="2362200" y="3276600"/>
            <a:ext cx="2900363" cy="1905000"/>
            <a:chOff x="2362200" y="3276600"/>
            <a:chExt cx="2901042" cy="1905000"/>
          </a:xfrm>
        </p:grpSpPr>
        <p:sp>
          <p:nvSpPr>
            <p:cNvPr id="14" name="Rectangle 13"/>
            <p:cNvSpPr/>
            <p:nvPr/>
          </p:nvSpPr>
          <p:spPr>
            <a:xfrm>
              <a:off x="2362200" y="3276600"/>
              <a:ext cx="2896278" cy="1905000"/>
            </a:xfrm>
            <a:prstGeom prst="rect">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2590854" y="3657600"/>
              <a:ext cx="2438971"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Triangle 16"/>
            <p:cNvSpPr/>
            <p:nvPr/>
          </p:nvSpPr>
          <p:spPr>
            <a:xfrm rot="5400000">
              <a:off x="2324136" y="3314664"/>
              <a:ext cx="381000" cy="30487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Triangle 17"/>
            <p:cNvSpPr/>
            <p:nvPr/>
          </p:nvSpPr>
          <p:spPr>
            <a:xfrm rot="16200000">
              <a:off x="4915542" y="4838664"/>
              <a:ext cx="381000" cy="30487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ight Triangle 18"/>
            <p:cNvSpPr/>
            <p:nvPr/>
          </p:nvSpPr>
          <p:spPr>
            <a:xfrm rot="10800000">
              <a:off x="4882153" y="3281363"/>
              <a:ext cx="381089" cy="3048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ight Triangle 19"/>
            <p:cNvSpPr/>
            <p:nvPr/>
          </p:nvSpPr>
          <p:spPr>
            <a:xfrm>
              <a:off x="2362200" y="4876800"/>
              <a:ext cx="381089" cy="3048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p:nvPr/>
          </p:nvCxnSpPr>
          <p:spPr>
            <a:xfrm rot="16200000" flipH="1">
              <a:off x="2875302" y="4230688"/>
              <a:ext cx="1866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H="1">
              <a:off x="2386019" y="4229100"/>
              <a:ext cx="2862932"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416" name="Group 32"/>
          <p:cNvGrpSpPr>
            <a:grpSpLocks/>
          </p:cNvGrpSpPr>
          <p:nvPr/>
        </p:nvGrpSpPr>
        <p:grpSpPr bwMode="auto">
          <a:xfrm>
            <a:off x="6629400" y="2438400"/>
            <a:ext cx="1295400" cy="1295400"/>
            <a:chOff x="6629400" y="2438400"/>
            <a:chExt cx="1295400" cy="1295400"/>
          </a:xfrm>
        </p:grpSpPr>
        <p:sp>
          <p:nvSpPr>
            <p:cNvPr id="4" name="Oval 3"/>
            <p:cNvSpPr/>
            <p:nvPr/>
          </p:nvSpPr>
          <p:spPr>
            <a:xfrm>
              <a:off x="6629400" y="2438400"/>
              <a:ext cx="1295400" cy="1295400"/>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6705600" y="2514600"/>
              <a:ext cx="1143000" cy="1143000"/>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6800850" y="2638425"/>
              <a:ext cx="914400" cy="914400"/>
            </a:xfrm>
            <a:prstGeom prst="ellipse">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6934200" y="2743200"/>
              <a:ext cx="685800" cy="685800"/>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7048500" y="2847975"/>
              <a:ext cx="457200" cy="457200"/>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4" name="Slide Number Placeholder 33"/>
          <p:cNvSpPr>
            <a:spLocks noGrp="1"/>
          </p:cNvSpPr>
          <p:nvPr>
            <p:ph type="sldNum" sz="quarter" idx="12"/>
          </p:nvPr>
        </p:nvSpPr>
        <p:spPr/>
        <p:txBody>
          <a:bodyPr/>
          <a:lstStyle/>
          <a:p>
            <a:pPr>
              <a:defRPr/>
            </a:pPr>
            <a:fld id="{8CA19CC5-A691-497A-82EC-0533032B7950}"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F08788C3-DBAA-41D8-B12B-90E2616F0F66}" type="slidenum">
              <a:rPr lang="en-US" smtClean="0"/>
              <a:pPr>
                <a:defRPr/>
              </a:pPr>
              <a:t>12</a:t>
            </a:fld>
            <a:endParaRPr lang="en-US"/>
          </a:p>
        </p:txBody>
      </p:sp>
      <p:pic>
        <p:nvPicPr>
          <p:cNvPr id="7" name="Picture 6" descr="crosshair-252870_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962400"/>
            <a:ext cx="3632425" cy="2565400"/>
          </a:xfrm>
          <a:prstGeom prst="rect">
            <a:avLst/>
          </a:prstGeom>
          <a:solidFill>
            <a:srgbClr val="FFFFFF">
              <a:shade val="85000"/>
            </a:srgbClr>
          </a:solidFill>
          <a:ln w="88900" cap="sq">
            <a:solidFill>
              <a:srgbClr val="AAEA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mg_28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057400"/>
            <a:ext cx="3526006" cy="2351405"/>
          </a:xfrm>
          <a:prstGeom prst="rect">
            <a:avLst/>
          </a:prstGeom>
          <a:solidFill>
            <a:srgbClr val="FFFFFF">
              <a:shade val="85000"/>
            </a:srgbClr>
          </a:solidFill>
          <a:ln w="88900" cap="sq">
            <a:solidFill>
              <a:srgbClr val="AAEA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155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Asymmetrical Balance</a:t>
            </a:r>
            <a:endParaRPr lang="en-US" dirty="0"/>
          </a:p>
        </p:txBody>
      </p:sp>
      <p:sp>
        <p:nvSpPr>
          <p:cNvPr id="18435" name="Content Placeholder 2"/>
          <p:cNvSpPr>
            <a:spLocks noGrp="1"/>
          </p:cNvSpPr>
          <p:nvPr>
            <p:ph idx="1"/>
          </p:nvPr>
        </p:nvSpPr>
        <p:spPr>
          <a:xfrm>
            <a:off x="2057400" y="2286000"/>
            <a:ext cx="4114800" cy="3840163"/>
          </a:xfrm>
        </p:spPr>
        <p:txBody>
          <a:bodyPr/>
          <a:lstStyle/>
          <a:p>
            <a:pPr marL="457200" lvl="1">
              <a:buClr>
                <a:schemeClr val="accent1"/>
              </a:buClr>
              <a:buFont typeface="Wingdings" pitchFamily="2" charset="2"/>
              <a:buChar char=""/>
            </a:pPr>
            <a:r>
              <a:rPr lang="en-US" sz="2400" smtClean="0"/>
              <a:t>Definition: the weight of objects is not identical, but appear to have the same visual weight. Often there is one dominant form that is offset by many smaller forms.</a:t>
            </a:r>
          </a:p>
          <a:p>
            <a:pPr marL="457200" lvl="1">
              <a:buClr>
                <a:schemeClr val="accent1"/>
              </a:buClr>
              <a:buFont typeface="Wingdings" pitchFamily="2" charset="2"/>
              <a:buChar char=""/>
            </a:pPr>
            <a:r>
              <a:rPr lang="en-US" sz="2400" smtClean="0"/>
              <a:t>Can provide a sense of visual tension; also known as informal balance</a:t>
            </a:r>
          </a:p>
        </p:txBody>
      </p:sp>
      <p:sp>
        <p:nvSpPr>
          <p:cNvPr id="18436" name="TextBox 10"/>
          <p:cNvSpPr txBox="1">
            <a:spLocks noChangeArrowheads="1"/>
          </p:cNvSpPr>
          <p:nvPr/>
        </p:nvSpPr>
        <p:spPr bwMode="auto">
          <a:xfrm>
            <a:off x="1905000" y="6324600"/>
            <a:ext cx="6934200" cy="307975"/>
          </a:xfrm>
          <a:prstGeom prst="rect">
            <a:avLst/>
          </a:prstGeom>
          <a:noFill/>
          <a:ln w="9525">
            <a:noFill/>
            <a:miter lim="800000"/>
            <a:headEnd/>
            <a:tailEnd/>
          </a:ln>
        </p:spPr>
        <p:txBody>
          <a:bodyPr>
            <a:spAutoFit/>
          </a:bodyPr>
          <a:lstStyle/>
          <a:p>
            <a:pPr algn="r"/>
            <a:r>
              <a:rPr lang="en-US" sz="1400">
                <a:latin typeface="Calibri" pitchFamily="34" charset="0"/>
                <a:hlinkClick r:id="rId2"/>
              </a:rPr>
              <a:t>http://www.digital-web.com/articles/principles_of_design/</a:t>
            </a:r>
            <a:endParaRPr lang="en-US" sz="1400">
              <a:latin typeface="Calibri" pitchFamily="34" charset="0"/>
            </a:endParaRPr>
          </a:p>
        </p:txBody>
      </p:sp>
      <p:sp>
        <p:nvSpPr>
          <p:cNvPr id="7" name="Slide Number Placeholder 6"/>
          <p:cNvSpPr>
            <a:spLocks noGrp="1"/>
          </p:cNvSpPr>
          <p:nvPr>
            <p:ph type="sldNum" sz="quarter" idx="12"/>
          </p:nvPr>
        </p:nvSpPr>
        <p:spPr/>
        <p:txBody>
          <a:bodyPr/>
          <a:lstStyle/>
          <a:p>
            <a:pPr>
              <a:defRPr/>
            </a:pPr>
            <a:fld id="{02F13DC8-8113-4ABA-B400-D6375AE439F7}" type="slidenum">
              <a:rPr lang="en-US"/>
              <a:pPr>
                <a:defRPr/>
              </a:pPr>
              <a:t>13</a:t>
            </a:fld>
            <a:endParaRPr lang="en-US"/>
          </a:p>
        </p:txBody>
      </p:sp>
      <p:grpSp>
        <p:nvGrpSpPr>
          <p:cNvPr id="18438" name="Group 37"/>
          <p:cNvGrpSpPr>
            <a:grpSpLocks/>
          </p:cNvGrpSpPr>
          <p:nvPr/>
        </p:nvGrpSpPr>
        <p:grpSpPr bwMode="auto">
          <a:xfrm>
            <a:off x="6400800" y="2466975"/>
            <a:ext cx="2743200" cy="3629025"/>
            <a:chOff x="6400800" y="2466372"/>
            <a:chExt cx="2743200" cy="3629628"/>
          </a:xfrm>
        </p:grpSpPr>
        <p:sp>
          <p:nvSpPr>
            <p:cNvPr id="8" name="Rectangle 7"/>
            <p:cNvSpPr/>
            <p:nvPr/>
          </p:nvSpPr>
          <p:spPr>
            <a:xfrm>
              <a:off x="6400800" y="2467960"/>
              <a:ext cx="2362200" cy="3123131"/>
            </a:xfrm>
            <a:prstGeom prst="rect">
              <a:avLst/>
            </a:prstGeom>
            <a:ln>
              <a:noFill/>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781800" y="3047494"/>
              <a:ext cx="1676400" cy="1676679"/>
            </a:xfrm>
            <a:prstGeom prst="ellipse">
              <a:avLst/>
            </a:prstGeom>
            <a:solidFill>
              <a:srgbClr val="AA9A76"/>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14" name="Rectangle 13"/>
            <p:cNvSpPr/>
            <p:nvPr/>
          </p:nvSpPr>
          <p:spPr>
            <a:xfrm>
              <a:off x="6400800" y="2466372"/>
              <a:ext cx="685800" cy="3124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Triangle 14"/>
            <p:cNvSpPr/>
            <p:nvPr/>
          </p:nvSpPr>
          <p:spPr>
            <a:xfrm>
              <a:off x="7086600" y="3909650"/>
              <a:ext cx="1143000" cy="167667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6400800" y="5562511"/>
              <a:ext cx="2590800" cy="533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8763000" y="5181448"/>
              <a:ext cx="381000" cy="533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6400800" y="5562511"/>
              <a:ext cx="2590800" cy="2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Rule of Thirds</a:t>
            </a:r>
            <a:endParaRPr lang="en-US" dirty="0"/>
          </a:p>
        </p:txBody>
      </p:sp>
      <p:sp>
        <p:nvSpPr>
          <p:cNvPr id="19459" name="Content Placeholder 2"/>
          <p:cNvSpPr>
            <a:spLocks noGrp="1"/>
          </p:cNvSpPr>
          <p:nvPr>
            <p:ph idx="1"/>
          </p:nvPr>
        </p:nvSpPr>
        <p:spPr>
          <a:xfrm>
            <a:off x="1905000" y="2209800"/>
            <a:ext cx="4495800" cy="3962400"/>
          </a:xfrm>
        </p:spPr>
        <p:txBody>
          <a:bodyPr/>
          <a:lstStyle/>
          <a:p>
            <a:r>
              <a:rPr lang="en-US" dirty="0" smtClean="0"/>
              <a:t>Definition:  visually dividing a frame into thirds, either horizontally or vertically</a:t>
            </a:r>
          </a:p>
          <a:p>
            <a:pPr lvl="1"/>
            <a:r>
              <a:rPr lang="en-US" dirty="0" smtClean="0"/>
              <a:t>Points of interest should occur </a:t>
            </a:r>
            <a:br>
              <a:rPr lang="en-US" dirty="0" smtClean="0"/>
            </a:br>
            <a:r>
              <a:rPr lang="en-US" dirty="0" smtClean="0"/>
              <a:t>at 1/3 or 2/3</a:t>
            </a:r>
          </a:p>
          <a:p>
            <a:r>
              <a:rPr lang="en-US" sz="2000" dirty="0" smtClean="0"/>
              <a:t>The theory is that if you place points of interest in the intersections or along the lines, your photo/page becomes more balanced and will enable a viewer of the image to interact with it more naturally.</a:t>
            </a:r>
          </a:p>
        </p:txBody>
      </p:sp>
      <p:sp>
        <p:nvSpPr>
          <p:cNvPr id="4" name="Slide Number Placeholder 3"/>
          <p:cNvSpPr>
            <a:spLocks noGrp="1"/>
          </p:cNvSpPr>
          <p:nvPr>
            <p:ph type="sldNum" sz="quarter" idx="12"/>
          </p:nvPr>
        </p:nvSpPr>
        <p:spPr/>
        <p:txBody>
          <a:bodyPr/>
          <a:lstStyle/>
          <a:p>
            <a:pPr>
              <a:defRPr/>
            </a:pPr>
            <a:fld id="{4B424886-3171-4A02-A8AE-45D05CE56A0F}" type="slidenum">
              <a:rPr lang="en-US"/>
              <a:pPr>
                <a:defRPr/>
              </a:pPr>
              <a:t>14</a:t>
            </a:fld>
            <a:endParaRPr lang="en-US"/>
          </a:p>
        </p:txBody>
      </p:sp>
      <p:pic>
        <p:nvPicPr>
          <p:cNvPr id="29698" name="Picture 2" descr="rule-of-thirds"/>
          <p:cNvPicPr>
            <a:picLocks noChangeAspect="1" noChangeArrowheads="1"/>
          </p:cNvPicPr>
          <p:nvPr/>
        </p:nvPicPr>
        <p:blipFill>
          <a:blip r:embed="rId2" cstate="print"/>
          <a:srcRect/>
          <a:stretch>
            <a:fillRect/>
          </a:stretch>
        </p:blipFill>
        <p:spPr bwMode="auto">
          <a:xfrm>
            <a:off x="6400800" y="2362200"/>
            <a:ext cx="2484438" cy="1600200"/>
          </a:xfrm>
          <a:prstGeom prst="rect">
            <a:avLst/>
          </a:prstGeom>
          <a:noFill/>
          <a:ln>
            <a:solidFill>
              <a:schemeClr val="bg2">
                <a:lumMod val="25000"/>
              </a:schemeClr>
            </a:solidFill>
          </a:ln>
        </p:spPr>
      </p:pic>
      <p:grpSp>
        <p:nvGrpSpPr>
          <p:cNvPr id="19462" name="Group 8"/>
          <p:cNvGrpSpPr>
            <a:grpSpLocks/>
          </p:cNvGrpSpPr>
          <p:nvPr/>
        </p:nvGrpSpPr>
        <p:grpSpPr bwMode="auto">
          <a:xfrm>
            <a:off x="6407150" y="4495800"/>
            <a:ext cx="2478088" cy="1633538"/>
            <a:chOff x="6400800" y="4495800"/>
            <a:chExt cx="2477729" cy="1633537"/>
          </a:xfrm>
        </p:grpSpPr>
        <p:pic>
          <p:nvPicPr>
            <p:cNvPr id="19464" name="Picture 4" descr="C:\Documents and Settings\warea\My Documents\My Pictures\People\comm 1.jpg"/>
            <p:cNvPicPr>
              <a:picLocks noChangeAspect="1" noChangeArrowheads="1"/>
            </p:cNvPicPr>
            <p:nvPr/>
          </p:nvPicPr>
          <p:blipFill>
            <a:blip r:embed="rId3" cstate="print"/>
            <a:srcRect/>
            <a:stretch>
              <a:fillRect/>
            </a:stretch>
          </p:blipFill>
          <p:spPr bwMode="auto">
            <a:xfrm>
              <a:off x="6400800" y="4506554"/>
              <a:ext cx="2477729" cy="1622783"/>
            </a:xfrm>
            <a:prstGeom prst="rect">
              <a:avLst/>
            </a:prstGeom>
            <a:noFill/>
            <a:ln w="9525">
              <a:noFill/>
              <a:miter lim="800000"/>
              <a:headEnd/>
              <a:tailEnd/>
            </a:ln>
          </p:spPr>
        </p:pic>
        <p:pic>
          <p:nvPicPr>
            <p:cNvPr id="7" name="Picture 2" descr="rule-of-third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4495800"/>
              <a:ext cx="2477729" cy="1600199"/>
            </a:xfrm>
            <a:prstGeom prst="rect">
              <a:avLst/>
            </a:prstGeom>
            <a:noFill/>
            <a:ln>
              <a:solidFill>
                <a:schemeClr val="bg2">
                  <a:lumMod val="25000"/>
                </a:schemeClr>
              </a:solidFill>
            </a:ln>
          </p:spPr>
        </p:pic>
      </p:grpSp>
      <p:sp>
        <p:nvSpPr>
          <p:cNvPr id="19463" name="TextBox 9"/>
          <p:cNvSpPr txBox="1">
            <a:spLocks noChangeArrowheads="1"/>
          </p:cNvSpPr>
          <p:nvPr/>
        </p:nvSpPr>
        <p:spPr bwMode="auto">
          <a:xfrm>
            <a:off x="2438400" y="6248400"/>
            <a:ext cx="5257800" cy="430213"/>
          </a:xfrm>
          <a:prstGeom prst="rect">
            <a:avLst/>
          </a:prstGeom>
          <a:noFill/>
          <a:ln w="9525">
            <a:noFill/>
            <a:miter lim="800000"/>
            <a:headEnd/>
            <a:tailEnd/>
          </a:ln>
        </p:spPr>
        <p:txBody>
          <a:bodyPr>
            <a:spAutoFit/>
          </a:bodyPr>
          <a:lstStyle/>
          <a:p>
            <a:r>
              <a:rPr lang="en-US" sz="1100">
                <a:latin typeface="Calibri" pitchFamily="34" charset="0"/>
                <a:hlinkClick r:id="rId4"/>
              </a:rPr>
              <a:t>http://digital-photography-school.com/blog/rule-of-thirds/</a:t>
            </a:r>
            <a:endParaRPr lang="en-US" sz="1100">
              <a:latin typeface="Calibri" pitchFamily="34" charset="0"/>
            </a:endParaRPr>
          </a:p>
          <a:p>
            <a:endParaRPr lang="en-US" sz="11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Visual Flow</a:t>
            </a:r>
            <a:endParaRPr lang="en-US" dirty="0"/>
          </a:p>
        </p:txBody>
      </p:sp>
      <p:sp>
        <p:nvSpPr>
          <p:cNvPr id="20483" name="Content Placeholder 2"/>
          <p:cNvSpPr>
            <a:spLocks noGrp="1"/>
          </p:cNvSpPr>
          <p:nvPr>
            <p:ph idx="1"/>
          </p:nvPr>
        </p:nvSpPr>
        <p:spPr>
          <a:xfrm>
            <a:off x="2133600" y="1981200"/>
            <a:ext cx="6705600" cy="3840163"/>
          </a:xfrm>
        </p:spPr>
        <p:txBody>
          <a:bodyPr/>
          <a:lstStyle/>
          <a:p>
            <a:r>
              <a:rPr lang="en-US" sz="3200" smtClean="0"/>
              <a:t>Definition:  the visual path created by the arrangement of elements</a:t>
            </a:r>
          </a:p>
          <a:p>
            <a:r>
              <a:rPr lang="en-US" sz="3200" smtClean="0">
                <a:hlinkClick r:id="rId3"/>
              </a:rPr>
              <a:t>Visual flow </a:t>
            </a:r>
            <a:r>
              <a:rPr lang="en-US" sz="3200" smtClean="0"/>
              <a:t>carries the viewer's eye through the project</a:t>
            </a:r>
          </a:p>
          <a:p>
            <a:pPr lvl="1"/>
            <a:r>
              <a:rPr lang="en-US" sz="2600" b="1" i="1" smtClean="0"/>
              <a:t>Z-Pattern</a:t>
            </a:r>
            <a:r>
              <a:rPr lang="en-US" sz="2600" smtClean="0"/>
              <a:t>—the visual path that draws the eye from top left to top right down to bottom left and then to bottom right.</a:t>
            </a:r>
          </a:p>
          <a:p>
            <a:pPr lvl="1"/>
            <a:endParaRPr lang="en-US" sz="3000" smtClean="0"/>
          </a:p>
        </p:txBody>
      </p:sp>
      <p:sp>
        <p:nvSpPr>
          <p:cNvPr id="6" name="Slide Number Placeholder 5"/>
          <p:cNvSpPr>
            <a:spLocks noGrp="1"/>
          </p:cNvSpPr>
          <p:nvPr>
            <p:ph type="sldNum" sz="quarter" idx="12"/>
          </p:nvPr>
        </p:nvSpPr>
        <p:spPr/>
        <p:txBody>
          <a:bodyPr/>
          <a:lstStyle/>
          <a:p>
            <a:pPr>
              <a:defRPr/>
            </a:pPr>
            <a:fld id="{7DDEFD8A-9149-4480-9997-5B77C1CE7D3F}" type="slidenum">
              <a:rPr lang="en-US"/>
              <a:pPr>
                <a:defRPr/>
              </a:pPr>
              <a:t>15</a:t>
            </a:fld>
            <a:endParaRPr lang="en-US"/>
          </a:p>
        </p:txBody>
      </p:sp>
      <p:sp>
        <p:nvSpPr>
          <p:cNvPr id="7" name="TextBox 6"/>
          <p:cNvSpPr txBox="1"/>
          <p:nvPr/>
        </p:nvSpPr>
        <p:spPr>
          <a:xfrm>
            <a:off x="1905000" y="6477000"/>
            <a:ext cx="6934200" cy="415925"/>
          </a:xfrm>
          <a:prstGeom prst="rect">
            <a:avLst/>
          </a:prstGeom>
          <a:noFill/>
        </p:spPr>
        <p:txBody>
          <a:bodyPr>
            <a:spAutoFit/>
          </a:bodyPr>
          <a:lstStyle/>
          <a:p>
            <a:pPr fontAlgn="auto">
              <a:spcBef>
                <a:spcPts val="0"/>
              </a:spcBef>
              <a:spcAft>
                <a:spcPts val="0"/>
              </a:spcAft>
              <a:defRPr/>
            </a:pPr>
            <a:r>
              <a:rPr lang="en-US" sz="1050" dirty="0">
                <a:latin typeface="+mn-lt"/>
                <a:hlinkClick r:id="rId3"/>
              </a:rPr>
              <a:t>http://webdesign.about.com/od/webdesignbasics/ss/flow-in-design.htm</a:t>
            </a:r>
            <a:endParaRPr lang="en-US" sz="1050" dirty="0">
              <a:latin typeface="+mn-lt"/>
            </a:endParaRPr>
          </a:p>
          <a:p>
            <a:pPr fontAlgn="auto">
              <a:spcBef>
                <a:spcPts val="0"/>
              </a:spcBef>
              <a:spcAft>
                <a:spcPts val="0"/>
              </a:spcAft>
              <a:defRPr/>
            </a:pPr>
            <a:endParaRPr lang="en-US" sz="105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010" y="1647240"/>
            <a:ext cx="9370410" cy="525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Graphic-Design-01.jpg"/>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887" t="20424" r="6701" b="2303"/>
          <a:stretch/>
        </p:blipFill>
        <p:spPr>
          <a:xfrm>
            <a:off x="990600" y="1647240"/>
            <a:ext cx="7227405" cy="5326117"/>
          </a:xfrm>
          <a:prstGeom prst="rect">
            <a:avLst/>
          </a:prstGeom>
        </p:spPr>
      </p:pic>
      <p:sp>
        <p:nvSpPr>
          <p:cNvPr id="2" name="Title 1"/>
          <p:cNvSpPr>
            <a:spLocks noGrp="1"/>
          </p:cNvSpPr>
          <p:nvPr>
            <p:ph type="title"/>
          </p:nvPr>
        </p:nvSpPr>
        <p:spPr/>
        <p:txBody>
          <a:bodyPr/>
          <a:lstStyle/>
          <a:p>
            <a:pPr algn="ctr" fontAlgn="auto">
              <a:spcAft>
                <a:spcPts val="0"/>
              </a:spcAft>
              <a:defRPr/>
            </a:pPr>
            <a:r>
              <a:rPr lang="en-US" dirty="0" smtClean="0"/>
              <a:t>Repetition</a:t>
            </a:r>
            <a:endParaRPr lang="en-US" dirty="0"/>
          </a:p>
        </p:txBody>
      </p:sp>
      <p:sp>
        <p:nvSpPr>
          <p:cNvPr id="3" name="Content Placeholder 2"/>
          <p:cNvSpPr>
            <a:spLocks noGrp="1"/>
          </p:cNvSpPr>
          <p:nvPr>
            <p:ph idx="1"/>
          </p:nvPr>
        </p:nvSpPr>
        <p:spPr>
          <a:xfrm>
            <a:off x="685800" y="2362200"/>
            <a:ext cx="7924800" cy="3840163"/>
          </a:xfrm>
        </p:spPr>
        <p:txBody>
          <a:bodyPr rtlCol="0">
            <a:normAutofit/>
          </a:bodyPr>
          <a:lstStyle/>
          <a:p>
            <a:pPr fontAlgn="auto">
              <a:spcAft>
                <a:spcPts val="0"/>
              </a:spcAft>
              <a:defRPr/>
            </a:pPr>
            <a:r>
              <a:rPr lang="en-US" sz="3200" dirty="0" smtClean="0"/>
              <a:t>Definition:  the use of the same visual effect a number of times in the same project. </a:t>
            </a:r>
          </a:p>
          <a:p>
            <a:pPr fontAlgn="auto">
              <a:spcAft>
                <a:spcPts val="0"/>
              </a:spcAft>
              <a:defRPr/>
            </a:pPr>
            <a:r>
              <a:rPr lang="en-US" sz="3200" dirty="0" smtClean="0"/>
              <a:t>The consistent repetition of graphic elements works to create visual unity</a:t>
            </a:r>
            <a:endParaRPr lang="en-US" sz="3200" dirty="0"/>
          </a:p>
        </p:txBody>
      </p:sp>
      <p:sp>
        <p:nvSpPr>
          <p:cNvPr id="5" name="Slide Number Placeholder 4"/>
          <p:cNvSpPr>
            <a:spLocks noGrp="1"/>
          </p:cNvSpPr>
          <p:nvPr>
            <p:ph type="sldNum" sz="quarter" idx="12"/>
          </p:nvPr>
        </p:nvSpPr>
        <p:spPr/>
        <p:txBody>
          <a:bodyPr/>
          <a:lstStyle/>
          <a:p>
            <a:pPr>
              <a:defRPr/>
            </a:pPr>
            <a:fld id="{F8B18C4C-AE65-4A76-B18F-C4A2569740D4}"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Repetition</a:t>
            </a:r>
            <a:endParaRPr lang="en-US" dirty="0"/>
          </a:p>
        </p:txBody>
      </p:sp>
      <p:sp>
        <p:nvSpPr>
          <p:cNvPr id="4" name="Slide Number Placeholder 3"/>
          <p:cNvSpPr>
            <a:spLocks noGrp="1"/>
          </p:cNvSpPr>
          <p:nvPr>
            <p:ph type="sldNum" sz="quarter" idx="12"/>
          </p:nvPr>
        </p:nvSpPr>
        <p:spPr/>
        <p:txBody>
          <a:bodyPr/>
          <a:lstStyle/>
          <a:p>
            <a:pPr>
              <a:defRPr/>
            </a:pPr>
            <a:fld id="{F08788C3-DBAA-41D8-B12B-90E2616F0F66}" type="slidenum">
              <a:rPr lang="en-US" smtClean="0"/>
              <a:pPr>
                <a:defRPr/>
              </a:pPr>
              <a:t>17</a:t>
            </a:fld>
            <a:endParaRPr lang="en-US"/>
          </a:p>
        </p:txBody>
      </p:sp>
      <p:pic>
        <p:nvPicPr>
          <p:cNvPr id="22" name="Picture 21" descr="Coca-ColaBillboardA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95600"/>
            <a:ext cx="8089585" cy="2923072"/>
          </a:xfrm>
          <a:prstGeom prst="rect">
            <a:avLst/>
          </a:prstGeom>
          <a:solidFill>
            <a:srgbClr val="FFFFFF">
              <a:shade val="85000"/>
            </a:srgbClr>
          </a:solidFill>
          <a:ln w="88900" cap="sq">
            <a:solidFill>
              <a:srgbClr val="AA9A7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616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Contrast</a:t>
            </a:r>
            <a:endParaRPr lang="en-US"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defRPr/>
            </a:pPr>
            <a:r>
              <a:rPr lang="en-US" sz="3600" dirty="0" smtClean="0"/>
              <a:t>Contrast occurs when two elements are different. The greater the difference the greater the contrast.   Make sure the differences are obvious.</a:t>
            </a:r>
          </a:p>
          <a:p>
            <a:pPr fontAlgn="auto">
              <a:spcAft>
                <a:spcPts val="0"/>
              </a:spcAft>
              <a:defRPr/>
            </a:pPr>
            <a:r>
              <a:rPr lang="en-US" sz="3600" dirty="0" smtClean="0"/>
              <a:t>Common methods of creating contrast are by using differences in size, value, color, texture, shapes and type. </a:t>
            </a:r>
          </a:p>
          <a:p>
            <a:pPr fontAlgn="auto">
              <a:spcAft>
                <a:spcPts val="0"/>
              </a:spcAft>
              <a:defRPr/>
            </a:pPr>
            <a:r>
              <a:rPr lang="en-US" sz="3600" dirty="0" smtClean="0"/>
              <a:t>Contrast adds interest to the page/frame and provides a means of emphasizing what is important or directing the viewer’s eye.</a:t>
            </a:r>
          </a:p>
        </p:txBody>
      </p:sp>
      <p:sp>
        <p:nvSpPr>
          <p:cNvPr id="4" name="Slide Number Placeholder 3"/>
          <p:cNvSpPr>
            <a:spLocks noGrp="1"/>
          </p:cNvSpPr>
          <p:nvPr>
            <p:ph type="sldNum" sz="quarter" idx="12"/>
          </p:nvPr>
        </p:nvSpPr>
        <p:spPr/>
        <p:txBody>
          <a:bodyPr/>
          <a:lstStyle/>
          <a:p>
            <a:pPr>
              <a:defRPr/>
            </a:pPr>
            <a:fld id="{078649B4-CAFA-418E-90E5-D9C99D49997D}" type="slidenum">
              <a:rPr lang="en-US"/>
              <a:pPr>
                <a:defRPr/>
              </a:pPr>
              <a:t>18</a:t>
            </a:fld>
            <a:endParaRPr lang="en-US"/>
          </a:p>
        </p:txBody>
      </p:sp>
      <p:sp>
        <p:nvSpPr>
          <p:cNvPr id="22533" name="TextBox 5"/>
          <p:cNvSpPr txBox="1">
            <a:spLocks noChangeArrowheads="1"/>
          </p:cNvSpPr>
          <p:nvPr/>
        </p:nvSpPr>
        <p:spPr bwMode="auto">
          <a:xfrm>
            <a:off x="2590800" y="6324600"/>
            <a:ext cx="6400800" cy="430213"/>
          </a:xfrm>
          <a:prstGeom prst="rect">
            <a:avLst/>
          </a:prstGeom>
          <a:noFill/>
          <a:ln w="9525">
            <a:noFill/>
            <a:miter lim="800000"/>
            <a:headEnd/>
            <a:tailEnd/>
          </a:ln>
        </p:spPr>
        <p:txBody>
          <a:bodyPr>
            <a:spAutoFit/>
          </a:bodyPr>
          <a:lstStyle/>
          <a:p>
            <a:r>
              <a:rPr lang="en-US" sz="1100">
                <a:latin typeface="Calibri" pitchFamily="34" charset="0"/>
                <a:hlinkClick r:id="rId3"/>
              </a:rPr>
              <a:t>http://desktoppub.about.com/od/contrast/ss/contrast.htm</a:t>
            </a:r>
            <a:endParaRPr lang="en-US" sz="1100">
              <a:latin typeface="Calibri" pitchFamily="34" charset="0"/>
            </a:endParaRPr>
          </a:p>
          <a:p>
            <a:endParaRPr lang="en-US" sz="11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3554" name="Group 10"/>
          <p:cNvGrpSpPr>
            <a:grpSpLocks/>
          </p:cNvGrpSpPr>
          <p:nvPr/>
        </p:nvGrpSpPr>
        <p:grpSpPr bwMode="auto">
          <a:xfrm>
            <a:off x="381000" y="1828800"/>
            <a:ext cx="4419600" cy="3200400"/>
            <a:chOff x="-5486400" y="0"/>
            <a:chExt cx="5029200" cy="3505200"/>
          </a:xfrm>
        </p:grpSpPr>
        <p:sp>
          <p:nvSpPr>
            <p:cNvPr id="23557" name="Rectangle 2"/>
            <p:cNvSpPr>
              <a:spLocks noChangeArrowheads="1" noChangeShapeType="1"/>
            </p:cNvSpPr>
            <p:nvPr/>
          </p:nvSpPr>
          <p:spPr bwMode="auto">
            <a:xfrm>
              <a:off x="-5486400" y="0"/>
              <a:ext cx="5029200" cy="3505200"/>
            </a:xfrm>
            <a:prstGeom prst="rect">
              <a:avLst/>
            </a:prstGeom>
            <a:solidFill>
              <a:schemeClr val="bg1"/>
            </a:solidFill>
            <a:ln w="101600" algn="in">
              <a:solidFill>
                <a:srgbClr val="000000"/>
              </a:solidFill>
              <a:miter lim="800000"/>
              <a:headEnd/>
              <a:tailEnd/>
            </a:ln>
          </p:spPr>
          <p:txBody>
            <a:bodyPr lIns="36576" tIns="36576" rIns="36576" bIns="36576"/>
            <a:lstStyle/>
            <a:p>
              <a:endParaRPr lang="en-US">
                <a:latin typeface="Calibri" pitchFamily="34" charset="0"/>
              </a:endParaRPr>
            </a:p>
          </p:txBody>
        </p:sp>
        <p:sp>
          <p:nvSpPr>
            <p:cNvPr id="23558" name="Text Box 3"/>
            <p:cNvSpPr txBox="1">
              <a:spLocks noChangeArrowheads="1" noChangeShapeType="1"/>
            </p:cNvSpPr>
            <p:nvPr/>
          </p:nvSpPr>
          <p:spPr bwMode="auto">
            <a:xfrm>
              <a:off x="-4953000" y="2667000"/>
              <a:ext cx="4035425" cy="838200"/>
            </a:xfrm>
            <a:prstGeom prst="rect">
              <a:avLst/>
            </a:prstGeom>
            <a:noFill/>
            <a:ln w="0" algn="in">
              <a:noFill/>
              <a:miter lim="800000"/>
              <a:headEnd/>
              <a:tailEnd/>
            </a:ln>
          </p:spPr>
          <p:txBody>
            <a:bodyPr lIns="36195" tIns="36195" rIns="36195" bIns="36195"/>
            <a:lstStyle/>
            <a:p>
              <a:pPr algn="ctr"/>
              <a:r>
                <a:rPr lang="en-US" sz="3200">
                  <a:solidFill>
                    <a:srgbClr val="000000"/>
                  </a:solidFill>
                  <a:latin typeface="Impact" pitchFamily="34" charset="0"/>
                </a:rPr>
                <a:t>Tel: 555 555 5555</a:t>
              </a:r>
              <a:endParaRPr lang="en-US" sz="500"/>
            </a:p>
          </p:txBody>
        </p:sp>
        <p:sp>
          <p:nvSpPr>
            <p:cNvPr id="23559" name="Rectangle 5"/>
            <p:cNvSpPr>
              <a:spLocks noChangeArrowheads="1" noChangeShapeType="1"/>
            </p:cNvSpPr>
            <p:nvPr/>
          </p:nvSpPr>
          <p:spPr bwMode="auto">
            <a:xfrm>
              <a:off x="-5451764" y="0"/>
              <a:ext cx="4953000" cy="2667000"/>
            </a:xfrm>
            <a:prstGeom prst="rect">
              <a:avLst/>
            </a:prstGeom>
            <a:solidFill>
              <a:srgbClr val="000000"/>
            </a:solidFill>
            <a:ln w="304800" algn="in">
              <a:solidFill>
                <a:srgbClr val="000000"/>
              </a:solidFill>
              <a:miter lim="800000"/>
              <a:headEnd/>
              <a:tailEnd/>
            </a:ln>
          </p:spPr>
          <p:txBody>
            <a:bodyPr lIns="36576" tIns="36576" rIns="36576" bIns="36576"/>
            <a:lstStyle/>
            <a:p>
              <a:endParaRPr lang="en-US">
                <a:latin typeface="Calibri" pitchFamily="34" charset="0"/>
              </a:endParaRPr>
            </a:p>
          </p:txBody>
        </p:sp>
        <p:sp>
          <p:nvSpPr>
            <p:cNvPr id="23560" name="Text Box 6"/>
            <p:cNvSpPr txBox="1">
              <a:spLocks noChangeArrowheads="1" noChangeShapeType="1"/>
            </p:cNvSpPr>
            <p:nvPr/>
          </p:nvSpPr>
          <p:spPr bwMode="auto">
            <a:xfrm>
              <a:off x="-5334000" y="76200"/>
              <a:ext cx="4671907" cy="2454223"/>
            </a:xfrm>
            <a:prstGeom prst="rect">
              <a:avLst/>
            </a:prstGeom>
            <a:noFill/>
            <a:ln w="0" algn="in">
              <a:noFill/>
              <a:miter lim="800000"/>
              <a:headEnd/>
              <a:tailEnd/>
            </a:ln>
          </p:spPr>
          <p:txBody>
            <a:bodyPr lIns="36195" tIns="36195" rIns="36195" bIns="36195"/>
            <a:lstStyle/>
            <a:p>
              <a:pPr algn="ctr"/>
              <a:r>
                <a:rPr lang="en-US" sz="8800">
                  <a:solidFill>
                    <a:srgbClr val="FFFFFF"/>
                  </a:solidFill>
                  <a:latin typeface="Impact" pitchFamily="34" charset="0"/>
                </a:rPr>
                <a:t>For Sale</a:t>
              </a:r>
              <a:endParaRPr lang="en-US" sz="8800"/>
            </a:p>
          </p:txBody>
        </p:sp>
        <p:sp>
          <p:nvSpPr>
            <p:cNvPr id="23561" name="Text Box 7"/>
            <p:cNvSpPr txBox="1">
              <a:spLocks noChangeArrowheads="1" noChangeShapeType="1"/>
            </p:cNvSpPr>
            <p:nvPr/>
          </p:nvSpPr>
          <p:spPr bwMode="auto">
            <a:xfrm>
              <a:off x="-5142243" y="1600200"/>
              <a:ext cx="4380243" cy="741721"/>
            </a:xfrm>
            <a:prstGeom prst="rect">
              <a:avLst/>
            </a:prstGeom>
            <a:noFill/>
            <a:ln w="0" algn="in">
              <a:noFill/>
              <a:miter lim="800000"/>
              <a:headEnd/>
              <a:tailEnd/>
            </a:ln>
          </p:spPr>
          <p:txBody>
            <a:bodyPr lIns="36195" tIns="36195" rIns="36195" bIns="36195"/>
            <a:lstStyle/>
            <a:p>
              <a:pPr algn="ctr"/>
              <a:r>
                <a:rPr lang="en-US" sz="2800">
                  <a:solidFill>
                    <a:srgbClr val="FFFFFF"/>
                  </a:solidFill>
                  <a:latin typeface="Franklin Gothic Demi" pitchFamily="34" charset="0"/>
                </a:rPr>
                <a:t>Office 2003 Textbooks</a:t>
              </a:r>
              <a:endParaRPr lang="en-US" sz="900"/>
            </a:p>
          </p:txBody>
        </p:sp>
      </p:grpSp>
      <p:pic>
        <p:nvPicPr>
          <p:cNvPr id="2057" name="Picture 9" descr="C:\Documents and Settings\warea\Local Settings\Temporary Internet Files\Content.IE5\5ZBEW8M0\MCj03536350000[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334000" y="3733800"/>
            <a:ext cx="3136378" cy="2468880"/>
          </a:xfrm>
          <a:prstGeom prst="rect">
            <a:avLst/>
          </a:prstGeom>
          <a:ln w="228600" cap="sq" cmpd="thickThin">
            <a:solidFill>
              <a:srgbClr val="000000"/>
            </a:solidFill>
            <a:prstDash val="solid"/>
            <a:miter lim="800000"/>
          </a:ln>
          <a:effectLst>
            <a:innerShdw blurRad="76200">
              <a:srgbClr val="000000"/>
            </a:innerShdw>
          </a:effectLst>
        </p:spPr>
      </p:pic>
      <p:pic>
        <p:nvPicPr>
          <p:cNvPr id="2059" name="Picture 11" descr="C:\Documents and Settings\warea\Local Settings\Temporary Internet Files\Content.IE5\5ZBEW8M0\MCj01159980000[1].wmf"/>
          <p:cNvPicPr>
            <a:picLocks noChangeAspect="1" noChangeArrowheads="1"/>
          </p:cNvPicPr>
          <p:nvPr/>
        </p:nvPicPr>
        <p:blipFill>
          <a:blip r:embed="rId4" cstate="print">
            <a:duotone>
              <a:prstClr val="black"/>
              <a:schemeClr val="accent1">
                <a:tint val="45000"/>
                <a:satMod val="400000"/>
              </a:schemeClr>
            </a:duotone>
          </a:blip>
          <a:srcRect l="4352" t="12195" r="2079" b="4878"/>
          <a:stretch>
            <a:fillRect/>
          </a:stretch>
        </p:blipFill>
        <p:spPr bwMode="auto">
          <a:xfrm>
            <a:off x="5334000" y="457200"/>
            <a:ext cx="3122406" cy="246888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Design Principles</a:t>
            </a:r>
            <a:endParaRPr lang="en-US" dirty="0"/>
          </a:p>
        </p:txBody>
      </p:sp>
      <p:sp>
        <p:nvSpPr>
          <p:cNvPr id="8195" name="Content Placeholder 2"/>
          <p:cNvSpPr>
            <a:spLocks noGrp="1"/>
          </p:cNvSpPr>
          <p:nvPr>
            <p:ph idx="1"/>
          </p:nvPr>
        </p:nvSpPr>
        <p:spPr>
          <a:xfrm>
            <a:off x="2057400" y="2286000"/>
            <a:ext cx="6781800" cy="3840163"/>
          </a:xfrm>
        </p:spPr>
        <p:txBody>
          <a:bodyPr/>
          <a:lstStyle/>
          <a:p>
            <a:r>
              <a:rPr lang="en-US" sz="2800" dirty="0" smtClean="0"/>
              <a:t>Definition:  </a:t>
            </a:r>
            <a:r>
              <a:rPr lang="en-US" sz="2800" b="1" i="1" dirty="0" smtClean="0"/>
              <a:t>guidelines for the arrangement of elements within a production</a:t>
            </a:r>
          </a:p>
          <a:p>
            <a:pPr lvl="1"/>
            <a:r>
              <a:rPr lang="en-US" sz="2200" dirty="0" smtClean="0"/>
              <a:t>In the field of graphic, web, and multimedia design, there is little to no consensus on an exact list of principles.  The six principles selected for this unit encompass most of the concepts currently being discussed.</a:t>
            </a:r>
          </a:p>
          <a:p>
            <a:pPr lvl="1"/>
            <a:endParaRPr lang="en-US" sz="3800" dirty="0" smtClean="0"/>
          </a:p>
        </p:txBody>
      </p:sp>
      <p:sp>
        <p:nvSpPr>
          <p:cNvPr id="4" name="Slide Number Placeholder 3"/>
          <p:cNvSpPr>
            <a:spLocks noGrp="1"/>
          </p:cNvSpPr>
          <p:nvPr>
            <p:ph type="sldNum" sz="quarter" idx="12"/>
          </p:nvPr>
        </p:nvSpPr>
        <p:spPr/>
        <p:txBody>
          <a:bodyPr/>
          <a:lstStyle/>
          <a:p>
            <a:pPr>
              <a:defRPr/>
            </a:pPr>
            <a:fld id="{330D7809-87C3-4B2A-8CA9-21A066D94A81}"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normAutofit/>
          </a:bodyPr>
          <a:lstStyle/>
          <a:p>
            <a:pPr eaLnBrk="1" hangingPunct="1"/>
            <a:r>
              <a:rPr lang="en-US" dirty="0" smtClean="0"/>
              <a:t>Alignment</a:t>
            </a:r>
          </a:p>
        </p:txBody>
      </p:sp>
      <p:sp>
        <p:nvSpPr>
          <p:cNvPr id="4" name="Text Placeholder 3"/>
          <p:cNvSpPr>
            <a:spLocks noGrp="1"/>
          </p:cNvSpPr>
          <p:nvPr>
            <p:ph idx="1"/>
          </p:nvPr>
        </p:nvSpPr>
        <p:spPr>
          <a:xfrm>
            <a:off x="2057400" y="2057400"/>
            <a:ext cx="6705600" cy="3840163"/>
          </a:xfrm>
        </p:spPr>
        <p:txBody>
          <a:bodyPr/>
          <a:lstStyle/>
          <a:p>
            <a:r>
              <a:rPr lang="en-US" b="1" dirty="0" smtClean="0"/>
              <a:t>Alignment: </a:t>
            </a:r>
            <a:r>
              <a:rPr lang="en-US" dirty="0" smtClean="0"/>
              <a:t>The visual connection among words, shapes, graphics, images and lines on a page/screen when their edges or axes line up (align) with each other.</a:t>
            </a:r>
          </a:p>
          <a:p>
            <a:r>
              <a:rPr lang="en-US" dirty="0" smtClean="0"/>
              <a:t>Text and other objects may be aligned with relation to each other or the page itself.</a:t>
            </a:r>
          </a:p>
          <a:p>
            <a:r>
              <a:rPr lang="en-US" dirty="0" smtClean="0"/>
              <a:t>The proper use of alignment improves the organization and professional appearance of a page</a:t>
            </a:r>
          </a:p>
          <a:p>
            <a:r>
              <a:rPr lang="en-US" dirty="0" smtClean="0"/>
              <a:t>Good alignment is invisible!</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normAutofit/>
          </a:bodyPr>
          <a:lstStyle/>
          <a:p>
            <a:pPr eaLnBrk="1" hangingPunct="1"/>
            <a:r>
              <a:rPr lang="en-US" dirty="0" smtClean="0"/>
              <a:t>Alignment</a:t>
            </a:r>
          </a:p>
        </p:txBody>
      </p:sp>
      <p:sp>
        <p:nvSpPr>
          <p:cNvPr id="4" name="Text Placeholder 3"/>
          <p:cNvSpPr>
            <a:spLocks noGrp="1"/>
          </p:cNvSpPr>
          <p:nvPr>
            <p:ph type="body" idx="1"/>
          </p:nvPr>
        </p:nvSpPr>
        <p:spPr>
          <a:xfrm>
            <a:off x="2133600" y="2291697"/>
            <a:ext cx="6629400" cy="451503"/>
          </a:xfrm>
        </p:spPr>
        <p:txBody>
          <a:bodyPr/>
          <a:lstStyle/>
          <a:p>
            <a:r>
              <a:rPr lang="en-US" dirty="0" smtClean="0"/>
              <a:t>There are several different types of alignment:</a:t>
            </a:r>
          </a:p>
          <a:p>
            <a:endParaRPr lang="en-US" dirty="0"/>
          </a:p>
        </p:txBody>
      </p:sp>
      <p:sp>
        <p:nvSpPr>
          <p:cNvPr id="33795" name="Rectangle 5"/>
          <p:cNvSpPr>
            <a:spLocks noGrp="1" noChangeArrowheads="1"/>
          </p:cNvSpPr>
          <p:nvPr>
            <p:ph sz="half" idx="2"/>
          </p:nvPr>
        </p:nvSpPr>
        <p:spPr>
          <a:xfrm>
            <a:off x="2286000" y="2667000"/>
            <a:ext cx="3429000" cy="2971800"/>
          </a:xfrm>
          <a:ln w="57150">
            <a:noFill/>
          </a:ln>
        </p:spPr>
        <p:txBody>
          <a:bodyPr>
            <a:normAutofit/>
          </a:bodyPr>
          <a:lstStyle/>
          <a:p>
            <a:pPr lvl="1" eaLnBrk="1" hangingPunct="1"/>
            <a:r>
              <a:rPr lang="en-US" sz="2400" dirty="0" smtClean="0">
                <a:latin typeface="Arial" charset="0"/>
                <a:cs typeface="Arial" charset="0"/>
              </a:rPr>
              <a:t>Center</a:t>
            </a:r>
          </a:p>
          <a:p>
            <a:pPr lvl="1" eaLnBrk="1" hangingPunct="1"/>
            <a:r>
              <a:rPr lang="en-US" sz="2400" dirty="0" smtClean="0">
                <a:latin typeface="Arial" charset="0"/>
                <a:cs typeface="Arial" charset="0"/>
              </a:rPr>
              <a:t>Edge </a:t>
            </a:r>
          </a:p>
          <a:p>
            <a:pPr lvl="2"/>
            <a:r>
              <a:rPr lang="en-US" sz="2400" dirty="0" smtClean="0">
                <a:latin typeface="Arial" charset="0"/>
                <a:cs typeface="Arial" charset="0"/>
              </a:rPr>
              <a:t>Left</a:t>
            </a:r>
          </a:p>
          <a:p>
            <a:pPr lvl="2"/>
            <a:r>
              <a:rPr lang="en-US" sz="2400" dirty="0" smtClean="0">
                <a:latin typeface="Arial" charset="0"/>
                <a:cs typeface="Arial" charset="0"/>
              </a:rPr>
              <a:t>Right</a:t>
            </a:r>
          </a:p>
          <a:p>
            <a:pPr lvl="2"/>
            <a:r>
              <a:rPr lang="en-US" sz="2400" dirty="0" smtClean="0">
                <a:latin typeface="Arial" charset="0"/>
                <a:cs typeface="Arial" charset="0"/>
              </a:rPr>
              <a:t>Justified</a:t>
            </a:r>
          </a:p>
        </p:txBody>
      </p:sp>
      <p:sp>
        <p:nvSpPr>
          <p:cNvPr id="6" name="Content Placeholder 5"/>
          <p:cNvSpPr>
            <a:spLocks noGrp="1"/>
          </p:cNvSpPr>
          <p:nvPr>
            <p:ph sz="quarter" idx="4"/>
          </p:nvPr>
        </p:nvSpPr>
        <p:spPr>
          <a:xfrm>
            <a:off x="5410200" y="2680447"/>
            <a:ext cx="3276600" cy="3001962"/>
          </a:xfrm>
        </p:spPr>
        <p:txBody>
          <a:bodyPr>
            <a:normAutofit/>
          </a:bodyPr>
          <a:lstStyle/>
          <a:p>
            <a:pPr lvl="1"/>
            <a:r>
              <a:rPr lang="en-US" sz="2400" dirty="0" smtClean="0">
                <a:latin typeface="Arial" charset="0"/>
                <a:cs typeface="Arial" charset="0"/>
              </a:rPr>
              <a:t>Visual</a:t>
            </a:r>
          </a:p>
          <a:p>
            <a:pPr lvl="1"/>
            <a:r>
              <a:rPr lang="en-US" sz="2400" dirty="0" smtClean="0">
                <a:latin typeface="Arial" charset="0"/>
                <a:cs typeface="Arial" charset="0"/>
              </a:rPr>
              <a:t>Grid</a:t>
            </a:r>
          </a:p>
          <a:p>
            <a:pPr lvl="1"/>
            <a:r>
              <a:rPr lang="en-US" sz="2400" dirty="0" smtClean="0">
                <a:latin typeface="Arial" charset="0"/>
                <a:cs typeface="Arial" charset="0"/>
              </a:rPr>
              <a:t>Breaking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Alignment</a:t>
            </a:r>
            <a:endParaRPr lang="en-US" dirty="0"/>
          </a:p>
        </p:txBody>
      </p:sp>
      <p:sp>
        <p:nvSpPr>
          <p:cNvPr id="8" name="Content Placeholder 7"/>
          <p:cNvSpPr>
            <a:spLocks noGrp="1"/>
          </p:cNvSpPr>
          <p:nvPr>
            <p:ph idx="1"/>
          </p:nvPr>
        </p:nvSpPr>
        <p:spPr>
          <a:xfrm>
            <a:off x="2057400" y="2286000"/>
            <a:ext cx="3657600" cy="3840163"/>
          </a:xfrm>
        </p:spPr>
        <p:txBody>
          <a:bodyPr/>
          <a:lstStyle/>
          <a:p>
            <a:r>
              <a:rPr lang="en-US" dirty="0" smtClean="0"/>
              <a:t>Center alignment may be horizontally or vertically aligned, or both. </a:t>
            </a:r>
          </a:p>
          <a:p>
            <a:r>
              <a:rPr lang="en-US" dirty="0" smtClean="0"/>
              <a:t>Elements may be centered on the page, within sections of the page, and centered with other elements on the page. </a:t>
            </a:r>
            <a:endParaRPr lang="en-US" dirty="0"/>
          </a:p>
        </p:txBody>
      </p:sp>
      <p:sp>
        <p:nvSpPr>
          <p:cNvPr id="7" name="Slide Number Placeholder 6"/>
          <p:cNvSpPr>
            <a:spLocks noGrp="1"/>
          </p:cNvSpPr>
          <p:nvPr>
            <p:ph type="sldNum" sz="quarter" idx="12"/>
          </p:nvPr>
        </p:nvSpPr>
        <p:spPr/>
        <p:txBody>
          <a:bodyPr/>
          <a:lstStyle/>
          <a:p>
            <a:pPr>
              <a:defRPr/>
            </a:pPr>
            <a:fld id="{2CACB7E8-6C7C-458E-9F36-EFAD6A805896}" type="slidenum">
              <a:rPr lang="en-US" smtClean="0"/>
              <a:pPr>
                <a:defRPr/>
              </a:pPr>
              <a:t>22</a:t>
            </a:fld>
            <a:endParaRPr lang="en-US"/>
          </a:p>
        </p:txBody>
      </p:sp>
      <p:pic>
        <p:nvPicPr>
          <p:cNvPr id="60418" name="Picture 2" descr="http://0.tqn.com/d/desktoppub/1/0/5/O/align-center.gif"/>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715000" y="2362200"/>
            <a:ext cx="3200400" cy="3200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Alignment</a:t>
            </a:r>
            <a:endParaRPr lang="en-US" dirty="0"/>
          </a:p>
        </p:txBody>
      </p:sp>
      <p:sp>
        <p:nvSpPr>
          <p:cNvPr id="3" name="Content Placeholder 2"/>
          <p:cNvSpPr>
            <a:spLocks noGrp="1"/>
          </p:cNvSpPr>
          <p:nvPr>
            <p:ph idx="1"/>
          </p:nvPr>
        </p:nvSpPr>
        <p:spPr/>
        <p:txBody>
          <a:bodyPr/>
          <a:lstStyle/>
          <a:p>
            <a:r>
              <a:rPr lang="en-US" dirty="0" smtClean="0"/>
              <a:t>Edge alignment lines up text or objects along their top, bottom, left, or right edges. </a:t>
            </a:r>
          </a:p>
          <a:p>
            <a:r>
              <a:rPr lang="en-US" dirty="0" smtClean="0"/>
              <a:t>Left-aligned text (with ragged right edges) is one of the most familiar alignments. </a:t>
            </a:r>
          </a:p>
          <a:p>
            <a:r>
              <a:rPr lang="en-US" dirty="0" smtClean="0"/>
              <a:t>Right alignment generally works best for small bits of text, such as posters, some ads, and small documents like a business card</a:t>
            </a:r>
          </a:p>
          <a:p>
            <a:r>
              <a:rPr lang="en-US" dirty="0" smtClean="0"/>
              <a:t>Justified alignment lines up text on both the left and right edges</a:t>
            </a:r>
            <a:endParaRPr lang="en-US" dirty="0"/>
          </a:p>
        </p:txBody>
      </p:sp>
      <p:sp>
        <p:nvSpPr>
          <p:cNvPr id="4" name="Slide Number Placeholder 3"/>
          <p:cNvSpPr>
            <a:spLocks noGrp="1"/>
          </p:cNvSpPr>
          <p:nvPr>
            <p:ph type="sldNum" sz="quarter" idx="12"/>
          </p:nvPr>
        </p:nvSpPr>
        <p:spPr/>
        <p:txBody>
          <a:bodyPr/>
          <a:lstStyle/>
          <a:p>
            <a:pPr>
              <a:defRPr/>
            </a:pPr>
            <a:fld id="{F08788C3-DBAA-41D8-B12B-90E2616F0F66}"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Edge Alignment</a:t>
            </a:r>
            <a:endParaRPr lang="en-US" dirty="0"/>
          </a:p>
        </p:txBody>
      </p:sp>
      <p:sp>
        <p:nvSpPr>
          <p:cNvPr id="4" name="Slide Number Placeholder 3"/>
          <p:cNvSpPr>
            <a:spLocks noGrp="1"/>
          </p:cNvSpPr>
          <p:nvPr>
            <p:ph type="sldNum" sz="quarter" idx="12"/>
          </p:nvPr>
        </p:nvSpPr>
        <p:spPr/>
        <p:txBody>
          <a:bodyPr/>
          <a:lstStyle/>
          <a:p>
            <a:pPr>
              <a:defRPr/>
            </a:pPr>
            <a:fld id="{F08788C3-DBAA-41D8-B12B-90E2616F0F66}" type="slidenum">
              <a:rPr lang="en-US" smtClean="0"/>
              <a:pPr>
                <a:defRPr/>
              </a:pPr>
              <a:t>24</a:t>
            </a:fld>
            <a:endParaRPr lang="en-US"/>
          </a:p>
        </p:txBody>
      </p:sp>
      <p:sp>
        <p:nvSpPr>
          <p:cNvPr id="6" name="TextBox 5"/>
          <p:cNvSpPr txBox="1"/>
          <p:nvPr/>
        </p:nvSpPr>
        <p:spPr>
          <a:xfrm>
            <a:off x="6781800" y="2209800"/>
            <a:ext cx="2057400" cy="4031873"/>
          </a:xfrm>
          <a:prstGeom prst="rect">
            <a:avLst/>
          </a:prstGeom>
          <a:noFill/>
          <a:ln w="38100" cmpd="sng">
            <a:solidFill>
              <a:srgbClr val="5F513E"/>
            </a:solidFill>
          </a:ln>
        </p:spPr>
        <p:txBody>
          <a:bodyPr wrap="square" rtlCol="0">
            <a:spAutoFit/>
          </a:bodyPr>
          <a:lstStyle/>
          <a:p>
            <a:pPr algn="just" fontAlgn="auto">
              <a:spcBef>
                <a:spcPts val="0"/>
              </a:spcBef>
              <a:spcAft>
                <a:spcPts val="0"/>
              </a:spcAft>
              <a:buClr>
                <a:schemeClr val="accent1"/>
              </a:buClr>
              <a:buSzPct val="80000"/>
              <a:buFont typeface="Wingdings" pitchFamily="2" charset="2"/>
              <a:buNone/>
              <a:defRPr/>
            </a:pPr>
            <a:r>
              <a:rPr lang="en-US" sz="1600" i="1" dirty="0">
                <a:solidFill>
                  <a:schemeClr val="bg2">
                    <a:lumMod val="75000"/>
                  </a:schemeClr>
                </a:solidFill>
              </a:rPr>
              <a:t>“The point of design is to encourage and facilitate communication between the viewer and the media being viewed.  Effective design initiates this connection by attracting and holding the attention of the viewer through aesthetically satisfying and conceptually intriguing content.”</a:t>
            </a:r>
          </a:p>
        </p:txBody>
      </p:sp>
      <p:grpSp>
        <p:nvGrpSpPr>
          <p:cNvPr id="14" name="Group 13"/>
          <p:cNvGrpSpPr/>
          <p:nvPr/>
        </p:nvGrpSpPr>
        <p:grpSpPr>
          <a:xfrm>
            <a:off x="457200" y="2057400"/>
            <a:ext cx="1447800" cy="4419600"/>
            <a:chOff x="381000" y="2057400"/>
            <a:chExt cx="1447800" cy="4419600"/>
          </a:xfrm>
        </p:grpSpPr>
        <p:sp>
          <p:nvSpPr>
            <p:cNvPr id="7" name="Oval 6"/>
            <p:cNvSpPr/>
            <p:nvPr/>
          </p:nvSpPr>
          <p:spPr>
            <a:xfrm>
              <a:off x="381000" y="20574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1000" y="55626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81000" y="44196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381000" y="3200400"/>
              <a:ext cx="14478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715607" y="1931677"/>
            <a:ext cx="1875174" cy="4630796"/>
            <a:chOff x="3715607" y="1931677"/>
            <a:chExt cx="1875174" cy="4630796"/>
          </a:xfrm>
        </p:grpSpPr>
        <p:pic>
          <p:nvPicPr>
            <p:cNvPr id="19" name="Picture 18" descr="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93877" y="3419549"/>
              <a:ext cx="1696904" cy="1767836"/>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pic>
          <p:nvPicPr>
            <p:cNvPr id="20" name="Picture 19" descr="lilies 1.jpg"/>
            <p:cNvPicPr>
              <a:picLocks noChangeAspect="1"/>
            </p:cNvPicPr>
            <p:nvPr/>
          </p:nvPicPr>
          <p:blipFill rotWithShape="1">
            <a:blip r:embed="rId3" cstate="print">
              <a:extLst>
                <a:ext uri="{28A0092B-C50C-407E-A947-70E740481C1C}">
                  <a14:useLocalDpi xmlns:a14="http://schemas.microsoft.com/office/drawing/2010/main" val="0"/>
                </a:ext>
              </a:extLst>
            </a:blip>
            <a:srcRect l="10057" t="8798" b="15123"/>
            <a:stretch/>
          </p:blipFill>
          <p:spPr>
            <a:xfrm>
              <a:off x="3716768" y="1931677"/>
              <a:ext cx="1874013" cy="1188857"/>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pic>
          <p:nvPicPr>
            <p:cNvPr id="22" name="Picture 21" descr="hydrangea 1.jpg"/>
            <p:cNvPicPr>
              <a:picLocks noChangeAspect="1"/>
            </p:cNvPicPr>
            <p:nvPr/>
          </p:nvPicPr>
          <p:blipFill rotWithShape="1">
            <a:blip r:embed="rId4" cstate="print">
              <a:extLst>
                <a:ext uri="{28A0092B-C50C-407E-A947-70E740481C1C}">
                  <a14:useLocalDpi xmlns:a14="http://schemas.microsoft.com/office/drawing/2010/main" val="0"/>
                </a:ext>
              </a:extLst>
            </a:blip>
            <a:srcRect l="3873" t="26449" r="1"/>
            <a:stretch/>
          </p:blipFill>
          <p:spPr>
            <a:xfrm>
              <a:off x="3715607" y="5486400"/>
              <a:ext cx="1875174" cy="1076073"/>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242119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Alignment</a:t>
            </a:r>
            <a:endParaRPr lang="en-US" dirty="0"/>
          </a:p>
        </p:txBody>
      </p:sp>
      <p:sp>
        <p:nvSpPr>
          <p:cNvPr id="4" name="Slide Number Placeholder 3"/>
          <p:cNvSpPr>
            <a:spLocks noGrp="1"/>
          </p:cNvSpPr>
          <p:nvPr>
            <p:ph type="sldNum" sz="quarter" idx="12"/>
          </p:nvPr>
        </p:nvSpPr>
        <p:spPr/>
        <p:txBody>
          <a:bodyPr/>
          <a:lstStyle/>
          <a:p>
            <a:pPr>
              <a:defRPr/>
            </a:pPr>
            <a:fld id="{F08788C3-DBAA-41D8-B12B-90E2616F0F66}" type="slidenum">
              <a:rPr lang="en-US" smtClean="0"/>
              <a:pPr>
                <a:defRPr/>
              </a:pPr>
              <a:t>25</a:t>
            </a:fld>
            <a:endParaRPr lang="en-US"/>
          </a:p>
        </p:txBody>
      </p:sp>
      <p:pic>
        <p:nvPicPr>
          <p:cNvPr id="5122" name="Picture 2" descr="alignment"/>
          <p:cNvPicPr>
            <a:picLocks noChangeAspect="1" noChangeArrowheads="1"/>
          </p:cNvPicPr>
          <p:nvPr/>
        </p:nvPicPr>
        <p:blipFill>
          <a:blip r:embed="rId2" cstate="print"/>
          <a:srcRect/>
          <a:stretch>
            <a:fillRect/>
          </a:stretch>
        </p:blipFill>
        <p:spPr bwMode="auto">
          <a:xfrm>
            <a:off x="5562600" y="2133600"/>
            <a:ext cx="3276600" cy="3276600"/>
          </a:xfrm>
          <a:prstGeom prst="rect">
            <a:avLst/>
          </a:prstGeom>
          <a:noFill/>
        </p:spPr>
      </p:pic>
      <p:sp>
        <p:nvSpPr>
          <p:cNvPr id="6" name="Rectangle 5"/>
          <p:cNvSpPr/>
          <p:nvPr/>
        </p:nvSpPr>
        <p:spPr>
          <a:xfrm>
            <a:off x="2057400" y="6581001"/>
            <a:ext cx="4572000" cy="276999"/>
          </a:xfrm>
          <a:prstGeom prst="rect">
            <a:avLst/>
          </a:prstGeom>
        </p:spPr>
        <p:txBody>
          <a:bodyPr>
            <a:spAutoFit/>
          </a:bodyPr>
          <a:lstStyle/>
          <a:p>
            <a:r>
              <a:rPr lang="en-US" sz="1200" dirty="0" smtClean="0">
                <a:hlinkClick r:id="rId3"/>
              </a:rPr>
              <a:t>desktoppub.about.com/</a:t>
            </a:r>
            <a:r>
              <a:rPr lang="en-US" sz="1200" dirty="0" err="1" smtClean="0">
                <a:hlinkClick r:id="rId3"/>
              </a:rPr>
              <a:t>od</a:t>
            </a:r>
            <a:r>
              <a:rPr lang="en-US" sz="1200" dirty="0" smtClean="0">
                <a:hlinkClick r:id="rId3"/>
              </a:rPr>
              <a:t>/alignment/</a:t>
            </a:r>
            <a:r>
              <a:rPr lang="en-US" sz="1200" dirty="0" err="1" smtClean="0">
                <a:hlinkClick r:id="rId3"/>
              </a:rPr>
              <a:t>ss</a:t>
            </a:r>
            <a:r>
              <a:rPr lang="en-US" sz="1200" dirty="0" smtClean="0">
                <a:hlinkClick r:id="rId3"/>
              </a:rPr>
              <a:t>/alignment_6.htm</a:t>
            </a:r>
            <a:endParaRPr lang="en-US" sz="1200" dirty="0"/>
          </a:p>
        </p:txBody>
      </p:sp>
      <p:sp>
        <p:nvSpPr>
          <p:cNvPr id="3" name="Content Placeholder 2"/>
          <p:cNvSpPr>
            <a:spLocks noGrp="1"/>
          </p:cNvSpPr>
          <p:nvPr>
            <p:ph idx="1"/>
          </p:nvPr>
        </p:nvSpPr>
        <p:spPr>
          <a:xfrm>
            <a:off x="1828800" y="2133600"/>
            <a:ext cx="5867400" cy="4343400"/>
          </a:xfrm>
        </p:spPr>
        <p:txBody>
          <a:bodyPr/>
          <a:lstStyle/>
          <a:p>
            <a:r>
              <a:rPr lang="en-US" b="1" dirty="0" smtClean="0"/>
              <a:t>Visual alignment: </a:t>
            </a:r>
            <a:br>
              <a:rPr lang="en-US" b="1" dirty="0" smtClean="0"/>
            </a:br>
            <a:r>
              <a:rPr lang="en-US" dirty="0" smtClean="0"/>
              <a:t>alignment is not precise, </a:t>
            </a:r>
            <a:br>
              <a:rPr lang="en-US" dirty="0" smtClean="0"/>
            </a:br>
            <a:r>
              <a:rPr lang="en-US" dirty="0" smtClean="0"/>
              <a:t>but appears aligned to </a:t>
            </a:r>
            <a:br>
              <a:rPr lang="en-US" dirty="0" smtClean="0"/>
            </a:br>
            <a:r>
              <a:rPr lang="en-US" dirty="0" smtClean="0"/>
              <a:t>the human eye</a:t>
            </a:r>
          </a:p>
          <a:p>
            <a:r>
              <a:rPr lang="en-US" dirty="0" smtClean="0"/>
              <a:t>This type of alignment can fix </a:t>
            </a:r>
            <a:br>
              <a:rPr lang="en-US" dirty="0" smtClean="0"/>
            </a:br>
            <a:r>
              <a:rPr lang="en-US" dirty="0" smtClean="0"/>
              <a:t>problems that might occur when </a:t>
            </a:r>
            <a:br>
              <a:rPr lang="en-US" dirty="0" smtClean="0"/>
            </a:br>
            <a:r>
              <a:rPr lang="en-US" dirty="0" smtClean="0"/>
              <a:t>the shapes of letters and graphics do </a:t>
            </a:r>
            <a:br>
              <a:rPr lang="en-US" dirty="0" smtClean="0"/>
            </a:br>
            <a:r>
              <a:rPr lang="en-US" dirty="0" smtClean="0"/>
              <a:t>not automatically “fit” each other.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Alignment</a:t>
            </a:r>
            <a:endParaRPr lang="en-US" dirty="0"/>
          </a:p>
        </p:txBody>
      </p:sp>
      <p:sp>
        <p:nvSpPr>
          <p:cNvPr id="3" name="Content Placeholder 2"/>
          <p:cNvSpPr>
            <a:spLocks noGrp="1"/>
          </p:cNvSpPr>
          <p:nvPr>
            <p:ph idx="1"/>
          </p:nvPr>
        </p:nvSpPr>
        <p:spPr>
          <a:xfrm>
            <a:off x="1981200" y="2133600"/>
            <a:ext cx="3124200" cy="4038600"/>
          </a:xfrm>
        </p:spPr>
        <p:txBody>
          <a:bodyPr/>
          <a:lstStyle/>
          <a:p>
            <a:r>
              <a:rPr lang="en-US" sz="2000" b="1" dirty="0" smtClean="0"/>
              <a:t>Grid alignment:</a:t>
            </a:r>
            <a:r>
              <a:rPr lang="en-US" sz="2000" dirty="0" smtClean="0"/>
              <a:t>  using guidelines and grids to precisely place elements on the page</a:t>
            </a:r>
          </a:p>
          <a:p>
            <a:r>
              <a:rPr lang="en-US" sz="2000" dirty="0" smtClean="0"/>
              <a:t>Use grids to provide page-to-page consistency, unify and align page elements, and provide design continuity across related documents.</a:t>
            </a:r>
          </a:p>
        </p:txBody>
      </p:sp>
      <p:sp>
        <p:nvSpPr>
          <p:cNvPr id="4" name="Slide Number Placeholder 3"/>
          <p:cNvSpPr>
            <a:spLocks noGrp="1"/>
          </p:cNvSpPr>
          <p:nvPr>
            <p:ph type="sldNum" sz="quarter" idx="12"/>
          </p:nvPr>
        </p:nvSpPr>
        <p:spPr/>
        <p:txBody>
          <a:bodyPr/>
          <a:lstStyle/>
          <a:p>
            <a:pPr>
              <a:defRPr/>
            </a:pPr>
            <a:fld id="{F08788C3-DBAA-41D8-B12B-90E2616F0F66}" type="slidenum">
              <a:rPr lang="en-US" smtClean="0"/>
              <a:pPr>
                <a:defRPr/>
              </a:pPr>
              <a:t>26</a:t>
            </a:fld>
            <a:endParaRPr lang="en-US"/>
          </a:p>
        </p:txBody>
      </p:sp>
      <p:pic>
        <p:nvPicPr>
          <p:cNvPr id="2050" name="Picture 2" descr="http://0.tqn.com/d/desktoppub/1/0/6/O/align-complex.gif"/>
          <p:cNvPicPr>
            <a:picLocks noChangeAspect="1" noChangeArrowheads="1"/>
          </p:cNvPicPr>
          <p:nvPr/>
        </p:nvPicPr>
        <p:blipFill>
          <a:blip r:embed="rId2" cstate="print"/>
          <a:srcRect/>
          <a:stretch>
            <a:fillRect/>
          </a:stretch>
        </p:blipFill>
        <p:spPr bwMode="auto">
          <a:xfrm>
            <a:off x="5181600" y="2209800"/>
            <a:ext cx="3657600" cy="3657600"/>
          </a:xfrm>
          <a:prstGeom prst="rect">
            <a:avLst/>
          </a:prstGeom>
          <a:noFill/>
        </p:spPr>
      </p:pic>
      <p:sp>
        <p:nvSpPr>
          <p:cNvPr id="6" name="Rectangle 5"/>
          <p:cNvSpPr/>
          <p:nvPr/>
        </p:nvSpPr>
        <p:spPr>
          <a:xfrm>
            <a:off x="4191000" y="6400800"/>
            <a:ext cx="4572000" cy="276999"/>
          </a:xfrm>
          <a:prstGeom prst="rect">
            <a:avLst/>
          </a:prstGeom>
        </p:spPr>
        <p:txBody>
          <a:bodyPr>
            <a:spAutoFit/>
          </a:bodyPr>
          <a:lstStyle/>
          <a:p>
            <a:r>
              <a:rPr lang="en-US" sz="1200" dirty="0" smtClean="0">
                <a:hlinkClick r:id="rId3"/>
              </a:rPr>
              <a:t>desktoppub.about.com/</a:t>
            </a:r>
            <a:r>
              <a:rPr lang="en-US" sz="1200" dirty="0" err="1" smtClean="0">
                <a:hlinkClick r:id="rId3"/>
              </a:rPr>
              <a:t>od</a:t>
            </a:r>
            <a:r>
              <a:rPr lang="en-US" sz="1200" dirty="0" smtClean="0">
                <a:hlinkClick r:id="rId3"/>
              </a:rPr>
              <a:t>/alignment/</a:t>
            </a:r>
            <a:r>
              <a:rPr lang="en-US" sz="1200" dirty="0" err="1" smtClean="0">
                <a:hlinkClick r:id="rId3"/>
              </a:rPr>
              <a:t>ss</a:t>
            </a:r>
            <a:r>
              <a:rPr lang="en-US" sz="1200" dirty="0" smtClean="0">
                <a:hlinkClick r:id="rId3"/>
              </a:rPr>
              <a:t>/alignment_5.htm</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Alignment</a:t>
            </a:r>
            <a:endParaRPr lang="en-US" dirty="0"/>
          </a:p>
        </p:txBody>
      </p:sp>
      <p:sp>
        <p:nvSpPr>
          <p:cNvPr id="3" name="Content Placeholder 2"/>
          <p:cNvSpPr>
            <a:spLocks noGrp="1"/>
          </p:cNvSpPr>
          <p:nvPr>
            <p:ph idx="1"/>
          </p:nvPr>
        </p:nvSpPr>
        <p:spPr>
          <a:xfrm>
            <a:off x="2057400" y="2057400"/>
            <a:ext cx="6858000" cy="3840163"/>
          </a:xfrm>
        </p:spPr>
        <p:txBody>
          <a:bodyPr/>
          <a:lstStyle/>
          <a:p>
            <a:r>
              <a:rPr lang="en-US" b="1" dirty="0" smtClean="0"/>
              <a:t>Breaking alignment</a:t>
            </a:r>
            <a:r>
              <a:rPr lang="en-US" dirty="0" smtClean="0"/>
              <a:t>: intentionally </a:t>
            </a:r>
            <a:r>
              <a:rPr lang="en-US" dirty="0" err="1" smtClean="0"/>
              <a:t>mis</a:t>
            </a:r>
            <a:r>
              <a:rPr lang="en-US" dirty="0" smtClean="0"/>
              <a:t>-aligning text or an object to create tension or draw attention to a specific element on the page.</a:t>
            </a:r>
            <a:endParaRPr lang="en-US" b="1" dirty="0"/>
          </a:p>
        </p:txBody>
      </p:sp>
      <p:sp>
        <p:nvSpPr>
          <p:cNvPr id="4" name="Slide Number Placeholder 3"/>
          <p:cNvSpPr>
            <a:spLocks noGrp="1"/>
          </p:cNvSpPr>
          <p:nvPr>
            <p:ph type="sldNum" sz="quarter" idx="12"/>
          </p:nvPr>
        </p:nvSpPr>
        <p:spPr/>
        <p:txBody>
          <a:bodyPr/>
          <a:lstStyle/>
          <a:p>
            <a:pPr>
              <a:defRPr/>
            </a:pPr>
            <a:fld id="{F08788C3-DBAA-41D8-B12B-90E2616F0F66}" type="slidenum">
              <a:rPr lang="en-US" smtClean="0"/>
              <a:pPr>
                <a:defRPr/>
              </a:pPr>
              <a:t>27</a:t>
            </a:fld>
            <a:endParaRPr lang="en-US"/>
          </a:p>
        </p:txBody>
      </p:sp>
      <p:pic>
        <p:nvPicPr>
          <p:cNvPr id="1026" name="Picture 2" descr="alignment"/>
          <p:cNvPicPr>
            <a:picLocks noChangeAspect="1" noChangeArrowheads="1"/>
          </p:cNvPicPr>
          <p:nvPr/>
        </p:nvPicPr>
        <p:blipFill>
          <a:blip r:embed="rId2" cstate="print"/>
          <a:srcRect/>
          <a:stretch>
            <a:fillRect/>
          </a:stretch>
        </p:blipFill>
        <p:spPr bwMode="auto">
          <a:xfrm>
            <a:off x="3962400" y="3276600"/>
            <a:ext cx="3200400" cy="3200400"/>
          </a:xfrm>
          <a:prstGeom prst="rect">
            <a:avLst/>
          </a:prstGeom>
          <a:noFill/>
        </p:spPr>
      </p:pic>
      <p:sp>
        <p:nvSpPr>
          <p:cNvPr id="6" name="TextBox 5"/>
          <p:cNvSpPr txBox="1"/>
          <p:nvPr/>
        </p:nvSpPr>
        <p:spPr>
          <a:xfrm>
            <a:off x="2133600" y="6488668"/>
            <a:ext cx="2819400" cy="276999"/>
          </a:xfrm>
          <a:prstGeom prst="rect">
            <a:avLst/>
          </a:prstGeom>
          <a:noFill/>
        </p:spPr>
        <p:txBody>
          <a:bodyPr wrap="square" rtlCol="0">
            <a:spAutoFit/>
          </a:bodyPr>
          <a:lstStyle/>
          <a:p>
            <a:r>
              <a:rPr lang="en-US" sz="1200" dirty="0" smtClean="0">
                <a:hlinkClick r:id="rId3"/>
              </a:rPr>
              <a:t>Desktoppub.about.com</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Creating Unity</a:t>
            </a:r>
            <a:endParaRPr lang="en-US" dirty="0"/>
          </a:p>
        </p:txBody>
      </p:sp>
      <p:sp>
        <p:nvSpPr>
          <p:cNvPr id="3" name="Content Placeholder 2"/>
          <p:cNvSpPr>
            <a:spLocks noGrp="1"/>
          </p:cNvSpPr>
          <p:nvPr>
            <p:ph idx="1"/>
          </p:nvPr>
        </p:nvSpPr>
        <p:spPr>
          <a:xfrm>
            <a:off x="2209800" y="2209800"/>
            <a:ext cx="6248400" cy="3840163"/>
          </a:xfrm>
        </p:spPr>
        <p:txBody>
          <a:bodyPr rtlCol="0">
            <a:normAutofit fontScale="92500" lnSpcReduction="20000"/>
          </a:bodyPr>
          <a:lstStyle/>
          <a:p>
            <a:pPr fontAlgn="auto">
              <a:spcAft>
                <a:spcPts val="0"/>
              </a:spcAft>
              <a:defRPr/>
            </a:pPr>
            <a:r>
              <a:rPr lang="en-US" sz="3100" dirty="0" smtClean="0"/>
              <a:t>Unity is the relationship among the elements of a visual that helps all the parts function together</a:t>
            </a:r>
          </a:p>
          <a:p>
            <a:pPr fontAlgn="auto">
              <a:spcAft>
                <a:spcPts val="0"/>
              </a:spcAft>
              <a:defRPr/>
            </a:pPr>
            <a:r>
              <a:rPr lang="en-US" sz="3100" dirty="0" smtClean="0"/>
              <a:t>When unity has been achieved:</a:t>
            </a:r>
          </a:p>
          <a:p>
            <a:pPr lvl="1" fontAlgn="auto">
              <a:spcAft>
                <a:spcPts val="0"/>
              </a:spcAft>
              <a:defRPr/>
            </a:pPr>
            <a:r>
              <a:rPr lang="en-US" dirty="0" smtClean="0"/>
              <a:t>The individual elements within a composition are not competing for attention. </a:t>
            </a:r>
          </a:p>
          <a:p>
            <a:pPr lvl="1" fontAlgn="auto">
              <a:spcAft>
                <a:spcPts val="0"/>
              </a:spcAft>
              <a:defRPr/>
            </a:pPr>
            <a:r>
              <a:rPr lang="en-US" dirty="0" smtClean="0"/>
              <a:t>The key theme will be communicated more clearly. </a:t>
            </a:r>
          </a:p>
          <a:p>
            <a:pPr lvl="1" fontAlgn="auto">
              <a:spcAft>
                <a:spcPts val="0"/>
              </a:spcAft>
              <a:defRPr/>
            </a:pPr>
            <a:r>
              <a:rPr lang="en-US" dirty="0" smtClean="0"/>
              <a:t>The design will evoke a sense of completeness and organization.----in other words, everything “fits” </a:t>
            </a:r>
          </a:p>
        </p:txBody>
      </p:sp>
      <p:sp>
        <p:nvSpPr>
          <p:cNvPr id="4" name="Slide Number Placeholder 3"/>
          <p:cNvSpPr>
            <a:spLocks noGrp="1"/>
          </p:cNvSpPr>
          <p:nvPr>
            <p:ph type="sldNum" sz="quarter" idx="12"/>
          </p:nvPr>
        </p:nvSpPr>
        <p:spPr/>
        <p:txBody>
          <a:bodyPr/>
          <a:lstStyle/>
          <a:p>
            <a:pPr>
              <a:defRPr/>
            </a:pPr>
            <a:fld id="{6499930C-B4DC-4585-9C2B-171D5410D075}"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mtClean="0"/>
              <a:t>Creating Unity</a:t>
            </a:r>
            <a:endParaRPr lang="en-US" dirty="0"/>
          </a:p>
        </p:txBody>
      </p:sp>
      <p:sp>
        <p:nvSpPr>
          <p:cNvPr id="25603" name="Content Placeholder 2"/>
          <p:cNvSpPr>
            <a:spLocks noGrp="1"/>
          </p:cNvSpPr>
          <p:nvPr>
            <p:ph idx="1"/>
          </p:nvPr>
        </p:nvSpPr>
        <p:spPr>
          <a:xfrm>
            <a:off x="2057400" y="1905000"/>
            <a:ext cx="6705600" cy="4572000"/>
          </a:xfrm>
        </p:spPr>
        <p:txBody>
          <a:bodyPr/>
          <a:lstStyle/>
          <a:p>
            <a:r>
              <a:rPr lang="en-US" sz="3200" smtClean="0"/>
              <a:t>Some suggestions for creating unity:</a:t>
            </a:r>
          </a:p>
          <a:p>
            <a:pPr lvl="1"/>
            <a:r>
              <a:rPr lang="en-US" smtClean="0"/>
              <a:t>Try repeating colors, shapes, values, textures, or lines to create a visual relationship between the elements. Repetition creates a sense of </a:t>
            </a:r>
            <a:r>
              <a:rPr lang="en-US" b="1" smtClean="0"/>
              <a:t>consistency</a:t>
            </a:r>
            <a:r>
              <a:rPr lang="en-US" smtClean="0"/>
              <a:t> and completeness.   </a:t>
            </a:r>
            <a:r>
              <a:rPr lang="en-US" sz="1600" i="1" smtClean="0"/>
              <a:t>Consistency: maintaining the same layout and style throughout the publication, i.e. fonts, colors, spacing, graphic elements, etc.</a:t>
            </a:r>
            <a:endParaRPr lang="en-US" i="1" smtClean="0"/>
          </a:p>
          <a:p>
            <a:pPr lvl="1"/>
            <a:r>
              <a:rPr lang="en-US" smtClean="0"/>
              <a:t>Arrange shapes so that the line or edge of one shape leads into another. </a:t>
            </a:r>
          </a:p>
          <a:p>
            <a:pPr lvl="1"/>
            <a:r>
              <a:rPr lang="en-US" smtClean="0"/>
              <a:t>Group related items together so that the items are seen as one group rather than unrelated elements (proximity).</a:t>
            </a:r>
          </a:p>
        </p:txBody>
      </p:sp>
      <p:sp>
        <p:nvSpPr>
          <p:cNvPr id="4" name="Slide Number Placeholder 3"/>
          <p:cNvSpPr>
            <a:spLocks noGrp="1"/>
          </p:cNvSpPr>
          <p:nvPr>
            <p:ph type="sldNum" sz="quarter" idx="12"/>
          </p:nvPr>
        </p:nvSpPr>
        <p:spPr/>
        <p:txBody>
          <a:bodyPr/>
          <a:lstStyle/>
          <a:p>
            <a:pPr>
              <a:defRPr/>
            </a:pPr>
            <a:fld id="{11314E52-EAD2-42CC-B9AE-D5B08C0E250A}"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smtClean="0"/>
              <a:t>Basic Design Principles</a:t>
            </a:r>
            <a:endParaRPr lang="en-US" dirty="0"/>
          </a:p>
        </p:txBody>
      </p:sp>
      <p:sp>
        <p:nvSpPr>
          <p:cNvPr id="9219" name="Content Placeholder 2"/>
          <p:cNvSpPr>
            <a:spLocks noGrp="1"/>
          </p:cNvSpPr>
          <p:nvPr>
            <p:ph sz="half" idx="1"/>
          </p:nvPr>
        </p:nvSpPr>
        <p:spPr/>
        <p:txBody>
          <a:bodyPr/>
          <a:lstStyle/>
          <a:p>
            <a:r>
              <a:rPr lang="en-US" sz="3600" dirty="0" smtClean="0"/>
              <a:t>Focal Point</a:t>
            </a:r>
          </a:p>
          <a:p>
            <a:r>
              <a:rPr lang="en-US" sz="3600" dirty="0" smtClean="0"/>
              <a:t>Balance</a:t>
            </a:r>
          </a:p>
          <a:p>
            <a:r>
              <a:rPr lang="en-US" sz="3600" dirty="0" smtClean="0"/>
              <a:t>Visual Flow</a:t>
            </a:r>
          </a:p>
        </p:txBody>
      </p:sp>
      <p:sp>
        <p:nvSpPr>
          <p:cNvPr id="9220" name="Content Placeholder 3"/>
          <p:cNvSpPr>
            <a:spLocks noGrp="1"/>
          </p:cNvSpPr>
          <p:nvPr>
            <p:ph sz="half" idx="2"/>
          </p:nvPr>
        </p:nvSpPr>
        <p:spPr>
          <a:xfrm>
            <a:off x="5715000" y="2298700"/>
            <a:ext cx="2971800" cy="3568700"/>
          </a:xfrm>
        </p:spPr>
        <p:txBody>
          <a:bodyPr/>
          <a:lstStyle/>
          <a:p>
            <a:r>
              <a:rPr lang="en-US" sz="3600" dirty="0" smtClean="0"/>
              <a:t>Repetition</a:t>
            </a:r>
          </a:p>
          <a:p>
            <a:r>
              <a:rPr lang="en-US" sz="3600" dirty="0" smtClean="0"/>
              <a:t>Contrast</a:t>
            </a:r>
          </a:p>
          <a:p>
            <a:r>
              <a:rPr lang="en-US" sz="3600" dirty="0" smtClean="0"/>
              <a:t>Alignment</a:t>
            </a:r>
          </a:p>
          <a:p>
            <a:endParaRPr lang="en-US" sz="3600" dirty="0" smtClean="0"/>
          </a:p>
          <a:p>
            <a:endParaRPr lang="en-US" dirty="0" smtClean="0"/>
          </a:p>
        </p:txBody>
      </p:sp>
      <p:sp>
        <p:nvSpPr>
          <p:cNvPr id="5" name="Slide Number Placeholder 4"/>
          <p:cNvSpPr>
            <a:spLocks noGrp="1"/>
          </p:cNvSpPr>
          <p:nvPr>
            <p:ph type="sldNum" sz="quarter" idx="12"/>
          </p:nvPr>
        </p:nvSpPr>
        <p:spPr/>
        <p:txBody>
          <a:bodyPr/>
          <a:lstStyle/>
          <a:p>
            <a:pPr>
              <a:defRPr/>
            </a:pPr>
            <a:fld id="{DE9ED2B3-2A70-4C15-9872-94464CB001D3}"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Design Principles</a:t>
            </a:r>
            <a:endParaRPr lang="en-US" dirty="0"/>
          </a:p>
        </p:txBody>
      </p:sp>
      <p:sp>
        <p:nvSpPr>
          <p:cNvPr id="26627" name="Content Placeholder 2"/>
          <p:cNvSpPr>
            <a:spLocks noGrp="1"/>
          </p:cNvSpPr>
          <p:nvPr>
            <p:ph idx="1"/>
          </p:nvPr>
        </p:nvSpPr>
        <p:spPr>
          <a:xfrm>
            <a:off x="2057400" y="2133600"/>
            <a:ext cx="6705600" cy="4191000"/>
          </a:xfrm>
        </p:spPr>
        <p:txBody>
          <a:bodyPr/>
          <a:lstStyle/>
          <a:p>
            <a:r>
              <a:rPr lang="en-US" sz="3000" dirty="0" smtClean="0"/>
              <a:t>The principles of design govern how well we communicate the desired message.</a:t>
            </a:r>
          </a:p>
          <a:p>
            <a:r>
              <a:rPr lang="en-US" sz="3000" dirty="0" smtClean="0"/>
              <a:t>By using these guidelines effectively—focal point, balance, visual flow, repetition, contrast, alignment—you can insure the success of your project!</a:t>
            </a:r>
          </a:p>
          <a:p>
            <a:endParaRPr lang="en-US" sz="3000" dirty="0" smtClean="0"/>
          </a:p>
        </p:txBody>
      </p:sp>
      <p:sp>
        <p:nvSpPr>
          <p:cNvPr id="4" name="Slide Number Placeholder 3"/>
          <p:cNvSpPr>
            <a:spLocks noGrp="1"/>
          </p:cNvSpPr>
          <p:nvPr>
            <p:ph type="sldNum" sz="quarter" idx="12"/>
          </p:nvPr>
        </p:nvSpPr>
        <p:spPr/>
        <p:txBody>
          <a:bodyPr/>
          <a:lstStyle/>
          <a:p>
            <a:pPr>
              <a:defRPr/>
            </a:pPr>
            <a:fld id="{591355B8-9D58-4ED0-93AB-81CE20C9CAFD}" type="slidenum">
              <a:rPr lang="en-US"/>
              <a:pPr>
                <a:defRPr/>
              </a:pPr>
              <a:t>30</a:t>
            </a:fld>
            <a:endParaRPr lang="en-US"/>
          </a:p>
        </p:txBody>
      </p:sp>
      <p:sp>
        <p:nvSpPr>
          <p:cNvPr id="26629" name="TextBox 4"/>
          <p:cNvSpPr txBox="1">
            <a:spLocks noChangeArrowheads="1"/>
          </p:cNvSpPr>
          <p:nvPr/>
        </p:nvSpPr>
        <p:spPr bwMode="auto">
          <a:xfrm>
            <a:off x="4876800" y="6324600"/>
            <a:ext cx="4038600" cy="430213"/>
          </a:xfrm>
          <a:prstGeom prst="rect">
            <a:avLst/>
          </a:prstGeom>
          <a:noFill/>
          <a:ln w="9525">
            <a:noFill/>
            <a:miter lim="800000"/>
            <a:headEnd/>
            <a:tailEnd/>
          </a:ln>
        </p:spPr>
        <p:txBody>
          <a:bodyPr>
            <a:spAutoFit/>
          </a:bodyPr>
          <a:lstStyle/>
          <a:p>
            <a:r>
              <a:rPr lang="en-US" sz="1100">
                <a:latin typeface="Calibri" pitchFamily="34" charset="0"/>
                <a:hlinkClick r:id="rId2"/>
              </a:rPr>
              <a:t>http://karlcleveland.com/151/DesignLecture.htm</a:t>
            </a:r>
            <a:endParaRPr lang="en-US" sz="1100">
              <a:latin typeface="Calibri" pitchFamily="34" charset="0"/>
            </a:endParaRPr>
          </a:p>
          <a:p>
            <a:endParaRPr lang="en-US" sz="11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Focal Point</a:t>
            </a:r>
            <a:endParaRPr lang="en-US" dirty="0"/>
          </a:p>
        </p:txBody>
      </p:sp>
      <p:sp>
        <p:nvSpPr>
          <p:cNvPr id="10243" name="Content Placeholder 2"/>
          <p:cNvSpPr>
            <a:spLocks noGrp="1"/>
          </p:cNvSpPr>
          <p:nvPr>
            <p:ph idx="1"/>
          </p:nvPr>
        </p:nvSpPr>
        <p:spPr>
          <a:xfrm>
            <a:off x="2209800" y="2133600"/>
            <a:ext cx="6400800" cy="3840163"/>
          </a:xfrm>
        </p:spPr>
        <p:txBody>
          <a:bodyPr/>
          <a:lstStyle/>
          <a:p>
            <a:r>
              <a:rPr lang="en-US" sz="3200" dirty="0" smtClean="0"/>
              <a:t>Definition:  the visually dominant elements in a presentation; the center of interest</a:t>
            </a:r>
          </a:p>
          <a:p>
            <a:pPr lvl="1"/>
            <a:r>
              <a:rPr lang="en-US" sz="2800" dirty="0" smtClean="0"/>
              <a:t>Other terms:  </a:t>
            </a:r>
            <a:br>
              <a:rPr lang="en-US" sz="2800" dirty="0" smtClean="0"/>
            </a:br>
            <a:r>
              <a:rPr lang="en-US" sz="2800" dirty="0" smtClean="0"/>
              <a:t>g</a:t>
            </a:r>
            <a:r>
              <a:rPr lang="en-US" sz="2800" i="1" dirty="0" smtClean="0"/>
              <a:t>eometric center </a:t>
            </a:r>
            <a:br>
              <a:rPr lang="en-US" sz="2800" i="1" dirty="0" smtClean="0"/>
            </a:br>
            <a:r>
              <a:rPr lang="en-US" sz="2800" i="1" dirty="0" smtClean="0"/>
              <a:t>optical center</a:t>
            </a:r>
            <a:endParaRPr lang="en-US" dirty="0" smtClean="0"/>
          </a:p>
        </p:txBody>
      </p:sp>
      <p:sp>
        <p:nvSpPr>
          <p:cNvPr id="4" name="Slide Number Placeholder 3"/>
          <p:cNvSpPr>
            <a:spLocks noGrp="1"/>
          </p:cNvSpPr>
          <p:nvPr>
            <p:ph type="sldNum" sz="quarter" idx="12"/>
          </p:nvPr>
        </p:nvSpPr>
        <p:spPr/>
        <p:txBody>
          <a:bodyPr/>
          <a:lstStyle/>
          <a:p>
            <a:pPr>
              <a:defRPr/>
            </a:pPr>
            <a:fld id="{E851BB77-22A1-406C-AE14-152C49320512}" type="slidenum">
              <a:rPr lang="en-US"/>
              <a:pPr>
                <a:defRPr/>
              </a:pPr>
              <a:t>4</a:t>
            </a:fld>
            <a:endParaRPr lang="en-US"/>
          </a:p>
        </p:txBody>
      </p:sp>
      <p:pic>
        <p:nvPicPr>
          <p:cNvPr id="6" name="Picture 5" descr="4444292769_d0b09522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810000"/>
            <a:ext cx="3075709" cy="2368296"/>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fontAlgn="auto">
              <a:spcAft>
                <a:spcPts val="0"/>
              </a:spcAft>
              <a:defRPr/>
            </a:pPr>
            <a:r>
              <a:rPr lang="en-US" sz="3500" dirty="0" smtClean="0"/>
              <a:t>Geometric vs. Optical</a:t>
            </a:r>
            <a:endParaRPr lang="en-US" sz="3500" dirty="0"/>
          </a:p>
        </p:txBody>
      </p:sp>
      <p:sp>
        <p:nvSpPr>
          <p:cNvPr id="11267" name="Content Placeholder 4"/>
          <p:cNvSpPr>
            <a:spLocks noGrp="1"/>
          </p:cNvSpPr>
          <p:nvPr>
            <p:ph idx="1"/>
          </p:nvPr>
        </p:nvSpPr>
        <p:spPr/>
        <p:txBody>
          <a:bodyPr/>
          <a:lstStyle/>
          <a:p>
            <a:r>
              <a:rPr lang="en-US" sz="3200" dirty="0" smtClean="0"/>
              <a:t>Geometric Center—</a:t>
            </a:r>
            <a:r>
              <a:rPr lang="en-US" sz="2800" dirty="0" smtClean="0"/>
              <a:t>the exact center of the page</a:t>
            </a:r>
            <a:endParaRPr lang="en-US" sz="3200" dirty="0" smtClean="0"/>
          </a:p>
          <a:p>
            <a:r>
              <a:rPr lang="en-US" sz="3200" dirty="0" smtClean="0"/>
              <a:t>Optical Center—</a:t>
            </a:r>
            <a:r>
              <a:rPr lang="en-US" sz="2800" dirty="0" smtClean="0"/>
              <a:t>the area slightly above and to the right of geometric center;  the area that naturally draws the eye to the page; </a:t>
            </a:r>
            <a:r>
              <a:rPr lang="en-US" sz="2800" i="1" dirty="0" smtClean="0"/>
              <a:t>this is the technique used most frequently by designers</a:t>
            </a:r>
          </a:p>
        </p:txBody>
      </p:sp>
      <p:sp>
        <p:nvSpPr>
          <p:cNvPr id="4" name="Slide Number Placeholder 3"/>
          <p:cNvSpPr>
            <a:spLocks noGrp="1"/>
          </p:cNvSpPr>
          <p:nvPr>
            <p:ph type="sldNum" sz="quarter" idx="12"/>
          </p:nvPr>
        </p:nvSpPr>
        <p:spPr/>
        <p:txBody>
          <a:bodyPr/>
          <a:lstStyle/>
          <a:p>
            <a:pPr>
              <a:defRPr/>
            </a:pPr>
            <a:fld id="{509D1873-051F-4DC9-84FA-DB48FCFD7DE2}"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Geometric vs. Optical</a:t>
            </a:r>
            <a:endParaRPr lang="en-US" dirty="0"/>
          </a:p>
        </p:txBody>
      </p:sp>
      <p:sp>
        <p:nvSpPr>
          <p:cNvPr id="4" name="Slide Number Placeholder 3"/>
          <p:cNvSpPr>
            <a:spLocks noGrp="1"/>
          </p:cNvSpPr>
          <p:nvPr>
            <p:ph type="sldNum" sz="quarter" idx="12"/>
          </p:nvPr>
        </p:nvSpPr>
        <p:spPr/>
        <p:txBody>
          <a:bodyPr/>
          <a:lstStyle/>
          <a:p>
            <a:pPr>
              <a:defRPr/>
            </a:pPr>
            <a:fld id="{4F44EFDB-BAD3-4C18-936D-3CCACF2F7464}" type="slidenum">
              <a:rPr lang="en-US"/>
              <a:pPr>
                <a:defRPr/>
              </a:pPr>
              <a:t>6</a:t>
            </a:fld>
            <a:endParaRPr lang="en-US"/>
          </a:p>
        </p:txBody>
      </p:sp>
      <p:grpSp>
        <p:nvGrpSpPr>
          <p:cNvPr id="12292" name="Group 19"/>
          <p:cNvGrpSpPr>
            <a:grpSpLocks/>
          </p:cNvGrpSpPr>
          <p:nvPr/>
        </p:nvGrpSpPr>
        <p:grpSpPr bwMode="auto">
          <a:xfrm>
            <a:off x="2286000" y="2284413"/>
            <a:ext cx="2809875" cy="3887787"/>
            <a:chOff x="5867400" y="2286000"/>
            <a:chExt cx="2810022" cy="3886994"/>
          </a:xfrm>
        </p:grpSpPr>
        <p:grpSp>
          <p:nvGrpSpPr>
            <p:cNvPr id="12300" name="Group 10"/>
            <p:cNvGrpSpPr>
              <a:grpSpLocks/>
            </p:cNvGrpSpPr>
            <p:nvPr/>
          </p:nvGrpSpPr>
          <p:grpSpPr bwMode="auto">
            <a:xfrm>
              <a:off x="5867400" y="2286000"/>
              <a:ext cx="2810022" cy="3886994"/>
              <a:chOff x="5715000" y="2286000"/>
              <a:chExt cx="2810022" cy="3886994"/>
            </a:xfrm>
          </p:grpSpPr>
          <p:sp>
            <p:nvSpPr>
              <p:cNvPr id="6" name="Rectangle 5"/>
              <p:cNvSpPr/>
              <p:nvPr/>
            </p:nvSpPr>
            <p:spPr>
              <a:xfrm>
                <a:off x="5715000" y="2286000"/>
                <a:ext cx="2810022" cy="3885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a:stCxn id="6" idx="0"/>
                <a:endCxn id="6" idx="2"/>
              </p:cNvCxnSpPr>
              <p:nvPr/>
            </p:nvCxnSpPr>
            <p:spPr>
              <a:xfrm rot="16200000" flipH="1">
                <a:off x="5177308" y="4228702"/>
                <a:ext cx="3885407"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rot="10800000" flipH="1">
                <a:off x="5715000" y="4228704"/>
                <a:ext cx="2810022" cy="158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6858052" y="3809689"/>
              <a:ext cx="838244" cy="83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4" name="Group 11"/>
          <p:cNvGrpSpPr>
            <a:grpSpLocks/>
          </p:cNvGrpSpPr>
          <p:nvPr/>
        </p:nvGrpSpPr>
        <p:grpSpPr bwMode="auto">
          <a:xfrm>
            <a:off x="5867400" y="2284413"/>
            <a:ext cx="2810022" cy="3887787"/>
            <a:chOff x="5715000" y="2286000"/>
            <a:chExt cx="2810022" cy="3886994"/>
          </a:xfrm>
        </p:grpSpPr>
        <p:sp>
          <p:nvSpPr>
            <p:cNvPr id="13" name="Rectangle 12"/>
            <p:cNvSpPr/>
            <p:nvPr/>
          </p:nvSpPr>
          <p:spPr>
            <a:xfrm>
              <a:off x="5715000" y="2286000"/>
              <a:ext cx="2809875" cy="388540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13" idx="0"/>
              <a:endCxn id="13" idx="2"/>
            </p:cNvCxnSpPr>
            <p:nvPr/>
          </p:nvCxnSpPr>
          <p:spPr>
            <a:xfrm rot="16200000" flipH="1">
              <a:off x="5177234" y="4228702"/>
              <a:ext cx="3885407"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rot="10800000" flipH="1">
              <a:off x="5715000" y="4228704"/>
              <a:ext cx="2809875" cy="158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bwMode="auto">
          <a:xfrm>
            <a:off x="6705600" y="2895600"/>
            <a:ext cx="1219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bwMode="auto">
          <a:xfrm>
            <a:off x="5867400" y="3352800"/>
            <a:ext cx="2819400" cy="1588"/>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13315" name="Content Placeholder 2"/>
          <p:cNvSpPr>
            <a:spLocks noGrp="1"/>
          </p:cNvSpPr>
          <p:nvPr>
            <p:ph idx="1"/>
          </p:nvPr>
        </p:nvSpPr>
        <p:spPr/>
        <p:txBody>
          <a:bodyPr/>
          <a:lstStyle/>
          <a:p>
            <a:endParaRPr lang="en-US" smtClean="0"/>
          </a:p>
        </p:txBody>
      </p:sp>
      <p:sp>
        <p:nvSpPr>
          <p:cNvPr id="5" name="Slide Number Placeholder 4"/>
          <p:cNvSpPr>
            <a:spLocks noGrp="1"/>
          </p:cNvSpPr>
          <p:nvPr>
            <p:ph type="sldNum" sz="quarter" idx="12"/>
          </p:nvPr>
        </p:nvSpPr>
        <p:spPr/>
        <p:txBody>
          <a:bodyPr/>
          <a:lstStyle/>
          <a:p>
            <a:pPr>
              <a:defRPr/>
            </a:pPr>
            <a:fld id="{2069688B-95B3-401B-A41F-E4784BB39A96}" type="slidenum">
              <a:rPr lang="en-US"/>
              <a:pPr>
                <a:defRPr/>
              </a:pPr>
              <a:t>7</a:t>
            </a:fld>
            <a:endParaRPr lang="en-US"/>
          </a:p>
        </p:txBody>
      </p:sp>
      <p:pic>
        <p:nvPicPr>
          <p:cNvPr id="13317" name="Picture 2" descr="C:\Documents and Settings\warea\My Documents\Photoshop\Datafiles\Patriotic Collage copy.jpg"/>
          <p:cNvPicPr>
            <a:picLocks noChangeAspect="1" noChangeArrowheads="1"/>
          </p:cNvPicPr>
          <p:nvPr/>
        </p:nvPicPr>
        <p:blipFill>
          <a:blip r:embed="rId3" cstate="print"/>
          <a:srcRect/>
          <a:stretch>
            <a:fillRect/>
          </a:stretch>
        </p:blipFill>
        <p:spPr bwMode="auto">
          <a:xfrm>
            <a:off x="0" y="-342900"/>
            <a:ext cx="9144000" cy="720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037D961-9D3D-443E-870E-8C77F49B1BB3}" type="slidenum">
              <a:rPr lang="en-US"/>
              <a:pPr>
                <a:defRPr/>
              </a:pPr>
              <a:t>8</a:t>
            </a:fld>
            <a:endParaRPr lang="en-US"/>
          </a:p>
        </p:txBody>
      </p:sp>
      <p:grpSp>
        <p:nvGrpSpPr>
          <p:cNvPr id="14339" name="Group 9"/>
          <p:cNvGrpSpPr>
            <a:grpSpLocks/>
          </p:cNvGrpSpPr>
          <p:nvPr/>
        </p:nvGrpSpPr>
        <p:grpSpPr bwMode="auto">
          <a:xfrm>
            <a:off x="2667000" y="1066800"/>
            <a:ext cx="3668713" cy="4953000"/>
            <a:chOff x="2743200" y="914400"/>
            <a:chExt cx="3668500" cy="4953000"/>
          </a:xfrm>
        </p:grpSpPr>
        <p:sp>
          <p:nvSpPr>
            <p:cNvPr id="6" name="Rectangle 5"/>
            <p:cNvSpPr/>
            <p:nvPr/>
          </p:nvSpPr>
          <p:spPr>
            <a:xfrm>
              <a:off x="2743200" y="914400"/>
              <a:ext cx="3581192" cy="4953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1" name="Picture 2" descr="C:\Documents and Settings\warea\Local Settings\Temporary Internet Files\Content.IE5\TDKST2VC\MCj03362520000[1].wmf"/>
            <p:cNvPicPr>
              <a:picLocks noChangeAspect="1" noChangeArrowheads="1"/>
            </p:cNvPicPr>
            <p:nvPr/>
          </p:nvPicPr>
          <p:blipFill>
            <a:blip r:embed="rId3" cstate="print"/>
            <a:srcRect/>
            <a:stretch>
              <a:fillRect/>
            </a:stretch>
          </p:blipFill>
          <p:spPr bwMode="auto">
            <a:xfrm>
              <a:off x="3429000" y="1371600"/>
              <a:ext cx="2081543" cy="2540315"/>
            </a:xfrm>
            <a:prstGeom prst="rect">
              <a:avLst/>
            </a:prstGeom>
            <a:noFill/>
            <a:ln w="9525">
              <a:noFill/>
              <a:miter lim="800000"/>
              <a:headEnd/>
              <a:tailEnd/>
            </a:ln>
          </p:spPr>
        </p:pic>
        <p:sp>
          <p:nvSpPr>
            <p:cNvPr id="8" name="Rectangle 7"/>
            <p:cNvSpPr/>
            <p:nvPr/>
          </p:nvSpPr>
          <p:spPr>
            <a:xfrm>
              <a:off x="2819400" y="3886200"/>
              <a:ext cx="3592300" cy="1692771"/>
            </a:xfrm>
            <a:prstGeom prst="rect">
              <a:avLst/>
            </a:prstGeom>
            <a:noFill/>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Hot Air </a:t>
              </a:r>
            </a:p>
            <a:p>
              <a:pPr algn="ctr" fontAlgn="auto">
                <a:spcBef>
                  <a:spcPts val="0"/>
                </a:spcBef>
                <a:spcAft>
                  <a:spcPts val="0"/>
                </a:spcAft>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Balloon Rides</a:t>
              </a:r>
            </a:p>
            <a:p>
              <a:pPr algn="ctr" fontAlgn="auto">
                <a:spcBef>
                  <a:spcPts val="0"/>
                </a:spcBef>
                <a:spcAft>
                  <a:spcPts val="0"/>
                </a:spcAft>
                <a:defRPr/>
              </a:pP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Call 555-8765</a:t>
              </a:r>
            </a:p>
          </p:txBody>
        </p:sp>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Balance</a:t>
            </a:r>
            <a:endParaRPr lang="en-US" dirty="0"/>
          </a:p>
        </p:txBody>
      </p:sp>
      <p:sp>
        <p:nvSpPr>
          <p:cNvPr id="15363" name="Content Placeholder 2"/>
          <p:cNvSpPr>
            <a:spLocks noGrp="1"/>
          </p:cNvSpPr>
          <p:nvPr>
            <p:ph idx="1"/>
          </p:nvPr>
        </p:nvSpPr>
        <p:spPr/>
        <p:txBody>
          <a:bodyPr/>
          <a:lstStyle/>
          <a:p>
            <a:r>
              <a:rPr lang="en-US" sz="3200" dirty="0" smtClean="0"/>
              <a:t>Definition:  creating equal visual weight to a page design</a:t>
            </a:r>
            <a:endParaRPr lang="en-US" sz="2800" dirty="0" smtClean="0"/>
          </a:p>
          <a:p>
            <a:pPr lvl="1"/>
            <a:r>
              <a:rPr lang="en-US" sz="2400" dirty="0" smtClean="0"/>
              <a:t>Symmetrical or  asymmetrical</a:t>
            </a:r>
          </a:p>
        </p:txBody>
      </p:sp>
      <p:sp>
        <p:nvSpPr>
          <p:cNvPr id="4" name="Slide Number Placeholder 3"/>
          <p:cNvSpPr>
            <a:spLocks noGrp="1"/>
          </p:cNvSpPr>
          <p:nvPr>
            <p:ph type="sldNum" sz="quarter" idx="12"/>
          </p:nvPr>
        </p:nvSpPr>
        <p:spPr/>
        <p:txBody>
          <a:bodyPr/>
          <a:lstStyle/>
          <a:p>
            <a:pPr>
              <a:defRPr/>
            </a:pPr>
            <a:fld id="{B72F7340-0B3B-4B81-B7A8-D0C376090BEA}" type="slidenum">
              <a:rPr lang="en-US"/>
              <a:pPr>
                <a:defRPr/>
              </a:pPr>
              <a:t>9</a:t>
            </a:fld>
            <a:endParaRPr lang="en-US"/>
          </a:p>
        </p:txBody>
      </p:sp>
      <p:sp>
        <p:nvSpPr>
          <p:cNvPr id="15365" name="TextBox 4"/>
          <p:cNvSpPr txBox="1">
            <a:spLocks noChangeArrowheads="1"/>
          </p:cNvSpPr>
          <p:nvPr/>
        </p:nvSpPr>
        <p:spPr bwMode="auto">
          <a:xfrm>
            <a:off x="2667000" y="5943600"/>
            <a:ext cx="6096000" cy="430213"/>
          </a:xfrm>
          <a:prstGeom prst="rect">
            <a:avLst/>
          </a:prstGeom>
          <a:noFill/>
          <a:ln w="9525">
            <a:noFill/>
            <a:miter lim="800000"/>
            <a:headEnd/>
            <a:tailEnd/>
          </a:ln>
        </p:spPr>
        <p:txBody>
          <a:bodyPr>
            <a:spAutoFit/>
          </a:bodyPr>
          <a:lstStyle/>
          <a:p>
            <a:r>
              <a:rPr lang="en-US" sz="1100" dirty="0">
                <a:solidFill>
                  <a:srgbClr val="AA9A76"/>
                </a:solidFill>
                <a:latin typeface="Calibri" pitchFamily="34" charset="0"/>
                <a:hlinkClick r:id="rId2"/>
              </a:rPr>
              <a:t>http://www.artsconnected.org/TOOLKIT/explore.cfm</a:t>
            </a:r>
            <a:endParaRPr lang="en-US" sz="1100" dirty="0">
              <a:solidFill>
                <a:srgbClr val="AA9A76"/>
              </a:solidFill>
              <a:latin typeface="Calibri" pitchFamily="34" charset="0"/>
            </a:endParaRPr>
          </a:p>
          <a:p>
            <a:endParaRPr lang="en-US" sz="11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1691</TotalTime>
  <Words>1054</Words>
  <Application>Microsoft Office PowerPoint</Application>
  <PresentationFormat>On-screen Show (4:3)</PresentationFormat>
  <Paragraphs>162</Paragraphs>
  <Slides>30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Courier New</vt:lpstr>
      <vt:lpstr>Franklin Gothic Demi</vt:lpstr>
      <vt:lpstr>Impact</vt:lpstr>
      <vt:lpstr>Trebuchet MS</vt:lpstr>
      <vt:lpstr>Wingdings</vt:lpstr>
      <vt:lpstr>Mod</vt:lpstr>
      <vt:lpstr>Design Principles</vt:lpstr>
      <vt:lpstr>Design Principles</vt:lpstr>
      <vt:lpstr>Basic Design Principles</vt:lpstr>
      <vt:lpstr>Focal Point</vt:lpstr>
      <vt:lpstr>Geometric vs. Optical</vt:lpstr>
      <vt:lpstr>Geometric vs. Optical</vt:lpstr>
      <vt:lpstr>PowerPoint Presentation</vt:lpstr>
      <vt:lpstr>PowerPoint Presentation</vt:lpstr>
      <vt:lpstr>Balance</vt:lpstr>
      <vt:lpstr>Symmetrical Balance</vt:lpstr>
      <vt:lpstr>Symmetrical Balance</vt:lpstr>
      <vt:lpstr>????</vt:lpstr>
      <vt:lpstr>Asymmetrical Balance</vt:lpstr>
      <vt:lpstr>Rule of Thirds</vt:lpstr>
      <vt:lpstr>Visual Flow</vt:lpstr>
      <vt:lpstr>Repetition</vt:lpstr>
      <vt:lpstr>Repetition</vt:lpstr>
      <vt:lpstr>Contrast</vt:lpstr>
      <vt:lpstr>PowerPoint Presentation</vt:lpstr>
      <vt:lpstr>Alignment</vt:lpstr>
      <vt:lpstr>Alignment</vt:lpstr>
      <vt:lpstr>Center Alignment</vt:lpstr>
      <vt:lpstr>Edge Alignment</vt:lpstr>
      <vt:lpstr>Edge Alignment</vt:lpstr>
      <vt:lpstr>Visual Alignment</vt:lpstr>
      <vt:lpstr>Grid Alignment</vt:lpstr>
      <vt:lpstr>Breaking Alignment</vt:lpstr>
      <vt:lpstr>Creating Unity</vt:lpstr>
      <vt:lpstr>Creating Unity</vt:lpstr>
      <vt:lpstr>Design Principles</vt:lpstr>
    </vt:vector>
  </TitlesOfParts>
  <Company>bkpd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warea</dc:creator>
  <cp:lastModifiedBy>Carla James</cp:lastModifiedBy>
  <cp:revision>154</cp:revision>
  <dcterms:created xsi:type="dcterms:W3CDTF">2008-07-20T01:21:16Z</dcterms:created>
  <dcterms:modified xsi:type="dcterms:W3CDTF">2015-06-10T18:05:45Z</dcterms:modified>
</cp:coreProperties>
</file>