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4"/>
  </p:notesMasterIdLst>
  <p:handoutMasterIdLst>
    <p:handoutMasterId r:id="rId15"/>
  </p:handoutMasterIdLst>
  <p:sldIdLst>
    <p:sldId id="264" r:id="rId5"/>
    <p:sldId id="257" r:id="rId6"/>
    <p:sldId id="259" r:id="rId7"/>
    <p:sldId id="261" r:id="rId8"/>
    <p:sldId id="260" r:id="rId9"/>
    <p:sldId id="258" r:id="rId10"/>
    <p:sldId id="262" r:id="rId11"/>
    <p:sldId id="263"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3114" autoAdjust="0"/>
    <p:restoredTop sz="83483" autoAdjust="0"/>
  </p:normalViewPr>
  <p:slideViewPr>
    <p:cSldViewPr>
      <p:cViewPr varScale="1">
        <p:scale>
          <a:sx n="106" d="100"/>
          <a:sy n="106" d="100"/>
        </p:scale>
        <p:origin x="-720"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83E458F-D27F-4C9E-819D-E7B814D4ECCE}" type="datetimeFigureOut">
              <a:rPr lang="en-US" smtClean="0"/>
              <a:t>3/21/2014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DC II Unit 5 College/Career Capstone _Use with Worksheet</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CC41091-DFFF-4402-AAEA-DA0EFD134FA5}" type="slidenum">
              <a:rPr lang="en-US" smtClean="0"/>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5E9335-D3BC-41E9-83ED-E65B2A99CF92}" type="datetimeFigureOut">
              <a:rPr lang="en-US" smtClean="0"/>
              <a:pPr/>
              <a:t>3/21/2014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DC II Unit 5 College/Career Capstone _Use with Worksheet</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14CBB3-37ED-4917-A0E2-C8AC26EB18F6}" type="slidenum">
              <a:rPr lang="en-US" smtClean="0"/>
              <a:pPr/>
              <a:t>‹#›</a:t>
            </a:fld>
            <a:endParaRPr lang="en-US"/>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14CBB3-37ED-4917-A0E2-C8AC26EB18F6}"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DC II Unit 5 College/Career Capstone _Use with Worksheet</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http://www.bls.gov/oco/pdf/ocos276.pdf</a:t>
            </a:r>
            <a:endParaRPr lang="en-US" dirty="0"/>
          </a:p>
        </p:txBody>
      </p:sp>
      <p:sp>
        <p:nvSpPr>
          <p:cNvPr id="4" name="Slide Number Placeholder 3"/>
          <p:cNvSpPr>
            <a:spLocks noGrp="1"/>
          </p:cNvSpPr>
          <p:nvPr>
            <p:ph type="sldNum" sz="quarter" idx="10"/>
          </p:nvPr>
        </p:nvSpPr>
        <p:spPr/>
        <p:txBody>
          <a:bodyPr/>
          <a:lstStyle/>
          <a:p>
            <a:fld id="{4214CBB3-37ED-4917-A0E2-C8AC26EB18F6}"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DC II Unit 5 College/Career Capstone _Use with Worksheet</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http://www.bls.gov/oco/pdf/ocos264.pdf</a:t>
            </a:r>
            <a:endParaRPr lang="en-US" dirty="0"/>
          </a:p>
        </p:txBody>
      </p:sp>
      <p:sp>
        <p:nvSpPr>
          <p:cNvPr id="4" name="Slide Number Placeholder 3"/>
          <p:cNvSpPr>
            <a:spLocks noGrp="1"/>
          </p:cNvSpPr>
          <p:nvPr>
            <p:ph type="sldNum" sz="quarter" idx="10"/>
          </p:nvPr>
        </p:nvSpPr>
        <p:spPr/>
        <p:txBody>
          <a:bodyPr/>
          <a:lstStyle/>
          <a:p>
            <a:fld id="{4214CBB3-37ED-4917-A0E2-C8AC26EB18F6}"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DC II Unit 5 College/Career Capstone _Use with Worksheet</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http://www.bls.gov/oco/pdf/ocos264.pdf</a:t>
            </a:r>
            <a:endParaRPr lang="en-US" dirty="0"/>
          </a:p>
        </p:txBody>
      </p:sp>
      <p:sp>
        <p:nvSpPr>
          <p:cNvPr id="4" name="Slide Number Placeholder 3"/>
          <p:cNvSpPr>
            <a:spLocks noGrp="1"/>
          </p:cNvSpPr>
          <p:nvPr>
            <p:ph type="sldNum" sz="quarter" idx="10"/>
          </p:nvPr>
        </p:nvSpPr>
        <p:spPr/>
        <p:txBody>
          <a:bodyPr/>
          <a:lstStyle/>
          <a:p>
            <a:fld id="{4214CBB3-37ED-4917-A0E2-C8AC26EB18F6}"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DC II Unit 5 College/Career Capstone _Use with Worksheet</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http://www.bls.gov/oco/ocos305.htm</a:t>
            </a:r>
            <a:endParaRPr lang="en-US" dirty="0"/>
          </a:p>
        </p:txBody>
      </p:sp>
      <p:sp>
        <p:nvSpPr>
          <p:cNvPr id="4" name="Slide Number Placeholder 3"/>
          <p:cNvSpPr>
            <a:spLocks noGrp="1"/>
          </p:cNvSpPr>
          <p:nvPr>
            <p:ph type="sldNum" sz="quarter" idx="10"/>
          </p:nvPr>
        </p:nvSpPr>
        <p:spPr/>
        <p:txBody>
          <a:bodyPr/>
          <a:lstStyle/>
          <a:p>
            <a:fld id="{4214CBB3-37ED-4917-A0E2-C8AC26EB18F6}"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DC II Unit 5 College/Career Capstone _Use with Worksheet</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1"/>
          <p:cNvGrpSpPr/>
          <p:nvPr/>
        </p:nvGrpSpPr>
        <p:grpSpPr>
          <a:xfrm>
            <a:off x="0" y="0"/>
            <a:ext cx="9144000" cy="6400800"/>
            <a:chOff x="0" y="0"/>
            <a:chExt cx="9144000" cy="6400800"/>
          </a:xfrm>
        </p:grpSpPr>
        <p:sp>
          <p:nvSpPr>
            <p:cNvPr id="16" name="Rectangle 15"/>
            <p:cNvSpPr/>
            <p:nvPr/>
          </p:nvSpPr>
          <p:spPr>
            <a:xfrm>
              <a:off x="1828800" y="4572000"/>
              <a:ext cx="6858000" cy="1828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10"/>
            <p:cNvGrpSpPr/>
            <p:nvPr/>
          </p:nvGrpSpPr>
          <p:grpSpPr>
            <a:xfrm>
              <a:off x="0" y="0"/>
              <a:ext cx="9144000" cy="6400800"/>
              <a:chOff x="0" y="0"/>
              <a:chExt cx="9144000" cy="6400800"/>
            </a:xfrm>
          </p:grpSpPr>
          <p:sp>
            <p:nvSpPr>
              <p:cNvPr id="15" name="Rectangle 14"/>
              <p:cNvSpPr/>
              <p:nvPr/>
            </p:nvSpPr>
            <p:spPr>
              <a:xfrm>
                <a:off x="0" y="0"/>
                <a:ext cx="1828800" cy="6400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0" y="4572000"/>
                <a:ext cx="91440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Rectangle 12"/>
            <p:cNvSpPr/>
            <p:nvPr/>
          </p:nvSpPr>
          <p:spPr>
            <a:xfrm>
              <a:off x="0" y="45720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a:xfrm>
            <a:off x="6934200" y="6553200"/>
            <a:ext cx="1676400" cy="228600"/>
          </a:xfrm>
        </p:spPr>
        <p:txBody>
          <a:bodyPr vert="horz" lIns="91440" tIns="45720" rIns="91440" bIns="45720" rtlCol="0" anchor="t" anchorCtr="0"/>
          <a:lstStyle>
            <a:lvl1pPr marL="0" algn="r" defTabSz="914400" rtl="0" eaLnBrk="1" latinLnBrk="0" hangingPunct="1">
              <a:defRPr sz="900" kern="1200" cap="small" baseline="0">
                <a:solidFill>
                  <a:sysClr val="windowText" lastClr="000000"/>
                </a:solidFill>
                <a:latin typeface="+mj-lt"/>
                <a:ea typeface="+mn-ea"/>
                <a:cs typeface="+mn-cs"/>
              </a:defRPr>
            </a:lvl1pPr>
          </a:lstStyle>
          <a:p>
            <a:fld id="{E00D52A3-CFD3-4335-9B8F-888B7B89FFF4}" type="datetimeFigureOut">
              <a:rPr lang="en-US" smtClean="0"/>
              <a:pPr/>
              <a:t>3/21/2014</a:t>
            </a:fld>
            <a:endParaRPr lang="en-US"/>
          </a:p>
        </p:txBody>
      </p:sp>
      <p:sp>
        <p:nvSpPr>
          <p:cNvPr id="5" name="Footer Placeholder 4"/>
          <p:cNvSpPr>
            <a:spLocks noGrp="1"/>
          </p:cNvSpPr>
          <p:nvPr>
            <p:ph type="ftr" sz="quarter" idx="11"/>
          </p:nvPr>
        </p:nvSpPr>
        <p:spPr>
          <a:xfrm>
            <a:off x="1891553" y="6553200"/>
            <a:ext cx="1676400" cy="228600"/>
          </a:xfrm>
        </p:spPr>
        <p:txBody>
          <a:bodyPr anchor="t" anchorCtr="0"/>
          <a:lstStyle>
            <a:lvl1pPr>
              <a:defRPr>
                <a:solidFill>
                  <a:sysClr val="windowText" lastClr="000000"/>
                </a:solidFill>
              </a:defRPr>
            </a:lvl1pPr>
          </a:lstStyle>
          <a:p>
            <a:endParaRPr lang="en-US"/>
          </a:p>
        </p:txBody>
      </p:sp>
      <p:sp>
        <p:nvSpPr>
          <p:cNvPr id="6" name="Slide Number Placeholder 5"/>
          <p:cNvSpPr>
            <a:spLocks noGrp="1"/>
          </p:cNvSpPr>
          <p:nvPr>
            <p:ph type="sldNum" sz="quarter" idx="12"/>
          </p:nvPr>
        </p:nvSpPr>
        <p:spPr>
          <a:xfrm>
            <a:off x="4870076" y="6553200"/>
            <a:ext cx="762000" cy="228600"/>
          </a:xfrm>
          <a:noFill/>
          <a:ln>
            <a:noFill/>
          </a:ln>
          <a:effectLst/>
        </p:spPr>
        <p:txBody>
          <a:bodyPr/>
          <a:lstStyle>
            <a:lvl1pPr algn="ctr">
              <a:defRPr sz="900" kern="1200" cap="small" baseline="0">
                <a:solidFill>
                  <a:sysClr val="windowText" lastClr="000000"/>
                </a:solidFill>
                <a:latin typeface="+mj-lt"/>
                <a:ea typeface="+mn-ea"/>
                <a:cs typeface="+mn-cs"/>
              </a:defRPr>
            </a:lvl1pPr>
          </a:lstStyle>
          <a:p>
            <a:fld id="{817610EF-34C8-4137-84B7-7BC5AD54F1A2}" type="slidenum">
              <a:rPr lang="en-US" smtClean="0"/>
              <a:pPr/>
              <a:t>‹#›</a:t>
            </a:fld>
            <a:endParaRPr lang="en-US"/>
          </a:p>
        </p:txBody>
      </p:sp>
      <p:sp>
        <p:nvSpPr>
          <p:cNvPr id="3" name="Subtitle 2"/>
          <p:cNvSpPr>
            <a:spLocks noGrp="1"/>
          </p:cNvSpPr>
          <p:nvPr>
            <p:ph type="subTitle" idx="1"/>
          </p:nvPr>
        </p:nvSpPr>
        <p:spPr>
          <a:xfrm>
            <a:off x="1905000" y="5867400"/>
            <a:ext cx="6570722" cy="457200"/>
          </a:xfrm>
        </p:spPr>
        <p:txBody>
          <a:bodyPr>
            <a:normAutofit/>
            <a:scene3d>
              <a:camera prst="orthographicFront"/>
              <a:lightRig rig="soft" dir="t">
                <a:rot lat="0" lon="0" rev="10800000"/>
              </a:lightRig>
            </a:scene3d>
            <a:sp3d>
              <a:contourClr>
                <a:srgbClr val="DDDDDD"/>
              </a:contourClr>
            </a:sp3d>
          </a:bodyPr>
          <a:lstStyle>
            <a:lvl1pPr marL="0" indent="0" algn="l">
              <a:spcBef>
                <a:spcPts val="0"/>
              </a:spcBef>
              <a:buNone/>
              <a:defRPr sz="2000">
                <a:solidFill>
                  <a:schemeClr val="tx1">
                    <a:alpha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905000" y="4648200"/>
            <a:ext cx="6553200" cy="1219200"/>
          </a:xfrm>
        </p:spPr>
        <p:txBody>
          <a:bodyPr anchor="b" anchorCtr="0">
            <a:noAutofit/>
          </a:bodyPr>
          <a:lstStyle>
            <a:lvl1pPr algn="l">
              <a:defRPr sz="3600"/>
            </a:lvl1pPr>
          </a:lstStyle>
          <a:p>
            <a:r>
              <a:rPr lang="en-US" smtClean="0"/>
              <a:t>Click to edit Master title style</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00D52A3-CFD3-4335-9B8F-888B7B89FFF4}" type="datetimeFigureOut">
              <a:rPr lang="en-US" smtClean="0"/>
              <a:pPr/>
              <a:t>3/21/2014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610EF-34C8-4137-84B7-7BC5AD54F1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9144000" cy="6858000"/>
            <a:chOff x="-442912" y="457200"/>
            <a:chExt cx="9144000" cy="6858000"/>
          </a:xfrm>
        </p:grpSpPr>
        <p:sp>
          <p:nvSpPr>
            <p:cNvPr id="18" name="Rectangle 17"/>
            <p:cNvSpPr/>
            <p:nvPr/>
          </p:nvSpPr>
          <p:spPr>
            <a:xfrm>
              <a:off x="-442912" y="457200"/>
              <a:ext cx="9129712" cy="1676400"/>
            </a:xfrm>
            <a:prstGeom prst="rect">
              <a:avLst/>
            </a:prstGeom>
            <a:solidFill>
              <a:schemeClr val="accent3"/>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6872288" y="457200"/>
              <a:ext cx="1828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6872288" y="45720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Oval 20"/>
            <p:cNvSpPr/>
            <p:nvPr/>
          </p:nvSpPr>
          <p:spPr>
            <a:xfrm>
              <a:off x="7367588"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467600" y="2298700"/>
            <a:ext cx="1447800" cy="38274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33400" y="2286000"/>
            <a:ext cx="5943600" cy="3840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00D52A3-CFD3-4335-9B8F-888B7B89FFF4}" type="datetimeFigureOut">
              <a:rPr lang="en-US" smtClean="0"/>
              <a:pPr/>
              <a:t>3/21/2014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848600" y="533400"/>
            <a:ext cx="762000" cy="609600"/>
          </a:xfrm>
        </p:spPr>
        <p:txBody>
          <a:bodyPr/>
          <a:lstStyle/>
          <a:p>
            <a:fld id="{817610EF-34C8-4137-84B7-7BC5AD54F1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00D52A3-CFD3-4335-9B8F-888B7B89FFF4}" type="datetimeFigureOut">
              <a:rPr lang="en-US" smtClean="0"/>
              <a:pPr/>
              <a:t>3/21/2014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610EF-34C8-4137-84B7-7BC5AD54F1A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10"/>
          <p:cNvGrpSpPr/>
          <p:nvPr/>
        </p:nvGrpSpPr>
        <p:grpSpPr>
          <a:xfrm>
            <a:off x="0" y="0"/>
            <a:ext cx="9144000" cy="6858000"/>
            <a:chOff x="0" y="0"/>
            <a:chExt cx="9144000" cy="6858000"/>
          </a:xfrm>
        </p:grpSpPr>
        <p:sp>
          <p:nvSpPr>
            <p:cNvPr id="7" name="Rectangle 6"/>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25146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28800" y="2514600"/>
              <a:ext cx="73152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2" name="Title 1"/>
          <p:cNvSpPr>
            <a:spLocks noGrp="1"/>
          </p:cNvSpPr>
          <p:nvPr>
            <p:ph type="title"/>
          </p:nvPr>
        </p:nvSpPr>
        <p:spPr>
          <a:xfrm>
            <a:off x="1905000" y="2667000"/>
            <a:ext cx="6629400" cy="1143000"/>
          </a:xfrm>
        </p:spPr>
        <p:txBody>
          <a:bodyPr vert="horz" lIns="91440" tIns="45720" rIns="91440" bIns="45720" rtlCol="0" anchor="b" anchorCtr="0">
            <a:noAutofit/>
          </a:bodyPr>
          <a:lstStyle>
            <a:lvl1pPr algn="l" defTabSz="914400" rtl="0" eaLnBrk="1" latinLnBrk="0" hangingPunct="1">
              <a:spcBef>
                <a:spcPct val="0"/>
              </a:spcBef>
              <a:buNone/>
              <a:defRPr sz="36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52400" y="4495800"/>
            <a:ext cx="1524000" cy="2057400"/>
          </a:xfrm>
        </p:spPr>
        <p:txBody>
          <a:bodyPr vert="horz" lIns="91440" tIns="45720" rIns="91440" bIns="45720" rtlCol="0">
            <a:normAutofit/>
          </a:bodyPr>
          <a:lstStyle>
            <a:lvl1pPr marL="0" indent="0">
              <a:lnSpc>
                <a:spcPct val="200000"/>
              </a:lnSpc>
              <a:buNone/>
              <a:defRPr sz="1600" b="1" kern="1200">
                <a:solidFill>
                  <a:srgbClr val="000000">
                    <a:alpha val="50196"/>
                  </a:srgb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smtClean="0"/>
              <a:t>Click to edit Master text styles</a:t>
            </a:r>
          </a:p>
        </p:txBody>
      </p:sp>
      <p:sp>
        <p:nvSpPr>
          <p:cNvPr id="4" name="Date Placeholder 3"/>
          <p:cNvSpPr>
            <a:spLocks noGrp="1"/>
          </p:cNvSpPr>
          <p:nvPr>
            <p:ph type="dt" sz="half" idx="10"/>
          </p:nvPr>
        </p:nvSpPr>
        <p:spPr>
          <a:xfrm>
            <a:off x="6931152" y="6556248"/>
            <a:ext cx="1673352" cy="228600"/>
          </a:xfrm>
        </p:spPr>
        <p:txBody>
          <a:bodyPr/>
          <a:lstStyle/>
          <a:p>
            <a:fld id="{E00D52A3-CFD3-4335-9B8F-888B7B89FFF4}" type="datetimeFigureOut">
              <a:rPr lang="en-US" smtClean="0"/>
              <a:pPr/>
              <a:t>3/21/2014</a:t>
            </a:fld>
            <a:endParaRPr lang="en-US"/>
          </a:p>
        </p:txBody>
      </p:sp>
      <p:sp>
        <p:nvSpPr>
          <p:cNvPr id="5" name="Footer Placeholder 4"/>
          <p:cNvSpPr>
            <a:spLocks noGrp="1"/>
          </p:cNvSpPr>
          <p:nvPr>
            <p:ph type="ftr" sz="quarter" idx="11"/>
          </p:nvPr>
        </p:nvSpPr>
        <p:spPr>
          <a:xfrm>
            <a:off x="1892808" y="6556248"/>
            <a:ext cx="1673352" cy="228600"/>
          </a:xfrm>
        </p:spPr>
        <p:txBody>
          <a:bodyPr/>
          <a:lstStyle/>
          <a:p>
            <a:endParaRPr lang="en-US"/>
          </a:p>
        </p:txBody>
      </p:sp>
      <p:sp>
        <p:nvSpPr>
          <p:cNvPr id="6" name="Slide Number Placeholder 5"/>
          <p:cNvSpPr>
            <a:spLocks noGrp="1"/>
          </p:cNvSpPr>
          <p:nvPr>
            <p:ph type="sldNum" sz="quarter" idx="12"/>
          </p:nvPr>
        </p:nvSpPr>
        <p:spPr>
          <a:xfrm>
            <a:off x="4867656" y="6556248"/>
            <a:ext cx="762000" cy="228600"/>
          </a:xfrm>
          <a:noFill/>
          <a:ln>
            <a:noFill/>
          </a:ln>
          <a:effectLst/>
        </p:spPr>
        <p:txBody>
          <a:bodyPr vert="horz" lIns="91440" tIns="45720" rIns="91440" bIns="45720" rtlCol="0" anchor="ctr"/>
          <a:lstStyle>
            <a:lvl1pPr marL="0" algn="ctr" defTabSz="914400" rtl="0" eaLnBrk="1" latinLnBrk="0" hangingPunct="1">
              <a:defRPr sz="900" kern="1200" cap="small" baseline="0">
                <a:solidFill>
                  <a:sysClr val="windowText" lastClr="000000"/>
                </a:solidFill>
                <a:latin typeface="+mj-lt"/>
                <a:ea typeface="+mn-ea"/>
                <a:cs typeface="+mn-cs"/>
              </a:defRPr>
            </a:lvl1pPr>
          </a:lstStyle>
          <a:p>
            <a:fld id="{817610EF-34C8-4137-84B7-7BC5AD54F1A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24384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7150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E00D52A3-CFD3-4335-9B8F-888B7B89FFF4}" type="datetimeFigureOut">
              <a:rPr lang="en-US" smtClean="0"/>
              <a:pPr/>
              <a:t>3/21/2014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610EF-34C8-4137-84B7-7BC5AD54F1A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2438400" y="2291697"/>
            <a:ext cx="2971800" cy="639762"/>
          </a:xfrm>
        </p:spPr>
        <p:txBody>
          <a:bodyPr vert="horz" lIns="91440" tIns="45720" rIns="91440" bIns="45720" rtlCol="0" anchor="ctr" anchorCtr="0">
            <a:noAutofit/>
          </a:bodyPr>
          <a:lstStyle>
            <a:lvl1pPr marL="0" indent="0">
              <a:buNone/>
              <a:defRPr sz="2200" b="0" kern="120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ts val="1800"/>
              </a:spcBef>
              <a:buClr>
                <a:schemeClr val="accent1"/>
              </a:buClr>
              <a:buSzPct val="80000"/>
              <a:buFont typeface="Wingdings" pitchFamily="2" charset="2"/>
              <a:buNone/>
            </a:pPr>
            <a:r>
              <a:rPr lang="en-US" smtClean="0"/>
              <a:t>Click to edit Master text styles</a:t>
            </a:r>
          </a:p>
        </p:txBody>
      </p:sp>
      <p:sp>
        <p:nvSpPr>
          <p:cNvPr id="4" name="Content Placeholder 3"/>
          <p:cNvSpPr>
            <a:spLocks noGrp="1"/>
          </p:cNvSpPr>
          <p:nvPr>
            <p:ph sz="half" idx="2"/>
          </p:nvPr>
        </p:nvSpPr>
        <p:spPr>
          <a:xfrm>
            <a:off x="2447925" y="3137647"/>
            <a:ext cx="2971800" cy="299923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715000" y="2291697"/>
            <a:ext cx="2971800" cy="639762"/>
          </a:xfrm>
        </p:spPr>
        <p:txBody>
          <a:bodyPr anchor="ctr" anchorCtr="0">
            <a:noAutofit/>
          </a:bodyPr>
          <a:lstStyle>
            <a:lvl1pPr marL="0" indent="0">
              <a:buNone/>
              <a:defRPr sz="22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715000" y="3137647"/>
            <a:ext cx="2971800" cy="300196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E00D52A3-CFD3-4335-9B8F-888B7B89FFF4}" type="datetimeFigureOut">
              <a:rPr lang="en-US" smtClean="0"/>
              <a:pPr/>
              <a:t>3/21/2014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7610EF-34C8-4137-84B7-7BC5AD54F1A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pSp>
        <p:nvGrpSpPr>
          <p:cNvPr id="6" name="Group 10"/>
          <p:cNvGrpSpPr/>
          <p:nvPr/>
        </p:nvGrpSpPr>
        <p:grpSpPr>
          <a:xfrm>
            <a:off x="0" y="0"/>
            <a:ext cx="9144000" cy="1676400"/>
            <a:chOff x="0" y="0"/>
            <a:chExt cx="9144000" cy="1676400"/>
          </a:xfrm>
        </p:grpSpPr>
        <p:sp>
          <p:nvSpPr>
            <p:cNvPr id="7" name="Rectangle 6"/>
            <p:cNvSpPr/>
            <p:nvPr/>
          </p:nvSpPr>
          <p:spPr>
            <a:xfrm>
              <a:off x="0" y="0"/>
              <a:ext cx="91440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E00D52A3-CFD3-4335-9B8F-888B7B89FFF4}" type="datetimeFigureOut">
              <a:rPr lang="en-US" smtClean="0"/>
              <a:pPr/>
              <a:t>3/21/2014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7610EF-34C8-4137-84B7-7BC5AD54F1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9"/>
          <p:cNvGrpSpPr/>
          <p:nvPr/>
        </p:nvGrpSpPr>
        <p:grpSpPr>
          <a:xfrm>
            <a:off x="0" y="0"/>
            <a:ext cx="1828800" cy="1676400"/>
            <a:chOff x="457200" y="457200"/>
            <a:chExt cx="1828800" cy="1676400"/>
          </a:xfrm>
        </p:grpSpPr>
        <p:sp>
          <p:nvSpPr>
            <p:cNvPr id="8" name="Rectangle 7"/>
            <p:cNvSpPr/>
            <p:nvPr/>
          </p:nvSpPr>
          <p:spPr>
            <a:xfrm>
              <a:off x="457200" y="457200"/>
              <a:ext cx="1828800" cy="1676400"/>
            </a:xfrm>
            <a:prstGeom prst="rect">
              <a:avLst/>
            </a:prstGeom>
            <a:solidFill>
              <a:schemeClr val="accent2"/>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Oval 8"/>
            <p:cNvSpPr/>
            <p:nvPr/>
          </p:nvSpPr>
          <p:spPr>
            <a:xfrm>
              <a:off x="952500"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Date Placeholder 1"/>
          <p:cNvSpPr>
            <a:spLocks noGrp="1"/>
          </p:cNvSpPr>
          <p:nvPr>
            <p:ph type="dt" sz="half" idx="10"/>
          </p:nvPr>
        </p:nvSpPr>
        <p:spPr/>
        <p:txBody>
          <a:bodyPr/>
          <a:lstStyle/>
          <a:p>
            <a:fld id="{E00D52A3-CFD3-4335-9B8F-888B7B89FFF4}" type="datetimeFigureOut">
              <a:rPr lang="en-US" smtClean="0"/>
              <a:pPr/>
              <a:t>3/21/2014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7610EF-34C8-4137-84B7-7BC5AD54F1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2706624" y="2446991"/>
            <a:ext cx="5715000" cy="3531198"/>
          </a:xfrm>
        </p:spPr>
        <p:txBody>
          <a:bodyPr>
            <a:normAutofit/>
          </a:bodyPr>
          <a:lstStyle>
            <a:lvl1pPr>
              <a:defRPr sz="22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64592" y="3031490"/>
            <a:ext cx="1524000" cy="2362200"/>
          </a:xfrm>
        </p:spPr>
        <p:txBody>
          <a:bodyPr/>
          <a:lstStyle>
            <a:lvl1pPr marL="0" indent="0">
              <a:lnSpc>
                <a:spcPct val="150000"/>
              </a:lnSpc>
              <a:buNone/>
              <a:defRPr sz="1400" b="1">
                <a:solidFill>
                  <a:srgbClr val="000000">
                    <a:alpha val="50196"/>
                  </a:srgb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0D52A3-CFD3-4335-9B8F-888B7B89FFF4}" type="datetimeFigureOut">
              <a:rPr lang="en-US" smtClean="0"/>
              <a:pPr/>
              <a:t>3/21/2014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610EF-34C8-4137-84B7-7BC5AD54F1A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706624" y="2450592"/>
            <a:ext cx="5715000" cy="3529584"/>
          </a:xfrm>
          <a:noFill/>
          <a:ln w="101600" cmpd="sng">
            <a:miter lim="800000"/>
          </a:ln>
          <a:effectLst>
            <a:outerShdw blurRad="63500" sx="102000" sy="102000" algn="ctr" rotWithShape="0">
              <a:prstClr val="black">
                <a:alpha val="30000"/>
              </a:prstClr>
            </a:outerShdw>
          </a:effectLst>
        </p:spPr>
        <p:style>
          <a:lnRef idx="3">
            <a:schemeClr val="lt1"/>
          </a:lnRef>
          <a:fillRef idx="1">
            <a:schemeClr val="accent2"/>
          </a:fillRef>
          <a:effectRef idx="1">
            <a:schemeClr val="accent2"/>
          </a:effectRef>
          <a:fontRef idx="none"/>
        </p:style>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64592" y="3031489"/>
            <a:ext cx="1527048" cy="2359152"/>
          </a:xfrm>
        </p:spPr>
        <p:txBody>
          <a:bodyPr vert="horz" lIns="91440" tIns="45720" rIns="91440" bIns="45720" rtlCol="0">
            <a:normAutofit/>
          </a:bodyPr>
          <a:lstStyle>
            <a:lvl1pPr marL="0" indent="0">
              <a:lnSpc>
                <a:spcPct val="150000"/>
              </a:lnSpc>
              <a:buNone/>
              <a:defRPr sz="1400" b="1" kern="1200">
                <a:solidFill>
                  <a:srgbClr val="000000">
                    <a:alpha val="50196"/>
                  </a:srgb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E00D52A3-CFD3-4335-9B8F-888B7B89FFF4}" type="datetimeFigureOut">
              <a:rPr lang="en-US" smtClean="0"/>
              <a:pPr/>
              <a:t>3/21/2014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610EF-34C8-4137-84B7-7BC5AD54F1A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 name="Group 11"/>
          <p:cNvGrpSpPr/>
          <p:nvPr/>
        </p:nvGrpSpPr>
        <p:grpSpPr>
          <a:xfrm>
            <a:off x="0" y="0"/>
            <a:ext cx="9144000" cy="6858000"/>
            <a:chOff x="0" y="0"/>
            <a:chExt cx="9144000" cy="6858000"/>
          </a:xfrm>
        </p:grpSpPr>
        <p:sp>
          <p:nvSpPr>
            <p:cNvPr id="7" name="Rectangle 6"/>
            <p:cNvSpPr/>
            <p:nvPr/>
          </p:nvSpPr>
          <p:spPr>
            <a:xfrm>
              <a:off x="457200" y="0"/>
              <a:ext cx="86868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Oval 10"/>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Text Placeholder 2"/>
          <p:cNvSpPr>
            <a:spLocks noGrp="1"/>
          </p:cNvSpPr>
          <p:nvPr>
            <p:ph type="body" idx="1"/>
          </p:nvPr>
        </p:nvSpPr>
        <p:spPr>
          <a:xfrm>
            <a:off x="2438400" y="2286000"/>
            <a:ext cx="6248400" cy="3840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Placeholder 1"/>
          <p:cNvSpPr>
            <a:spLocks noGrp="1"/>
          </p:cNvSpPr>
          <p:nvPr>
            <p:ph type="title"/>
          </p:nvPr>
        </p:nvSpPr>
        <p:spPr>
          <a:xfrm>
            <a:off x="2438400" y="228600"/>
            <a:ext cx="6248400" cy="114300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4" name="Date Placeholder 3"/>
          <p:cNvSpPr>
            <a:spLocks noGrp="1"/>
          </p:cNvSpPr>
          <p:nvPr>
            <p:ph type="dt" sz="half" idx="2"/>
          </p:nvPr>
        </p:nvSpPr>
        <p:spPr>
          <a:xfrm>
            <a:off x="6553200" y="6351494"/>
            <a:ext cx="2133600" cy="365125"/>
          </a:xfrm>
          <a:prstGeom prst="rect">
            <a:avLst/>
          </a:prstGeom>
        </p:spPr>
        <p:txBody>
          <a:bodyPr vert="horz" lIns="91440" tIns="45720" rIns="91440" bIns="45720" rtlCol="0" anchor="ctr"/>
          <a:lstStyle>
            <a:lvl1pPr algn="r">
              <a:defRPr sz="900" cap="small" baseline="0">
                <a:solidFill>
                  <a:schemeClr val="tx1"/>
                </a:solidFill>
                <a:latin typeface="+mj-lt"/>
              </a:defRPr>
            </a:lvl1pPr>
          </a:lstStyle>
          <a:p>
            <a:fld id="{E00D52A3-CFD3-4335-9B8F-888B7B89FFF4}" type="datetimeFigureOut">
              <a:rPr lang="en-US" smtClean="0"/>
              <a:pPr/>
              <a:t>3/21/2014</a:t>
            </a:fld>
            <a:endParaRPr lang="en-US"/>
          </a:p>
        </p:txBody>
      </p:sp>
      <p:sp>
        <p:nvSpPr>
          <p:cNvPr id="5" name="Footer Placeholder 4"/>
          <p:cNvSpPr>
            <a:spLocks noGrp="1"/>
          </p:cNvSpPr>
          <p:nvPr>
            <p:ph type="ftr" sz="quarter" idx="3"/>
          </p:nvPr>
        </p:nvSpPr>
        <p:spPr>
          <a:xfrm>
            <a:off x="2438400" y="6356350"/>
            <a:ext cx="2895600" cy="365125"/>
          </a:xfrm>
          <a:prstGeom prst="rect">
            <a:avLst/>
          </a:prstGeom>
        </p:spPr>
        <p:txBody>
          <a:bodyPr vert="horz" lIns="91440" tIns="45720" rIns="91440" bIns="45720" rtlCol="0" anchor="ctr"/>
          <a:lstStyle>
            <a:lvl1pPr algn="l">
              <a:defRPr sz="900" cap="small" baseline="0">
                <a:solidFill>
                  <a:schemeClr val="tx1"/>
                </a:solidFill>
                <a:latin typeface="+mj-lt"/>
              </a:defRPr>
            </a:lvl1pPr>
          </a:lstStyle>
          <a:p>
            <a:endParaRPr lang="en-US"/>
          </a:p>
        </p:txBody>
      </p:sp>
      <p:sp>
        <p:nvSpPr>
          <p:cNvPr id="6" name="Slide Number Placeholder 5"/>
          <p:cNvSpPr>
            <a:spLocks noGrp="1"/>
          </p:cNvSpPr>
          <p:nvPr>
            <p:ph type="sldNum" sz="quarter" idx="4"/>
          </p:nvPr>
        </p:nvSpPr>
        <p:spPr>
          <a:xfrm>
            <a:off x="533400" y="533400"/>
            <a:ext cx="762000" cy="609600"/>
          </a:xfrm>
          <a:prstGeom prst="rect">
            <a:avLst/>
          </a:prstGeom>
        </p:spPr>
        <p:txBody>
          <a:bodyPr vert="horz" lIns="91440" tIns="45720" rIns="91440" bIns="45720" rtlCol="0" anchor="ctr"/>
          <a:lstStyle>
            <a:lvl1pPr algn="ctr">
              <a:defRPr sz="1600" cap="small" baseline="0">
                <a:solidFill>
                  <a:schemeClr val="tx1"/>
                </a:solidFill>
                <a:latin typeface="+mj-lt"/>
              </a:defRPr>
            </a:lvl1pPr>
          </a:lstStyle>
          <a:p>
            <a:fld id="{817610EF-34C8-4137-84B7-7BC5AD54F1A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r" defTabSz="914400" rtl="0" eaLnBrk="1" latinLnBrk="0" hangingPunct="1">
        <a:spcBef>
          <a:spcPct val="0"/>
        </a:spcBef>
        <a:buNone/>
        <a:defRPr sz="4400" kern="1200" cap="small" spc="200" baseline="0">
          <a:solidFill>
            <a:schemeClr val="tx1"/>
          </a:solidFill>
          <a:latin typeface="+mj-lt"/>
          <a:ea typeface="+mj-ea"/>
          <a:cs typeface="+mj-cs"/>
        </a:defRPr>
      </a:lvl1pPr>
    </p:titleStyle>
    <p:bodyStyle>
      <a:lvl1pPr marL="457200" indent="-457200" algn="l" defTabSz="914400" rtl="0" eaLnBrk="1" latinLnBrk="0" hangingPunct="1">
        <a:spcBef>
          <a:spcPts val="1800"/>
        </a:spcBef>
        <a:buClr>
          <a:schemeClr val="accent1"/>
        </a:buClr>
        <a:buSzPct val="80000"/>
        <a:buFont typeface="Wingdings" pitchFamily="2" charset="2"/>
        <a:buChar char=""/>
        <a:defRPr sz="2200" kern="1200">
          <a:solidFill>
            <a:schemeClr val="tx1"/>
          </a:solidFill>
          <a:latin typeface="+mn-lt"/>
          <a:ea typeface="+mn-ea"/>
          <a:cs typeface="+mn-cs"/>
        </a:defRPr>
      </a:lvl1pPr>
      <a:lvl2pPr marL="914400" indent="-457200" algn="l" defTabSz="914400" rtl="0" eaLnBrk="1" latinLnBrk="0" hangingPunct="1">
        <a:spcBef>
          <a:spcPts val="1800"/>
        </a:spcBef>
        <a:buClr>
          <a:schemeClr val="accent2"/>
        </a:buClr>
        <a:buSzPct val="80000"/>
        <a:buFont typeface="Wingdings" pitchFamily="2" charset="2"/>
        <a:buChar char=""/>
        <a:defRPr sz="2000" kern="1200">
          <a:solidFill>
            <a:schemeClr val="tx1"/>
          </a:solidFill>
          <a:latin typeface="+mn-lt"/>
          <a:ea typeface="+mn-ea"/>
          <a:cs typeface="+mn-cs"/>
        </a:defRPr>
      </a:lvl2pPr>
      <a:lvl3pPr marL="1371600" indent="-457200" algn="l" defTabSz="914400" rtl="0" eaLnBrk="1" latinLnBrk="0" hangingPunct="1">
        <a:spcBef>
          <a:spcPts val="1200"/>
        </a:spcBef>
        <a:buClr>
          <a:schemeClr val="accent3"/>
        </a:buClr>
        <a:buSzPct val="80000"/>
        <a:buFont typeface="Wingdings" pitchFamily="2" charset="2"/>
        <a:buChar char=""/>
        <a:defRPr sz="1800" kern="1200">
          <a:solidFill>
            <a:schemeClr val="tx1"/>
          </a:solidFill>
          <a:latin typeface="+mn-lt"/>
          <a:ea typeface="+mn-ea"/>
          <a:cs typeface="+mn-cs"/>
        </a:defRPr>
      </a:lvl3pPr>
      <a:lvl4pPr marL="1828800" indent="-457200" algn="l" defTabSz="914400" rtl="0" eaLnBrk="1" latinLnBrk="0" hangingPunct="1">
        <a:spcBef>
          <a:spcPts val="1200"/>
        </a:spcBef>
        <a:buClr>
          <a:schemeClr val="accent4"/>
        </a:buClr>
        <a:buSzPct val="80000"/>
        <a:buFont typeface="Wingdings" pitchFamily="2" charset="2"/>
        <a:buChar char=""/>
        <a:defRPr sz="1600" kern="1200">
          <a:solidFill>
            <a:schemeClr val="tx1"/>
          </a:solidFill>
          <a:latin typeface="+mn-lt"/>
          <a:ea typeface="+mn-ea"/>
          <a:cs typeface="+mn-cs"/>
        </a:defRPr>
      </a:lvl4pPr>
      <a:lvl5pPr marL="2286000" indent="-457200" algn="l" defTabSz="914400" rtl="0" eaLnBrk="1" latinLnBrk="0" hangingPunct="1">
        <a:spcBef>
          <a:spcPts val="1200"/>
        </a:spcBef>
        <a:buClr>
          <a:schemeClr val="accent5"/>
        </a:buClr>
        <a:buSzPct val="80000"/>
        <a:buFont typeface="Wingdings" pitchFamily="2" charset="2"/>
        <a:buChar char=""/>
        <a:defRPr sz="1600" kern="1200">
          <a:solidFill>
            <a:schemeClr val="tx1"/>
          </a:solidFill>
          <a:latin typeface="+mn-lt"/>
          <a:ea typeface="+mn-ea"/>
          <a:cs typeface="+mn-cs"/>
        </a:defRPr>
      </a:lvl5pPr>
      <a:lvl6pPr marL="2743200" indent="-457200" algn="l" defTabSz="914400" rtl="0" eaLnBrk="1" latinLnBrk="0" hangingPunct="1">
        <a:spcBef>
          <a:spcPts val="1200"/>
        </a:spcBef>
        <a:buClr>
          <a:schemeClr val="accent6"/>
        </a:buClr>
        <a:buSzPct val="90000"/>
        <a:buFont typeface="Wingdings" pitchFamily="2" charset="2"/>
        <a:buChar char=""/>
        <a:defRPr sz="1600" kern="1200">
          <a:solidFill>
            <a:schemeClr val="tx1"/>
          </a:solidFill>
          <a:latin typeface="+mn-lt"/>
          <a:ea typeface="+mn-ea"/>
          <a:cs typeface="+mn-cs"/>
        </a:defRPr>
      </a:lvl6pPr>
      <a:lvl7pPr marL="3200400" indent="-457200" algn="l" defTabSz="914400" rtl="0" eaLnBrk="1" latinLnBrk="0" hangingPunct="1">
        <a:spcBef>
          <a:spcPts val="1200"/>
        </a:spcBef>
        <a:buClr>
          <a:schemeClr val="accent1"/>
        </a:buClr>
        <a:buSzPct val="70000"/>
        <a:buFont typeface="Wingdings" pitchFamily="2" charset="2"/>
        <a:buChar char="¢"/>
        <a:defRPr sz="1600" kern="1200" baseline="0">
          <a:solidFill>
            <a:schemeClr val="tx1"/>
          </a:solidFill>
          <a:latin typeface="+mn-lt"/>
          <a:ea typeface="+mn-ea"/>
          <a:cs typeface="+mn-cs"/>
        </a:defRPr>
      </a:lvl7pPr>
      <a:lvl8pPr marL="3657600" indent="-457200" algn="l" defTabSz="914400" rtl="0" eaLnBrk="1" latinLnBrk="0" hangingPunct="1">
        <a:spcBef>
          <a:spcPts val="1200"/>
        </a:spcBef>
        <a:buClr>
          <a:schemeClr val="accent3"/>
        </a:buClr>
        <a:buFont typeface="Courier New" pitchFamily="49" charset="0"/>
        <a:buChar char="o"/>
        <a:defRPr sz="1600" kern="1200" baseline="0">
          <a:solidFill>
            <a:schemeClr val="tx1"/>
          </a:solidFill>
          <a:latin typeface="+mn-lt"/>
          <a:ea typeface="+mn-ea"/>
          <a:cs typeface="+mn-cs"/>
        </a:defRPr>
      </a:lvl8pPr>
      <a:lvl9pPr marL="4114800" indent="-457200" algn="l" defTabSz="914400" rtl="0" eaLnBrk="1" latinLnBrk="0" hangingPunct="1">
        <a:spcBef>
          <a:spcPts val="1200"/>
        </a:spcBef>
        <a:buClr>
          <a:schemeClr val="accent5"/>
        </a:buClr>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www.bls.gov/oco/pdf/ocos276.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Graphic%20Design%20Examples.pptx" TargetMode="External"/><Relationship Id="rId2" Type="http://schemas.openxmlformats.org/officeDocument/2006/relationships/hyperlink" Target="http://www.bls.gov/oco/pdf/ocos090.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bls.gov/oco/pdf/ocos264.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bls.gov/oco/pdf/ocos264.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bls.gov/oco/ocos091.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bls.gov/oco/ocos305.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2057400" y="304800"/>
            <a:ext cx="6570722" cy="3886200"/>
          </a:xfrm>
        </p:spPr>
        <p:txBody>
          <a:bodyPr>
            <a:normAutofit lnSpcReduction="10000"/>
          </a:bodyPr>
          <a:lstStyle/>
          <a:p>
            <a:pPr marL="0" indent="0" algn="ctr">
              <a:lnSpc>
                <a:spcPct val="150000"/>
              </a:lnSpc>
              <a:buNone/>
            </a:pPr>
            <a:r>
              <a:rPr lang="en-US" sz="2400" dirty="0" smtClean="0"/>
              <a:t>Careers in digital media are wide-ranging—</a:t>
            </a:r>
          </a:p>
          <a:p>
            <a:pPr marL="0" indent="0" algn="ctr">
              <a:lnSpc>
                <a:spcPct val="150000"/>
              </a:lnSpc>
              <a:buNone/>
            </a:pPr>
            <a:r>
              <a:rPr lang="en-US" sz="2400" dirty="0" smtClean="0"/>
              <a:t>from print media to web design</a:t>
            </a:r>
          </a:p>
          <a:p>
            <a:pPr marL="0" indent="0" algn="ctr">
              <a:lnSpc>
                <a:spcPct val="150000"/>
              </a:lnSpc>
              <a:buNone/>
            </a:pPr>
            <a:r>
              <a:rPr lang="en-US" sz="2400" dirty="0" smtClean="0"/>
              <a:t>video editor to photographer</a:t>
            </a:r>
          </a:p>
          <a:p>
            <a:pPr marL="0" indent="0" algn="ctr">
              <a:lnSpc>
                <a:spcPct val="150000"/>
              </a:lnSpc>
              <a:buNone/>
            </a:pPr>
            <a:r>
              <a:rPr lang="en-US" sz="2400" dirty="0" smtClean="0"/>
              <a:t>sound technician to script writer</a:t>
            </a:r>
          </a:p>
          <a:p>
            <a:pPr marL="0" indent="0" algn="ctr">
              <a:lnSpc>
                <a:spcPct val="150000"/>
              </a:lnSpc>
              <a:buNone/>
            </a:pPr>
            <a:r>
              <a:rPr lang="en-US" sz="2400" dirty="0" smtClean="0"/>
              <a:t>animator to </a:t>
            </a:r>
            <a:r>
              <a:rPr lang="en-US" sz="2400" smtClean="0"/>
              <a:t>gaming developer.</a:t>
            </a:r>
            <a:endParaRPr lang="en-US" sz="2400" dirty="0" smtClean="0"/>
          </a:p>
          <a:p>
            <a:pPr marL="0" indent="0" algn="ctr">
              <a:lnSpc>
                <a:spcPct val="150000"/>
              </a:lnSpc>
              <a:buNone/>
            </a:pPr>
            <a:r>
              <a:rPr lang="en-US" sz="2400" dirty="0" smtClean="0"/>
              <a:t>We’re going to take a closer look at a</a:t>
            </a:r>
          </a:p>
          <a:p>
            <a:pPr marL="0" indent="0" algn="ctr">
              <a:lnSpc>
                <a:spcPct val="150000"/>
              </a:lnSpc>
              <a:buNone/>
            </a:pPr>
            <a:r>
              <a:rPr lang="en-US" sz="2400" dirty="0" smtClean="0"/>
              <a:t>few specific careers.</a:t>
            </a:r>
          </a:p>
          <a:p>
            <a:pPr marL="0" indent="0" algn="ctr">
              <a:buNone/>
            </a:pPr>
            <a:endParaRPr lang="en-US" dirty="0" smtClean="0"/>
          </a:p>
          <a:p>
            <a:pPr marL="0" indent="0" algn="ctr">
              <a:buNone/>
            </a:pPr>
            <a:endParaRPr lang="en-US" dirty="0"/>
          </a:p>
        </p:txBody>
      </p:sp>
      <p:sp>
        <p:nvSpPr>
          <p:cNvPr id="2" name="Title 1"/>
          <p:cNvSpPr>
            <a:spLocks noGrp="1"/>
          </p:cNvSpPr>
          <p:nvPr>
            <p:ph type="ctrTitle"/>
          </p:nvPr>
        </p:nvSpPr>
        <p:spPr/>
        <p:txBody>
          <a:bodyPr/>
          <a:lstStyle/>
          <a:p>
            <a:r>
              <a:rPr lang="en-US" dirty="0" smtClean="0"/>
              <a:t>Careers in Digital Media</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900" dirty="0" smtClean="0"/>
              <a:t>Careers in Digital Media</a:t>
            </a:r>
            <a:endParaRPr lang="en-US" sz="3900" dirty="0"/>
          </a:p>
        </p:txBody>
      </p:sp>
      <p:sp>
        <p:nvSpPr>
          <p:cNvPr id="15" name="Content Placeholder 14"/>
          <p:cNvSpPr>
            <a:spLocks noGrp="1"/>
          </p:cNvSpPr>
          <p:nvPr>
            <p:ph sz="half" idx="1"/>
          </p:nvPr>
        </p:nvSpPr>
        <p:spPr>
          <a:xfrm>
            <a:off x="2133600" y="2298700"/>
            <a:ext cx="3886200" cy="3827463"/>
          </a:xfrm>
        </p:spPr>
        <p:txBody>
          <a:bodyPr>
            <a:normAutofit/>
          </a:bodyPr>
          <a:lstStyle/>
          <a:p>
            <a:r>
              <a:rPr lang="en-US" sz="2400" dirty="0" smtClean="0"/>
              <a:t>Desktop Publisher</a:t>
            </a:r>
          </a:p>
          <a:p>
            <a:r>
              <a:rPr lang="en-US" sz="2400" dirty="0" smtClean="0"/>
              <a:t>Graphic Designer</a:t>
            </a:r>
          </a:p>
          <a:p>
            <a:r>
              <a:rPr lang="en-US" sz="2400" dirty="0" smtClean="0"/>
              <a:t>Photographer</a:t>
            </a:r>
          </a:p>
          <a:p>
            <a:r>
              <a:rPr lang="en-US" sz="2400" dirty="0" smtClean="0"/>
              <a:t>Commercial Photographer</a:t>
            </a:r>
            <a:endParaRPr lang="en-US" sz="2400" dirty="0"/>
          </a:p>
        </p:txBody>
      </p:sp>
      <p:sp>
        <p:nvSpPr>
          <p:cNvPr id="16" name="Content Placeholder 15"/>
          <p:cNvSpPr>
            <a:spLocks noGrp="1"/>
          </p:cNvSpPr>
          <p:nvPr>
            <p:ph sz="half" idx="2"/>
          </p:nvPr>
        </p:nvSpPr>
        <p:spPr>
          <a:xfrm>
            <a:off x="6019800" y="2286000"/>
            <a:ext cx="2971800" cy="3827463"/>
          </a:xfrm>
        </p:spPr>
        <p:txBody>
          <a:bodyPr>
            <a:normAutofit/>
          </a:bodyPr>
          <a:lstStyle/>
          <a:p>
            <a:r>
              <a:rPr lang="en-US" sz="2400" dirty="0" smtClean="0"/>
              <a:t>Videographer</a:t>
            </a:r>
          </a:p>
          <a:p>
            <a:r>
              <a:rPr lang="en-US" sz="2400" dirty="0" smtClean="0"/>
              <a:t>Web Developer</a:t>
            </a:r>
          </a:p>
          <a:p>
            <a:r>
              <a:rPr lang="en-US" sz="2400" dirty="0" smtClean="0"/>
              <a:t>Animator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Desktop Publisher</a:t>
            </a:r>
            <a:endParaRPr lang="en-US" dirty="0"/>
          </a:p>
        </p:txBody>
      </p:sp>
      <p:sp>
        <p:nvSpPr>
          <p:cNvPr id="3" name="Content Placeholder 2"/>
          <p:cNvSpPr>
            <a:spLocks noGrp="1"/>
          </p:cNvSpPr>
          <p:nvPr>
            <p:ph idx="1"/>
          </p:nvPr>
        </p:nvSpPr>
        <p:spPr>
          <a:xfrm>
            <a:off x="2209800" y="2133600"/>
            <a:ext cx="6781800" cy="4191000"/>
          </a:xfrm>
        </p:spPr>
        <p:txBody>
          <a:bodyPr>
            <a:normAutofit fontScale="92500" lnSpcReduction="20000"/>
          </a:bodyPr>
          <a:lstStyle/>
          <a:p>
            <a:r>
              <a:rPr lang="en-US" dirty="0" smtClean="0"/>
              <a:t>Desktop publishers use computer software to produce high quality, printed documents that combine text and graphics</a:t>
            </a:r>
          </a:p>
          <a:p>
            <a:r>
              <a:rPr lang="en-US" dirty="0" smtClean="0"/>
              <a:t>Desktop publishers may also be called:</a:t>
            </a:r>
          </a:p>
          <a:p>
            <a:pPr lvl="1"/>
            <a:r>
              <a:rPr lang="en-US" dirty="0" smtClean="0"/>
              <a:t>Publications specialists, electronic publishers, DTP operators, desktop publishing editors, electronic prepress technicians, electronic publishing specialists, image designers, typographers, compositors, layout artists, and Web publications designers. </a:t>
            </a:r>
          </a:p>
          <a:p>
            <a:r>
              <a:rPr lang="en-US" dirty="0" smtClean="0"/>
              <a:t>There is generally no educational requirement for the job of desktop publisher. Most people learn on the job or by taking classes online or through local learning centers that teach the latest software. </a:t>
            </a:r>
            <a:endParaRPr lang="en-US" dirty="0"/>
          </a:p>
        </p:txBody>
      </p:sp>
      <p:sp>
        <p:nvSpPr>
          <p:cNvPr id="4" name="Rectangle 3"/>
          <p:cNvSpPr/>
          <p:nvPr/>
        </p:nvSpPr>
        <p:spPr>
          <a:xfrm>
            <a:off x="5791200" y="6324600"/>
            <a:ext cx="2780569" cy="276999"/>
          </a:xfrm>
          <a:prstGeom prst="rect">
            <a:avLst/>
          </a:prstGeom>
        </p:spPr>
        <p:txBody>
          <a:bodyPr wrap="none">
            <a:spAutoFit/>
          </a:bodyPr>
          <a:lstStyle/>
          <a:p>
            <a:r>
              <a:rPr lang="en-US" sz="1200" dirty="0" smtClean="0">
                <a:hlinkClick r:id="rId3"/>
              </a:rPr>
              <a:t>http://www.bls.gov/oco/pdf/ocos276.pdf</a:t>
            </a:r>
            <a:endParaRPr lang="en-US"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Graphic Designer</a:t>
            </a:r>
            <a:endParaRPr lang="en-US" dirty="0"/>
          </a:p>
        </p:txBody>
      </p:sp>
      <p:sp>
        <p:nvSpPr>
          <p:cNvPr id="3" name="Content Placeholder 2"/>
          <p:cNvSpPr>
            <a:spLocks noGrp="1"/>
          </p:cNvSpPr>
          <p:nvPr>
            <p:ph idx="1"/>
          </p:nvPr>
        </p:nvSpPr>
        <p:spPr>
          <a:xfrm>
            <a:off x="2133600" y="2133600"/>
            <a:ext cx="6858000" cy="3992563"/>
          </a:xfrm>
        </p:spPr>
        <p:txBody>
          <a:bodyPr>
            <a:normAutofit fontScale="92500" lnSpcReduction="10000"/>
          </a:bodyPr>
          <a:lstStyle/>
          <a:p>
            <a:r>
              <a:rPr lang="en-US" dirty="0" smtClean="0"/>
              <a:t>Graphic designers—or </a:t>
            </a:r>
            <a:r>
              <a:rPr lang="en-US" i="1" dirty="0" smtClean="0"/>
              <a:t>graphic artists—plan, analyze, and create visual solutions to communications problems. </a:t>
            </a:r>
          </a:p>
          <a:p>
            <a:r>
              <a:rPr lang="en-US" dirty="0" smtClean="0"/>
              <a:t>Graphic designers develop the overall layout and production design of magazines, newspapers, journals, corporate reports, and other publications. </a:t>
            </a:r>
          </a:p>
          <a:p>
            <a:r>
              <a:rPr lang="en-US" dirty="0" smtClean="0"/>
              <a:t>They also produce promotional displays, packaging, and marketing brochures for products and services, design logos, and develop signs and signage systems for business and government. </a:t>
            </a:r>
          </a:p>
          <a:p>
            <a:r>
              <a:rPr lang="en-US" dirty="0" smtClean="0"/>
              <a:t>A bachelor’s degree in graphic design is usually required for most entry-level and advanced graphic design positions. </a:t>
            </a:r>
            <a:endParaRPr lang="en-US" dirty="0"/>
          </a:p>
        </p:txBody>
      </p:sp>
      <p:sp>
        <p:nvSpPr>
          <p:cNvPr id="4" name="Rectangle 3"/>
          <p:cNvSpPr/>
          <p:nvPr/>
        </p:nvSpPr>
        <p:spPr>
          <a:xfrm>
            <a:off x="5867400" y="6172200"/>
            <a:ext cx="2780569" cy="276999"/>
          </a:xfrm>
          <a:prstGeom prst="rect">
            <a:avLst/>
          </a:prstGeom>
        </p:spPr>
        <p:txBody>
          <a:bodyPr wrap="none">
            <a:spAutoFit/>
          </a:bodyPr>
          <a:lstStyle/>
          <a:p>
            <a:r>
              <a:rPr lang="en-US" sz="1200" dirty="0" smtClean="0">
                <a:hlinkClick r:id="rId2"/>
              </a:rPr>
              <a:t>http://www.bls.gov/oco/pdf/ocos090.pdf</a:t>
            </a:r>
            <a:endParaRPr lang="en-US" sz="1200" dirty="0"/>
          </a:p>
        </p:txBody>
      </p:sp>
      <p:sp>
        <p:nvSpPr>
          <p:cNvPr id="5" name="Right Arrow 4">
            <a:hlinkClick r:id="rId3" action="ppaction://hlinkpres?slideindex=1&amp;slidetitle="/>
          </p:cNvPr>
          <p:cNvSpPr/>
          <p:nvPr/>
        </p:nvSpPr>
        <p:spPr>
          <a:xfrm>
            <a:off x="152400" y="5867400"/>
            <a:ext cx="14478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Photographer</a:t>
            </a:r>
            <a:endParaRPr lang="en-US" dirty="0"/>
          </a:p>
        </p:txBody>
      </p:sp>
      <p:sp>
        <p:nvSpPr>
          <p:cNvPr id="3" name="Content Placeholder 2"/>
          <p:cNvSpPr>
            <a:spLocks noGrp="1"/>
          </p:cNvSpPr>
          <p:nvPr>
            <p:ph idx="1"/>
          </p:nvPr>
        </p:nvSpPr>
        <p:spPr>
          <a:xfrm>
            <a:off x="2133600" y="2286000"/>
            <a:ext cx="6705600" cy="3840163"/>
          </a:xfrm>
        </p:spPr>
        <p:txBody>
          <a:bodyPr>
            <a:normAutofit lnSpcReduction="10000"/>
          </a:bodyPr>
          <a:lstStyle/>
          <a:p>
            <a:r>
              <a:rPr lang="en-US" dirty="0" smtClean="0"/>
              <a:t>A person who takes photographs, either as a hobby or a profession</a:t>
            </a:r>
          </a:p>
          <a:p>
            <a:r>
              <a:rPr lang="en-US" dirty="0" smtClean="0"/>
              <a:t>Employers usually seek applicants with a “good eye,” imagination, and creativity, as well as a good technical understanding of photography.  </a:t>
            </a:r>
          </a:p>
          <a:p>
            <a:r>
              <a:rPr lang="en-US" dirty="0" smtClean="0"/>
              <a:t>Photojournalists or industrial or scientific photographers generally need a college degree. Freelance and portrait photographers need technical proficiency, gained through a degree, training program, or experience.</a:t>
            </a:r>
            <a:endParaRPr lang="en-US" dirty="0"/>
          </a:p>
        </p:txBody>
      </p:sp>
      <p:sp>
        <p:nvSpPr>
          <p:cNvPr id="4" name="Rectangle 3"/>
          <p:cNvSpPr/>
          <p:nvPr/>
        </p:nvSpPr>
        <p:spPr>
          <a:xfrm>
            <a:off x="6096000" y="6400800"/>
            <a:ext cx="2780569" cy="276999"/>
          </a:xfrm>
          <a:prstGeom prst="rect">
            <a:avLst/>
          </a:prstGeom>
        </p:spPr>
        <p:txBody>
          <a:bodyPr wrap="none">
            <a:spAutoFit/>
          </a:bodyPr>
          <a:lstStyle/>
          <a:p>
            <a:r>
              <a:rPr lang="en-US" sz="1200" dirty="0" smtClean="0">
                <a:hlinkClick r:id="rId3"/>
              </a:rPr>
              <a:t>http://www.bls.gov/oco/pdf/ocos264.pdf</a:t>
            </a:r>
            <a:endParaRPr lang="en-US" sz="1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Commercial Photographer</a:t>
            </a:r>
            <a:endParaRPr lang="en-US" dirty="0"/>
          </a:p>
        </p:txBody>
      </p:sp>
      <p:sp>
        <p:nvSpPr>
          <p:cNvPr id="3" name="Content Placeholder 2"/>
          <p:cNvSpPr>
            <a:spLocks noGrp="1"/>
          </p:cNvSpPr>
          <p:nvPr>
            <p:ph idx="1"/>
          </p:nvPr>
        </p:nvSpPr>
        <p:spPr>
          <a:xfrm>
            <a:off x="2133600" y="2286000"/>
            <a:ext cx="6553200" cy="3840163"/>
          </a:xfrm>
        </p:spPr>
        <p:txBody>
          <a:bodyPr>
            <a:normAutofit fontScale="85000" lnSpcReduction="20000"/>
          </a:bodyPr>
          <a:lstStyle/>
          <a:p>
            <a:r>
              <a:rPr lang="en-US" dirty="0" smtClean="0"/>
              <a:t>A career that involves taking pictures of subjects such as people, buildings or merchandise to be used in a variety of media</a:t>
            </a:r>
          </a:p>
          <a:p>
            <a:r>
              <a:rPr lang="en-US" dirty="0" smtClean="0"/>
              <a:t>Commercial photographers may contract with a client to take specific pictures.</a:t>
            </a:r>
          </a:p>
          <a:p>
            <a:r>
              <a:rPr lang="en-US" dirty="0" smtClean="0"/>
              <a:t>They may license the use of their photographs through stock-photo agencies or market their work directly to the public. Stock-photo agencies sell magazines and other customers the right to use photographs, and pay the photographer a commission. </a:t>
            </a:r>
          </a:p>
          <a:p>
            <a:r>
              <a:rPr lang="en-US" dirty="0" smtClean="0"/>
              <a:t>Self-employed photographers must have a thorough understanding of copyright laws in order to protect their work.</a:t>
            </a:r>
            <a:endParaRPr lang="en-US" dirty="0"/>
          </a:p>
        </p:txBody>
      </p:sp>
      <p:sp>
        <p:nvSpPr>
          <p:cNvPr id="4" name="Rectangle 3"/>
          <p:cNvSpPr/>
          <p:nvPr/>
        </p:nvSpPr>
        <p:spPr>
          <a:xfrm>
            <a:off x="5791200" y="6172200"/>
            <a:ext cx="2780569" cy="276999"/>
          </a:xfrm>
          <a:prstGeom prst="rect">
            <a:avLst/>
          </a:prstGeom>
        </p:spPr>
        <p:txBody>
          <a:bodyPr wrap="none">
            <a:spAutoFit/>
          </a:bodyPr>
          <a:lstStyle/>
          <a:p>
            <a:r>
              <a:rPr lang="en-US" sz="1200" dirty="0" smtClean="0">
                <a:hlinkClick r:id="rId3"/>
              </a:rPr>
              <a:t>http://www.bls.gov/oco/pdf/ocos264.pdf</a:t>
            </a:r>
            <a:endParaRPr lang="en-US" sz="1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Videographer</a:t>
            </a:r>
            <a:endParaRPr lang="en-US" dirty="0"/>
          </a:p>
        </p:txBody>
      </p:sp>
      <p:sp>
        <p:nvSpPr>
          <p:cNvPr id="3" name="Content Placeholder 2"/>
          <p:cNvSpPr>
            <a:spLocks noGrp="1"/>
          </p:cNvSpPr>
          <p:nvPr>
            <p:ph idx="1"/>
          </p:nvPr>
        </p:nvSpPr>
        <p:spPr>
          <a:xfrm>
            <a:off x="2133600" y="1981200"/>
            <a:ext cx="6705600" cy="3840163"/>
          </a:xfrm>
        </p:spPr>
        <p:txBody>
          <a:bodyPr/>
          <a:lstStyle/>
          <a:p>
            <a:r>
              <a:rPr lang="en-US" i="1" dirty="0" smtClean="0"/>
              <a:t>Videographer </a:t>
            </a:r>
            <a:r>
              <a:rPr lang="en-US" dirty="0" smtClean="0"/>
              <a:t>is a broad term that describes television, video, and motion picture camera operators who produce images that tell a story, inform or entertain an audience, or record an event.</a:t>
            </a:r>
          </a:p>
          <a:p>
            <a:r>
              <a:rPr lang="en-US" dirty="0" smtClean="0"/>
              <a:t>They usually acquire their skills through formal postsecondary training at film schools, colleges, universities, or photographic institutes. </a:t>
            </a:r>
            <a:endParaRPr lang="en-US" dirty="0"/>
          </a:p>
        </p:txBody>
      </p:sp>
      <p:sp>
        <p:nvSpPr>
          <p:cNvPr id="4" name="Rectangle 3"/>
          <p:cNvSpPr/>
          <p:nvPr/>
        </p:nvSpPr>
        <p:spPr>
          <a:xfrm>
            <a:off x="5638800" y="6172200"/>
            <a:ext cx="3022815" cy="276999"/>
          </a:xfrm>
          <a:prstGeom prst="rect">
            <a:avLst/>
          </a:prstGeom>
        </p:spPr>
        <p:txBody>
          <a:bodyPr wrap="none">
            <a:spAutoFit/>
          </a:bodyPr>
          <a:lstStyle/>
          <a:p>
            <a:r>
              <a:rPr lang="en-US" sz="1200" dirty="0" smtClean="0">
                <a:hlinkClick r:id="rId2"/>
              </a:rPr>
              <a:t>http://www.bls.gov/oco/ocos091.htm#emply</a:t>
            </a:r>
            <a:endParaRPr lang="en-US"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Developer</a:t>
            </a:r>
            <a:endParaRPr lang="en-US" dirty="0"/>
          </a:p>
        </p:txBody>
      </p:sp>
      <p:sp>
        <p:nvSpPr>
          <p:cNvPr id="3" name="Content Placeholder 2"/>
          <p:cNvSpPr>
            <a:spLocks noGrp="1"/>
          </p:cNvSpPr>
          <p:nvPr>
            <p:ph idx="1"/>
          </p:nvPr>
        </p:nvSpPr>
        <p:spPr>
          <a:xfrm>
            <a:off x="2133600" y="2286000"/>
            <a:ext cx="6553200" cy="3840163"/>
          </a:xfrm>
        </p:spPr>
        <p:txBody>
          <a:bodyPr>
            <a:normAutofit/>
          </a:bodyPr>
          <a:lstStyle/>
          <a:p>
            <a:r>
              <a:rPr lang="en-US" i="1" dirty="0" smtClean="0"/>
              <a:t>Web developers</a:t>
            </a:r>
            <a:r>
              <a:rPr lang="en-US" dirty="0" smtClean="0"/>
              <a:t> are responsible for all the technical aspects of website creation and modification. </a:t>
            </a:r>
          </a:p>
          <a:p>
            <a:r>
              <a:rPr lang="en-US" dirty="0" smtClean="0"/>
              <a:t>They determine the information that a site will contain and how it will be organized, and may use Web development software to integrate databases and other information systems. </a:t>
            </a:r>
          </a:p>
          <a:p>
            <a:r>
              <a:rPr lang="en-US" dirty="0" smtClean="0"/>
              <a:t>They may also be responsible for the visual appearance of a site. However, this job may fall to the graphic designer or desktop publisher.</a:t>
            </a:r>
            <a:endParaRPr lang="en-US" dirty="0"/>
          </a:p>
        </p:txBody>
      </p:sp>
      <p:sp>
        <p:nvSpPr>
          <p:cNvPr id="5" name="Rectangle 4"/>
          <p:cNvSpPr/>
          <p:nvPr/>
        </p:nvSpPr>
        <p:spPr>
          <a:xfrm>
            <a:off x="6172200" y="6172200"/>
            <a:ext cx="2561150" cy="276999"/>
          </a:xfrm>
          <a:prstGeom prst="rect">
            <a:avLst/>
          </a:prstGeom>
        </p:spPr>
        <p:txBody>
          <a:bodyPr wrap="none">
            <a:spAutoFit/>
          </a:bodyPr>
          <a:lstStyle/>
          <a:p>
            <a:r>
              <a:rPr lang="en-US" sz="1200" dirty="0" smtClean="0">
                <a:hlinkClick r:id="rId3"/>
              </a:rPr>
              <a:t>http://www.bls.gov/oco/ocos305.htm</a:t>
            </a:r>
            <a:endParaRPr lang="en-US" sz="1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Animator</a:t>
            </a:r>
            <a:endParaRPr lang="en-US" dirty="0"/>
          </a:p>
        </p:txBody>
      </p:sp>
      <p:sp>
        <p:nvSpPr>
          <p:cNvPr id="3" name="Content Placeholder 2"/>
          <p:cNvSpPr>
            <a:spLocks noGrp="1"/>
          </p:cNvSpPr>
          <p:nvPr>
            <p:ph idx="1"/>
          </p:nvPr>
        </p:nvSpPr>
        <p:spPr>
          <a:xfrm>
            <a:off x="2209800" y="2209800"/>
            <a:ext cx="6477000" cy="3916363"/>
          </a:xfrm>
        </p:spPr>
        <p:txBody>
          <a:bodyPr>
            <a:normAutofit fontScale="85000" lnSpcReduction="10000"/>
          </a:bodyPr>
          <a:lstStyle/>
          <a:p>
            <a:pPr fontAlgn="t"/>
            <a:r>
              <a:rPr lang="en-US" i="1" dirty="0" smtClean="0"/>
              <a:t>Animators </a:t>
            </a:r>
            <a:r>
              <a:rPr lang="en-US" dirty="0" smtClean="0"/>
              <a:t>work primarily in motion picture and video industries, advertising, and computer systems design services. </a:t>
            </a:r>
          </a:p>
          <a:p>
            <a:pPr fontAlgn="t"/>
            <a:r>
              <a:rPr lang="en-US" dirty="0" smtClean="0"/>
              <a:t>They draw by hand and use computers to create the series of pictures that form the animated images or special effects seen in movies, television programs, and computer games.</a:t>
            </a:r>
          </a:p>
          <a:p>
            <a:pPr fontAlgn="t"/>
            <a:r>
              <a:rPr lang="en-US" dirty="0" smtClean="0"/>
              <a:t>Demand for multimedia artists and animators will increase as consumers continue to demand more realistic video games, movie and television special effects, and 3D animated movies. </a:t>
            </a:r>
          </a:p>
          <a:p>
            <a:pPr fontAlgn="t"/>
            <a:r>
              <a:rPr lang="en-US" dirty="0" smtClean="0"/>
              <a:t>Because of the level of technical expertise demanded, animators </a:t>
            </a:r>
            <a:r>
              <a:rPr lang="en-US" dirty="0" err="1" smtClean="0"/>
              <a:t>typicallly</a:t>
            </a:r>
            <a:r>
              <a:rPr lang="en-US" smtClean="0"/>
              <a:t> need </a:t>
            </a:r>
            <a:r>
              <a:rPr lang="en-US" dirty="0" smtClean="0"/>
              <a:t>a bachelor's degree.</a:t>
            </a:r>
          </a:p>
          <a:p>
            <a:endParaRPr lang="en-US" dirty="0"/>
          </a:p>
        </p:txBody>
      </p:sp>
      <p:sp>
        <p:nvSpPr>
          <p:cNvPr id="4" name="Rectangle 3"/>
          <p:cNvSpPr/>
          <p:nvPr/>
        </p:nvSpPr>
        <p:spPr>
          <a:xfrm>
            <a:off x="6172200" y="6248400"/>
            <a:ext cx="2467983" cy="276999"/>
          </a:xfrm>
          <a:prstGeom prst="rect">
            <a:avLst/>
          </a:prstGeom>
        </p:spPr>
        <p:txBody>
          <a:bodyPr wrap="none">
            <a:spAutoFit/>
          </a:bodyPr>
          <a:lstStyle/>
          <a:p>
            <a:r>
              <a:rPr lang="en-US" sz="1200" dirty="0" smtClean="0"/>
              <a:t>http://www.bls.gov/oco/ocos092.htm</a:t>
            </a:r>
            <a:endParaRPr lang="en-US" sz="1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d">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66092"/>
      </a:hlink>
      <a:folHlink>
        <a:srgbClr val="8000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
      <a:fillStyleLst>
        <a:solidFill>
          <a:schemeClr val="phClr"/>
        </a:solidFill>
        <a:solidFill>
          <a:schemeClr val="phClr">
            <a:tint val="80000"/>
          </a:schemeClr>
        </a:solidFill>
        <a:solidFill>
          <a:schemeClr val="phClr">
            <a:shade val="30000"/>
            <a:satMod val="150000"/>
          </a:schemeClr>
        </a:solidFill>
      </a:fillStyleLst>
      <a:lnStyleLst>
        <a:ln w="9525" cap="flat" cmpd="sng" algn="ctr">
          <a:solidFill>
            <a:schemeClr val="phClr">
              <a:tint val="90000"/>
              <a:satMod val="105000"/>
            </a:schemeClr>
          </a:solidFill>
          <a:prstDash val="solid"/>
        </a:ln>
        <a:ln w="50800" cap="flat" cmpd="sng" algn="ctr">
          <a:solidFill>
            <a:schemeClr val="phClr">
              <a:tint val="90000"/>
            </a:schemeClr>
          </a:solidFill>
          <a:prstDash val="solid"/>
        </a:ln>
        <a:ln w="76200" cap="flat" cmpd="dbl" algn="ctr">
          <a:solidFill>
            <a:schemeClr val="phClr">
              <a:tint val="90000"/>
            </a:schemeClr>
          </a:solidFill>
          <a:prstDash val="solid"/>
        </a:ln>
      </a:lnStyleLst>
      <a:effectStyleLst>
        <a:effectStyle>
          <a:effectLst/>
        </a:effectStyle>
        <a:effectStyle>
          <a:effectLst>
            <a:outerShdw blurRad="76200" dist="25400" dir="5400000" sx="101000" sy="101000" rotWithShape="0">
              <a:srgbClr val="000000">
                <a:alpha val="50000"/>
              </a:srgbClr>
            </a:outerShdw>
          </a:effectLst>
        </a:effectStyle>
        <a:effectStyle>
          <a:effectLst>
            <a:outerShdw blurRad="76200" dist="50800" dir="5400000" sx="101000" sy="101000" rotWithShape="0">
              <a:srgbClr val="000000">
                <a:alpha val="50000"/>
              </a:srgbClr>
            </a:outerShdw>
            <a:reflection blurRad="12700" stA="30000" endPos="30000" dist="50800" dir="5400000" sy="-100000" rotWithShape="0"/>
          </a:effectLst>
          <a:scene3d>
            <a:camera prst="orthographicFront">
              <a:rot lat="0" lon="0" rev="0"/>
            </a:camera>
            <a:lightRig rig="twoPt" dir="t">
              <a:rot lat="0" lon="0" rev="5400000"/>
            </a:lightRig>
          </a:scene3d>
          <a:sp3d prstMaterial="softmetal">
            <a:bevelT w="63500" h="25400" prst="coolSlant"/>
          </a:sp3d>
        </a:effectStyle>
      </a:effectStyleLst>
      <a:bgFillStyleLst>
        <a:solidFill>
          <a:schemeClr val="phClr">
            <a:satMod val="125000"/>
          </a:schemeClr>
        </a:solidFill>
        <a:solidFill>
          <a:schemeClr val="phClr">
            <a:shade val="30000"/>
            <a:satMod val="150000"/>
          </a:schemeClr>
        </a:solidFill>
        <a:gradFill>
          <a:gsLst>
            <a:gs pos="0">
              <a:schemeClr val="phClr">
                <a:tint val="100000"/>
                <a:shade val="80000"/>
                <a:satMod val="135000"/>
              </a:schemeClr>
            </a:gs>
            <a:gs pos="55000">
              <a:schemeClr val="phClr">
                <a:tint val="70000"/>
                <a:shade val="100000"/>
                <a:satMod val="150000"/>
              </a:schemeClr>
            </a:gs>
            <a:gs pos="100000">
              <a:schemeClr val="phClr">
                <a:tint val="70000"/>
                <a:shade val="100000"/>
                <a:satMod val="15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7a63ae98c9331042c85a0ce3caf3b722">
  <xsd:schema xmlns:xsd="http://www.w3.org/2001/XMLSchema" xmlns:p="http://schemas.microsoft.com/office/2006/metadata/properties" targetNamespace="http://schemas.microsoft.com/office/2006/metadata/properties" ma:root="true" ma:fieldsID="643ad641ad674e858ec36190b61f65c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B8BE9235-0A98-4B06-8706-A95679B5EF42}">
  <ds:schemaRefs>
    <ds:schemaRef ds:uri="http://schemas.microsoft.com/office/2006/metadata/properties"/>
  </ds:schemaRefs>
</ds:datastoreItem>
</file>

<file path=customXml/itemProps2.xml><?xml version="1.0" encoding="utf-8"?>
<ds:datastoreItem xmlns:ds="http://schemas.openxmlformats.org/officeDocument/2006/customXml" ds:itemID="{354E161A-45F4-4377-988D-D6F98F71F118}">
  <ds:schemaRefs>
    <ds:schemaRef ds:uri="http://schemas.microsoft.com/sharepoint/v3/contenttype/forms"/>
  </ds:schemaRefs>
</ds:datastoreItem>
</file>

<file path=customXml/itemProps3.xml><?xml version="1.0" encoding="utf-8"?>
<ds:datastoreItem xmlns:ds="http://schemas.openxmlformats.org/officeDocument/2006/customXml" ds:itemID="{12635956-C8D0-4CB9-AAFD-B785AA88AD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Mod</Template>
  <TotalTime>344</TotalTime>
  <Words>723</Words>
  <Application>Microsoft Office PowerPoint</Application>
  <PresentationFormat>On-screen Show (4:3)</PresentationFormat>
  <Paragraphs>68</Paragraphs>
  <Slides>9</Slides>
  <Notes>5</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Mod</vt:lpstr>
      <vt:lpstr>Careers in Digital Media</vt:lpstr>
      <vt:lpstr>Careers in Digital Media</vt:lpstr>
      <vt:lpstr>Desktop Publisher</vt:lpstr>
      <vt:lpstr>Graphic Designer</vt:lpstr>
      <vt:lpstr>Photographer</vt:lpstr>
      <vt:lpstr>Commercial Photographer</vt:lpstr>
      <vt:lpstr>Videographer</vt:lpstr>
      <vt:lpstr>Web Developer</vt:lpstr>
      <vt:lpstr>Animator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Careers in Digital Media</dc:title>
  <dc:creator>ann.ware</dc:creator>
  <cp:lastModifiedBy>Carla James</cp:lastModifiedBy>
  <cp:revision>30</cp:revision>
  <dcterms:created xsi:type="dcterms:W3CDTF">2011-03-22T00:47:15Z</dcterms:created>
  <dcterms:modified xsi:type="dcterms:W3CDTF">2014-03-21T14:30:33Z</dcterms:modified>
</cp:coreProperties>
</file>