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8" r:id="rId3"/>
    <p:sldId id="290" r:id="rId4"/>
    <p:sldId id="291" r:id="rId5"/>
    <p:sldId id="296" r:id="rId6"/>
    <p:sldId id="292" r:id="rId7"/>
    <p:sldId id="293" r:id="rId8"/>
    <p:sldId id="294" r:id="rId9"/>
    <p:sldId id="295" r:id="rId10"/>
    <p:sldId id="289" r:id="rId11"/>
    <p:sldId id="297" r:id="rId12"/>
    <p:sldId id="269" r:id="rId13"/>
    <p:sldId id="298" r:id="rId14"/>
    <p:sldId id="300" r:id="rId15"/>
    <p:sldId id="259" r:id="rId16"/>
    <p:sldId id="277" r:id="rId17"/>
    <p:sldId id="302" r:id="rId18"/>
    <p:sldId id="257" r:id="rId19"/>
    <p:sldId id="258" r:id="rId20"/>
    <p:sldId id="287" r:id="rId21"/>
    <p:sldId id="299" r:id="rId22"/>
    <p:sldId id="267" r:id="rId23"/>
    <p:sldId id="286" r:id="rId24"/>
    <p:sldId id="279" r:id="rId25"/>
    <p:sldId id="280" r:id="rId26"/>
    <p:sldId id="301" r:id="rId27"/>
    <p:sldId id="281" r:id="rId28"/>
    <p:sldId id="306" r:id="rId29"/>
    <p:sldId id="265" r:id="rId30"/>
    <p:sldId id="307" r:id="rId31"/>
    <p:sldId id="308" r:id="rId32"/>
    <p:sldId id="282" r:id="rId33"/>
    <p:sldId id="270" r:id="rId34"/>
    <p:sldId id="304" r:id="rId35"/>
    <p:sldId id="303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BBA5DB"/>
    <a:srgbClr val="8132A0"/>
    <a:srgbClr val="00FF00"/>
    <a:srgbClr val="7C98C2"/>
    <a:srgbClr val="7373BF"/>
    <a:srgbClr val="0066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0" autoAdjust="0"/>
    <p:restoredTop sz="98321" autoAdjust="0"/>
  </p:normalViewPr>
  <p:slideViewPr>
    <p:cSldViewPr>
      <p:cViewPr>
        <p:scale>
          <a:sx n="100" d="100"/>
          <a:sy n="100" d="100"/>
        </p:scale>
        <p:origin x="-90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6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9A80C-CA2B-442D-8026-3BBE69583232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30958-6534-4201-9A19-9A54A6C7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73210-C5EA-4208-83F2-2BEC7CD68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Colin Barrett is the author of “Digital Video for Beginners.”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53EB5-253D-4433-8383-029E5619DCF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Have students identify parts of the camcorder; </a:t>
            </a:r>
          </a:p>
          <a:p>
            <a:endParaRPr lang="en-US" smtClean="0"/>
          </a:p>
          <a:p>
            <a:r>
              <a:rPr lang="en-US" smtClean="0"/>
              <a:t>Tripod bush: threaded socket on the bottom of the camera</a:t>
            </a:r>
          </a:p>
          <a:p>
            <a:r>
              <a:rPr lang="en-US" smtClean="0"/>
              <a:t>Accessory shoe: option on the top of the camera that allows you to connect an external light or microphone</a:t>
            </a:r>
          </a:p>
          <a:p>
            <a:r>
              <a:rPr lang="en-US" smtClean="0"/>
              <a:t>Hot shoe: accessory shoe that allows the accessory to access the camera’s battery for power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7E87B-543F-4609-920D-F02083E0B6B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Discuss monopods, also.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008FF-FD96-41C5-88AC-D392FF4CB25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Use www.mediacollege.com for definitions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63AEB-73AA-436E-A1F7-C8EE99DBC5A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Use www.mediacollege.com for definitions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63AEB-73AA-436E-A1F7-C8EE99DBC5A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Use www.mediacollege.com for definitions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63AEB-73AA-436E-A1F7-C8EE99DBC5A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73210-C5EA-4208-83F2-2BEC7CD680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73210-C5EA-4208-83F2-2BEC7CD680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228E2-F822-4A90-AAE1-6CFD8186439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228E2-F822-4A90-AAE1-6CFD8186439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—Each standard is incompatible with each other; Even if video is digital, it still follows a particular format. The director’s chair is a link to a website with more information.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CC0AA-98C9-48BB-86BB-4B9DF1FE54B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Look for royalty free stock footage libraries; available from a variety of sources. You may find a few free sources.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F3FEB-3357-408E-8A90-4C187098C29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59815-F4A5-4964-8818-0604ED3B36B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If you have time, let students research various brands, prices, etcs.</a:t>
            </a:r>
          </a:p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4FB32-3D50-4375-952B-1D327DFE623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2875" y="165100"/>
            <a:ext cx="8839200" cy="6530975"/>
          </a:xfrm>
          <a:prstGeom prst="rect">
            <a:avLst/>
          </a:prstGeom>
          <a:solidFill>
            <a:schemeClr val="tx1"/>
          </a:solidFill>
          <a:ln w="342900">
            <a:solidFill>
              <a:srgbClr val="9966FF"/>
            </a:solidFill>
            <a:miter lim="800000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7F14-A64E-4B19-B416-08D1D68D8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6286-6236-4C18-9F6E-3FC6E534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9DF2-817A-4D8C-9710-A5B629E7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28600" y="246063"/>
            <a:ext cx="8686800" cy="6400800"/>
          </a:xfrm>
          <a:prstGeom prst="rect">
            <a:avLst/>
          </a:prstGeom>
          <a:solidFill>
            <a:schemeClr val="tx1"/>
          </a:solidFill>
          <a:ln w="130175">
            <a:solidFill>
              <a:srgbClr val="9966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92088" y="265113"/>
            <a:ext cx="8763000" cy="1295400"/>
          </a:xfrm>
          <a:prstGeom prst="rect">
            <a:avLst/>
          </a:prstGeom>
          <a:solidFill>
            <a:srgbClr val="99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633-DBEB-442B-9E6D-67204AECE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EA70-3D21-48D1-97C1-F0A95F4CD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228600" y="246063"/>
            <a:ext cx="8686800" cy="6400800"/>
          </a:xfrm>
          <a:prstGeom prst="rect">
            <a:avLst/>
          </a:prstGeom>
          <a:solidFill>
            <a:schemeClr val="tx1"/>
          </a:solidFill>
          <a:ln w="130175">
            <a:solidFill>
              <a:srgbClr val="9966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92088" y="265113"/>
            <a:ext cx="8763000" cy="1295400"/>
          </a:xfrm>
          <a:prstGeom prst="rect">
            <a:avLst/>
          </a:prstGeom>
          <a:solidFill>
            <a:srgbClr val="99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+mj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+mj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6C4B-12D2-4CFE-80E5-5697E054A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B4E7-AF4B-4422-98CF-FE1D3838D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E4714-F0B3-4911-8C6E-F1D85B677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964C4-9176-46E0-BE9A-2EA070CD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4556-6392-4B7A-B2F9-26C95E18E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D79F-02C7-45B5-A9AE-854FEFA4B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228600" y="246063"/>
            <a:ext cx="8686800" cy="6400800"/>
          </a:xfrm>
          <a:prstGeom prst="rect">
            <a:avLst/>
          </a:prstGeom>
          <a:solidFill>
            <a:schemeClr val="tx1"/>
          </a:solidFill>
          <a:ln w="1301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 userDrawn="1"/>
        </p:nvSpPr>
        <p:spPr bwMode="auto">
          <a:xfrm>
            <a:off x="203200" y="228600"/>
            <a:ext cx="8763000" cy="640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58DDE3-B3D2-4C4E-913E-C52F3EDF0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39" r:id="rId3"/>
    <p:sldLayoutId id="214748374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ill Sans Ultra Bold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ill Sans Ultra Bold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ill Sans Ultra Bold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ill Sans Ultra Bold Condense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ann.ware\My%20Documents\video%20words_0001.wmv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einfo.net/filetypes/vide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kenmrs.com/video/standards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einfo.net/filetypes/vide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einfo.net/filetypes/vide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457200" y="533400"/>
            <a:ext cx="8229600" cy="5867400"/>
          </a:xfrm>
          <a:prstGeom prst="rect">
            <a:avLst/>
          </a:prstGeom>
          <a:solidFill>
            <a:srgbClr val="99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Title 3"/>
          <p:cNvSpPr>
            <a:spLocks noGrp="1"/>
          </p:cNvSpPr>
          <p:nvPr>
            <p:ph type="title"/>
          </p:nvPr>
        </p:nvSpPr>
        <p:spPr>
          <a:xfrm>
            <a:off x="685800" y="4876800"/>
            <a:ext cx="7924800" cy="1143000"/>
          </a:xfrm>
        </p:spPr>
        <p:txBody>
          <a:bodyPr/>
          <a:lstStyle/>
          <a:p>
            <a:r>
              <a:rPr lang="en-US" sz="3200" i="1" smtClean="0"/>
              <a:t>“There’s a big difference between shooting video and making something that somebody else will want to watch.”                  </a:t>
            </a:r>
            <a:r>
              <a:rPr lang="en-US" sz="2000" i="1" smtClean="0"/>
              <a:t>~Colin Barrett</a:t>
            </a:r>
            <a:endParaRPr lang="en-US" sz="3200" i="1" smtClean="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2209800" y="990600"/>
            <a:ext cx="4800600" cy="3657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video words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0668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videographer</a:t>
            </a:r>
            <a:r>
              <a:rPr lang="en-US" dirty="0" smtClean="0"/>
              <a:t> is the actual camera operator or the person in charge of the visual design of a production.</a:t>
            </a:r>
          </a:p>
          <a:p>
            <a:r>
              <a:rPr lang="en-US" dirty="0" smtClean="0"/>
              <a:t>Other careers may include directors, producers, editors, lighting technicians (gaffers), camera operators, sound technicians, animators, multimedia artists,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the proper standards and settings for a video depend upon the video’s destination: DVD, computer, web, etc.</a:t>
            </a:r>
          </a:p>
          <a:p>
            <a:pPr lvl="1"/>
            <a:r>
              <a:rPr lang="en-US" sz="2800" dirty="0" smtClean="0"/>
              <a:t>Resolution</a:t>
            </a:r>
          </a:p>
          <a:p>
            <a:pPr lvl="1"/>
            <a:r>
              <a:rPr lang="en-US" sz="2800" dirty="0" smtClean="0"/>
              <a:t>Aspect Ratio</a:t>
            </a:r>
          </a:p>
          <a:p>
            <a:pPr lvl="1"/>
            <a:r>
              <a:rPr lang="en-US" sz="2800" dirty="0" smtClean="0"/>
              <a:t>Frame Rate</a:t>
            </a:r>
          </a:p>
          <a:p>
            <a:pPr lvl="1"/>
            <a:r>
              <a:rPr lang="en-US" sz="2800" dirty="0" smtClean="0"/>
              <a:t>Broadcast Standards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Settings/Standards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848600" cy="4876800"/>
          </a:xfrm>
        </p:spPr>
        <p:txBody>
          <a:bodyPr/>
          <a:lstStyle/>
          <a:p>
            <a:r>
              <a:rPr lang="en-US" dirty="0" smtClean="0"/>
              <a:t>Resolution—also known as </a:t>
            </a:r>
            <a:r>
              <a:rPr lang="en-US" i="1" dirty="0" smtClean="0"/>
              <a:t>frame size</a:t>
            </a:r>
            <a:r>
              <a:rPr lang="en-US" dirty="0" smtClean="0"/>
              <a:t>; refers to the horizontal and vertical dimensions of a frame</a:t>
            </a:r>
          </a:p>
          <a:p>
            <a:pPr lvl="1"/>
            <a:r>
              <a:rPr lang="en-US" dirty="0" err="1" smtClean="0"/>
              <a:t>DV</a:t>
            </a:r>
            <a:r>
              <a:rPr lang="en-US" dirty="0" smtClean="0"/>
              <a:t> settings are typically 720x480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Resolution &amp; Aspect Ratio</a:t>
            </a:r>
          </a:p>
        </p:txBody>
      </p:sp>
      <p:pic>
        <p:nvPicPr>
          <p:cNvPr id="28674" name="Picture 2" descr="http://www.merl.com/areas/images/timetunnel2.jpg"/>
          <p:cNvPicPr>
            <a:picLocks noChangeAspect="1" noChangeArrowheads="1"/>
          </p:cNvPicPr>
          <p:nvPr/>
        </p:nvPicPr>
        <p:blipFill>
          <a:blip r:embed="rId3" cstate="print"/>
          <a:srcRect t="20618" b="7217"/>
          <a:stretch>
            <a:fillRect/>
          </a:stretch>
        </p:blipFill>
        <p:spPr bwMode="auto">
          <a:xfrm>
            <a:off x="1676400" y="3810000"/>
            <a:ext cx="64389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181600" y="6019800"/>
            <a:ext cx="2874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http://www.merl.com/areas/timetunnel2/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Aspect ratio—the relationship between the width and height of an image—or horizontal to vertical</a:t>
            </a:r>
          </a:p>
          <a:p>
            <a:pPr lvl="1"/>
            <a:r>
              <a:rPr lang="en-US" sz="2800" dirty="0" smtClean="0"/>
              <a:t>4:3—standard television format</a:t>
            </a:r>
          </a:p>
          <a:p>
            <a:pPr lvl="1"/>
            <a:r>
              <a:rPr lang="en-US" sz="2800" dirty="0" smtClean="0"/>
              <a:t>16:9—widescreen TV, DVD and high-definition format</a:t>
            </a:r>
          </a:p>
          <a:p>
            <a:pPr lvl="1"/>
            <a:r>
              <a:rPr lang="en-US" sz="2800" dirty="0" smtClean="0"/>
              <a:t>21:9—cinemascope (used for theatrical release movies)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Aspect Ratio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Frame rate—</a:t>
            </a:r>
            <a:r>
              <a:rPr lang="en-US" dirty="0" smtClean="0"/>
              <a:t>the number of frames recorded per second</a:t>
            </a:r>
          </a:p>
          <a:p>
            <a:pPr lvl="1"/>
            <a:r>
              <a:rPr lang="en-US" sz="2800" dirty="0" smtClean="0"/>
              <a:t>The standard frame rate (fps) for video is 29.97. It is sometimes described at 30 fps—but always use 29.97 as the setting in your video software</a:t>
            </a:r>
          </a:p>
          <a:p>
            <a:pPr lvl="1"/>
            <a:r>
              <a:rPr lang="en-US" sz="2800" dirty="0" smtClean="0"/>
              <a:t>The fps for animation may be slower or faster, depending on the effect you want</a:t>
            </a:r>
          </a:p>
          <a:p>
            <a:pPr lvl="1"/>
            <a:r>
              <a:rPr lang="en-US" sz="2800" dirty="0" smtClean="0"/>
              <a:t>Video game frame rates will vary from game to game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NTSC </a:t>
            </a:r>
          </a:p>
          <a:p>
            <a:pPr lvl="1"/>
            <a:r>
              <a:rPr lang="en-US" dirty="0" smtClean="0"/>
              <a:t>Most of the Americas &amp; Japan</a:t>
            </a:r>
          </a:p>
          <a:p>
            <a:pPr lvl="1"/>
            <a:r>
              <a:rPr lang="en-US" dirty="0" smtClean="0"/>
              <a:t>Uses 4:3 aspect ratio with 29.97 fps</a:t>
            </a:r>
          </a:p>
          <a:p>
            <a:r>
              <a:rPr lang="en-US" dirty="0" smtClean="0"/>
              <a:t>PAL</a:t>
            </a:r>
          </a:p>
          <a:p>
            <a:pPr lvl="1"/>
            <a:r>
              <a:rPr lang="en-US" dirty="0" smtClean="0"/>
              <a:t>Most of Europe, except France</a:t>
            </a:r>
          </a:p>
          <a:p>
            <a:pPr lvl="1"/>
            <a:r>
              <a:rPr lang="en-US" dirty="0" smtClean="0"/>
              <a:t>Uses 4:3 aspect ratio with 25 fps</a:t>
            </a:r>
          </a:p>
          <a:p>
            <a:r>
              <a:rPr lang="en-US" dirty="0" err="1" smtClean="0"/>
              <a:t>SECAM</a:t>
            </a:r>
            <a:endParaRPr lang="en-US" dirty="0" smtClean="0"/>
          </a:p>
          <a:p>
            <a:pPr lvl="1"/>
            <a:r>
              <a:rPr lang="en-US" dirty="0" smtClean="0"/>
              <a:t>Brazil, France, southern Europe, Middle East</a:t>
            </a:r>
          </a:p>
          <a:p>
            <a:pPr lvl="1"/>
            <a:r>
              <a:rPr lang="en-US" dirty="0" smtClean="0"/>
              <a:t>Uses 4:3 aspect ratio with 25 fps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Video Broadcast Standards</a:t>
            </a: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6553200" y="1981200"/>
            <a:ext cx="1833563" cy="1905000"/>
            <a:chOff x="4368" y="192"/>
            <a:chExt cx="1155" cy="1200"/>
          </a:xfrm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5221" y="247"/>
              <a:ext cx="67" cy="59"/>
            </a:xfrm>
            <a:custGeom>
              <a:avLst/>
              <a:gdLst>
                <a:gd name="T0" fmla="*/ 1 w 134"/>
                <a:gd name="T1" fmla="*/ 1 h 118"/>
                <a:gd name="T2" fmla="*/ 1 w 134"/>
                <a:gd name="T3" fmla="*/ 0 h 118"/>
                <a:gd name="T4" fmla="*/ 1 w 134"/>
                <a:gd name="T5" fmla="*/ 1 h 118"/>
                <a:gd name="T6" fmla="*/ 0 w 134"/>
                <a:gd name="T7" fmla="*/ 1 h 118"/>
                <a:gd name="T8" fmla="*/ 1 w 134"/>
                <a:gd name="T9" fmla="*/ 1 h 118"/>
                <a:gd name="T10" fmla="*/ 1 w 134"/>
                <a:gd name="T11" fmla="*/ 1 h 118"/>
                <a:gd name="T12" fmla="*/ 1 w 134"/>
                <a:gd name="T13" fmla="*/ 1 h 118"/>
                <a:gd name="T14" fmla="*/ 1 w 134"/>
                <a:gd name="T15" fmla="*/ 1 h 118"/>
                <a:gd name="T16" fmla="*/ 1 w 134"/>
                <a:gd name="T17" fmla="*/ 1 h 118"/>
                <a:gd name="T18" fmla="*/ 1 w 134"/>
                <a:gd name="T19" fmla="*/ 1 h 118"/>
                <a:gd name="T20" fmla="*/ 1 w 134"/>
                <a:gd name="T21" fmla="*/ 1 h 118"/>
                <a:gd name="T22" fmla="*/ 1 w 134"/>
                <a:gd name="T23" fmla="*/ 1 h 118"/>
                <a:gd name="T24" fmla="*/ 1 w 134"/>
                <a:gd name="T25" fmla="*/ 1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4"/>
                <a:gd name="T40" fmla="*/ 0 h 118"/>
                <a:gd name="T41" fmla="*/ 134 w 134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4" h="118">
                  <a:moveTo>
                    <a:pt x="134" y="15"/>
                  </a:moveTo>
                  <a:lnTo>
                    <a:pt x="90" y="0"/>
                  </a:lnTo>
                  <a:lnTo>
                    <a:pt x="3" y="10"/>
                  </a:lnTo>
                  <a:lnTo>
                    <a:pt x="0" y="38"/>
                  </a:lnTo>
                  <a:lnTo>
                    <a:pt x="16" y="48"/>
                  </a:lnTo>
                  <a:lnTo>
                    <a:pt x="31" y="56"/>
                  </a:lnTo>
                  <a:lnTo>
                    <a:pt x="47" y="66"/>
                  </a:lnTo>
                  <a:lnTo>
                    <a:pt x="62" y="76"/>
                  </a:lnTo>
                  <a:lnTo>
                    <a:pt x="77" y="87"/>
                  </a:lnTo>
                  <a:lnTo>
                    <a:pt x="93" y="96"/>
                  </a:lnTo>
                  <a:lnTo>
                    <a:pt x="107" y="107"/>
                  </a:lnTo>
                  <a:lnTo>
                    <a:pt x="122" y="118"/>
                  </a:lnTo>
                  <a:lnTo>
                    <a:pt x="13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4377" y="192"/>
              <a:ext cx="1130" cy="1129"/>
            </a:xfrm>
            <a:custGeom>
              <a:avLst/>
              <a:gdLst>
                <a:gd name="T0" fmla="*/ 10 w 2259"/>
                <a:gd name="T1" fmla="*/ 18 h 2258"/>
                <a:gd name="T2" fmla="*/ 12 w 2259"/>
                <a:gd name="T3" fmla="*/ 18 h 2258"/>
                <a:gd name="T4" fmla="*/ 13 w 2259"/>
                <a:gd name="T5" fmla="*/ 17 h 2258"/>
                <a:gd name="T6" fmla="*/ 14 w 2259"/>
                <a:gd name="T7" fmla="*/ 17 h 2258"/>
                <a:gd name="T8" fmla="*/ 15 w 2259"/>
                <a:gd name="T9" fmla="*/ 15 h 2258"/>
                <a:gd name="T10" fmla="*/ 16 w 2259"/>
                <a:gd name="T11" fmla="*/ 14 h 2258"/>
                <a:gd name="T12" fmla="*/ 17 w 2259"/>
                <a:gd name="T13" fmla="*/ 13 h 2258"/>
                <a:gd name="T14" fmla="*/ 17 w 2259"/>
                <a:gd name="T15" fmla="*/ 12 h 2258"/>
                <a:gd name="T16" fmla="*/ 18 w 2259"/>
                <a:gd name="T17" fmla="*/ 11 h 2258"/>
                <a:gd name="T18" fmla="*/ 18 w 2259"/>
                <a:gd name="T19" fmla="*/ 10 h 2258"/>
                <a:gd name="T20" fmla="*/ 18 w 2259"/>
                <a:gd name="T21" fmla="*/ 9 h 2258"/>
                <a:gd name="T22" fmla="*/ 18 w 2259"/>
                <a:gd name="T23" fmla="*/ 7 h 2258"/>
                <a:gd name="T24" fmla="*/ 18 w 2259"/>
                <a:gd name="T25" fmla="*/ 6 h 2258"/>
                <a:gd name="T26" fmla="*/ 17 w 2259"/>
                <a:gd name="T27" fmla="*/ 5 h 2258"/>
                <a:gd name="T28" fmla="*/ 17 w 2259"/>
                <a:gd name="T29" fmla="*/ 3 h 2258"/>
                <a:gd name="T30" fmla="*/ 16 w 2259"/>
                <a:gd name="T31" fmla="*/ 2 h 2258"/>
                <a:gd name="T32" fmla="*/ 15 w 2259"/>
                <a:gd name="T33" fmla="*/ 2 h 2258"/>
                <a:gd name="T34" fmla="*/ 14 w 2259"/>
                <a:gd name="T35" fmla="*/ 1 h 2258"/>
                <a:gd name="T36" fmla="*/ 13 w 2259"/>
                <a:gd name="T37" fmla="*/ 1 h 2258"/>
                <a:gd name="T38" fmla="*/ 12 w 2259"/>
                <a:gd name="T39" fmla="*/ 1 h 2258"/>
                <a:gd name="T40" fmla="*/ 10 w 2259"/>
                <a:gd name="T41" fmla="*/ 1 h 2258"/>
                <a:gd name="T42" fmla="*/ 9 w 2259"/>
                <a:gd name="T43" fmla="*/ 1 h 2258"/>
                <a:gd name="T44" fmla="*/ 8 w 2259"/>
                <a:gd name="T45" fmla="*/ 1 h 2258"/>
                <a:gd name="T46" fmla="*/ 6 w 2259"/>
                <a:gd name="T47" fmla="*/ 1 h 2258"/>
                <a:gd name="T48" fmla="*/ 5 w 2259"/>
                <a:gd name="T49" fmla="*/ 1 h 2258"/>
                <a:gd name="T50" fmla="*/ 4 w 2259"/>
                <a:gd name="T51" fmla="*/ 1 h 2258"/>
                <a:gd name="T52" fmla="*/ 3 w 2259"/>
                <a:gd name="T53" fmla="*/ 2 h 2258"/>
                <a:gd name="T54" fmla="*/ 2 w 2259"/>
                <a:gd name="T55" fmla="*/ 3 h 2258"/>
                <a:gd name="T56" fmla="*/ 2 w 2259"/>
                <a:gd name="T57" fmla="*/ 4 h 2258"/>
                <a:gd name="T58" fmla="*/ 1 w 2259"/>
                <a:gd name="T59" fmla="*/ 5 h 2258"/>
                <a:gd name="T60" fmla="*/ 1 w 2259"/>
                <a:gd name="T61" fmla="*/ 7 h 2258"/>
                <a:gd name="T62" fmla="*/ 1 w 2259"/>
                <a:gd name="T63" fmla="*/ 9 h 2258"/>
                <a:gd name="T64" fmla="*/ 1 w 2259"/>
                <a:gd name="T65" fmla="*/ 9 h 2258"/>
                <a:gd name="T66" fmla="*/ 1 w 2259"/>
                <a:gd name="T67" fmla="*/ 11 h 2258"/>
                <a:gd name="T68" fmla="*/ 1 w 2259"/>
                <a:gd name="T69" fmla="*/ 12 h 2258"/>
                <a:gd name="T70" fmla="*/ 2 w 2259"/>
                <a:gd name="T71" fmla="*/ 13 h 2258"/>
                <a:gd name="T72" fmla="*/ 3 w 2259"/>
                <a:gd name="T73" fmla="*/ 14 h 2258"/>
                <a:gd name="T74" fmla="*/ 3 w 2259"/>
                <a:gd name="T75" fmla="*/ 15 h 2258"/>
                <a:gd name="T76" fmla="*/ 4 w 2259"/>
                <a:gd name="T77" fmla="*/ 17 h 2258"/>
                <a:gd name="T78" fmla="*/ 5 w 2259"/>
                <a:gd name="T79" fmla="*/ 17 h 2258"/>
                <a:gd name="T80" fmla="*/ 7 w 2259"/>
                <a:gd name="T81" fmla="*/ 18 h 2258"/>
                <a:gd name="T82" fmla="*/ 8 w 2259"/>
                <a:gd name="T83" fmla="*/ 18 h 2258"/>
                <a:gd name="T84" fmla="*/ 9 w 2259"/>
                <a:gd name="T85" fmla="*/ 18 h 22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59"/>
                <a:gd name="T130" fmla="*/ 0 h 2258"/>
                <a:gd name="T131" fmla="*/ 2259 w 2259"/>
                <a:gd name="T132" fmla="*/ 2258 h 22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59" h="2258">
                  <a:moveTo>
                    <a:pt x="1130" y="2258"/>
                  </a:moveTo>
                  <a:lnTo>
                    <a:pt x="1189" y="2257"/>
                  </a:lnTo>
                  <a:lnTo>
                    <a:pt x="1246" y="2252"/>
                  </a:lnTo>
                  <a:lnTo>
                    <a:pt x="1302" y="2244"/>
                  </a:lnTo>
                  <a:lnTo>
                    <a:pt x="1358" y="2235"/>
                  </a:lnTo>
                  <a:lnTo>
                    <a:pt x="1413" y="2222"/>
                  </a:lnTo>
                  <a:lnTo>
                    <a:pt x="1466" y="2207"/>
                  </a:lnTo>
                  <a:lnTo>
                    <a:pt x="1518" y="2190"/>
                  </a:lnTo>
                  <a:lnTo>
                    <a:pt x="1569" y="2169"/>
                  </a:lnTo>
                  <a:lnTo>
                    <a:pt x="1619" y="2146"/>
                  </a:lnTo>
                  <a:lnTo>
                    <a:pt x="1668" y="2122"/>
                  </a:lnTo>
                  <a:lnTo>
                    <a:pt x="1715" y="2095"/>
                  </a:lnTo>
                  <a:lnTo>
                    <a:pt x="1762" y="2064"/>
                  </a:lnTo>
                  <a:lnTo>
                    <a:pt x="1805" y="2033"/>
                  </a:lnTo>
                  <a:lnTo>
                    <a:pt x="1848" y="2000"/>
                  </a:lnTo>
                  <a:lnTo>
                    <a:pt x="1889" y="1965"/>
                  </a:lnTo>
                  <a:lnTo>
                    <a:pt x="1928" y="1927"/>
                  </a:lnTo>
                  <a:lnTo>
                    <a:pt x="1966" y="1888"/>
                  </a:lnTo>
                  <a:lnTo>
                    <a:pt x="2001" y="1847"/>
                  </a:lnTo>
                  <a:lnTo>
                    <a:pt x="2034" y="1804"/>
                  </a:lnTo>
                  <a:lnTo>
                    <a:pt x="2066" y="1760"/>
                  </a:lnTo>
                  <a:lnTo>
                    <a:pt x="2096" y="1714"/>
                  </a:lnTo>
                  <a:lnTo>
                    <a:pt x="2123" y="1667"/>
                  </a:lnTo>
                  <a:lnTo>
                    <a:pt x="2147" y="1618"/>
                  </a:lnTo>
                  <a:lnTo>
                    <a:pt x="2170" y="1568"/>
                  </a:lnTo>
                  <a:lnTo>
                    <a:pt x="2191" y="1517"/>
                  </a:lnTo>
                  <a:lnTo>
                    <a:pt x="2208" y="1465"/>
                  </a:lnTo>
                  <a:lnTo>
                    <a:pt x="2224" y="1412"/>
                  </a:lnTo>
                  <a:lnTo>
                    <a:pt x="2236" y="1357"/>
                  </a:lnTo>
                  <a:lnTo>
                    <a:pt x="2246" y="1301"/>
                  </a:lnTo>
                  <a:lnTo>
                    <a:pt x="2253" y="1245"/>
                  </a:lnTo>
                  <a:lnTo>
                    <a:pt x="2258" y="1188"/>
                  </a:lnTo>
                  <a:lnTo>
                    <a:pt x="2259" y="1129"/>
                  </a:lnTo>
                  <a:lnTo>
                    <a:pt x="2258" y="1071"/>
                  </a:lnTo>
                  <a:lnTo>
                    <a:pt x="2253" y="1014"/>
                  </a:lnTo>
                  <a:lnTo>
                    <a:pt x="2246" y="958"/>
                  </a:lnTo>
                  <a:lnTo>
                    <a:pt x="2236" y="902"/>
                  </a:lnTo>
                  <a:lnTo>
                    <a:pt x="2224" y="847"/>
                  </a:lnTo>
                  <a:lnTo>
                    <a:pt x="2208" y="794"/>
                  </a:lnTo>
                  <a:lnTo>
                    <a:pt x="2191" y="742"/>
                  </a:lnTo>
                  <a:lnTo>
                    <a:pt x="2170" y="689"/>
                  </a:lnTo>
                  <a:lnTo>
                    <a:pt x="2147" y="640"/>
                  </a:lnTo>
                  <a:lnTo>
                    <a:pt x="2123" y="591"/>
                  </a:lnTo>
                  <a:lnTo>
                    <a:pt x="2096" y="543"/>
                  </a:lnTo>
                  <a:lnTo>
                    <a:pt x="2066" y="498"/>
                  </a:lnTo>
                  <a:lnTo>
                    <a:pt x="2034" y="453"/>
                  </a:lnTo>
                  <a:lnTo>
                    <a:pt x="2001" y="411"/>
                  </a:lnTo>
                  <a:lnTo>
                    <a:pt x="1966" y="370"/>
                  </a:lnTo>
                  <a:lnTo>
                    <a:pt x="1928" y="331"/>
                  </a:lnTo>
                  <a:lnTo>
                    <a:pt x="1889" y="293"/>
                  </a:lnTo>
                  <a:lnTo>
                    <a:pt x="1848" y="258"/>
                  </a:lnTo>
                  <a:lnTo>
                    <a:pt x="1805" y="225"/>
                  </a:lnTo>
                  <a:lnTo>
                    <a:pt x="1762" y="193"/>
                  </a:lnTo>
                  <a:lnTo>
                    <a:pt x="1715" y="164"/>
                  </a:lnTo>
                  <a:lnTo>
                    <a:pt x="1668" y="136"/>
                  </a:lnTo>
                  <a:lnTo>
                    <a:pt x="1619" y="112"/>
                  </a:lnTo>
                  <a:lnTo>
                    <a:pt x="1569" y="89"/>
                  </a:lnTo>
                  <a:lnTo>
                    <a:pt x="1518" y="68"/>
                  </a:lnTo>
                  <a:lnTo>
                    <a:pt x="1466" y="51"/>
                  </a:lnTo>
                  <a:lnTo>
                    <a:pt x="1413" y="35"/>
                  </a:lnTo>
                  <a:lnTo>
                    <a:pt x="1358" y="23"/>
                  </a:lnTo>
                  <a:lnTo>
                    <a:pt x="1302" y="13"/>
                  </a:lnTo>
                  <a:lnTo>
                    <a:pt x="1246" y="6"/>
                  </a:lnTo>
                  <a:lnTo>
                    <a:pt x="1189" y="1"/>
                  </a:lnTo>
                  <a:lnTo>
                    <a:pt x="1130" y="0"/>
                  </a:lnTo>
                  <a:lnTo>
                    <a:pt x="1072" y="1"/>
                  </a:lnTo>
                  <a:lnTo>
                    <a:pt x="1015" y="6"/>
                  </a:lnTo>
                  <a:lnTo>
                    <a:pt x="959" y="13"/>
                  </a:lnTo>
                  <a:lnTo>
                    <a:pt x="903" y="23"/>
                  </a:lnTo>
                  <a:lnTo>
                    <a:pt x="848" y="35"/>
                  </a:lnTo>
                  <a:lnTo>
                    <a:pt x="795" y="51"/>
                  </a:lnTo>
                  <a:lnTo>
                    <a:pt x="742" y="68"/>
                  </a:lnTo>
                  <a:lnTo>
                    <a:pt x="690" y="89"/>
                  </a:lnTo>
                  <a:lnTo>
                    <a:pt x="640" y="112"/>
                  </a:lnTo>
                  <a:lnTo>
                    <a:pt x="591" y="136"/>
                  </a:lnTo>
                  <a:lnTo>
                    <a:pt x="544" y="164"/>
                  </a:lnTo>
                  <a:lnTo>
                    <a:pt x="499" y="193"/>
                  </a:lnTo>
                  <a:lnTo>
                    <a:pt x="454" y="225"/>
                  </a:lnTo>
                  <a:lnTo>
                    <a:pt x="411" y="258"/>
                  </a:lnTo>
                  <a:lnTo>
                    <a:pt x="370" y="293"/>
                  </a:lnTo>
                  <a:lnTo>
                    <a:pt x="331" y="331"/>
                  </a:lnTo>
                  <a:lnTo>
                    <a:pt x="293" y="370"/>
                  </a:lnTo>
                  <a:lnTo>
                    <a:pt x="258" y="411"/>
                  </a:lnTo>
                  <a:lnTo>
                    <a:pt x="225" y="453"/>
                  </a:lnTo>
                  <a:lnTo>
                    <a:pt x="194" y="498"/>
                  </a:lnTo>
                  <a:lnTo>
                    <a:pt x="164" y="543"/>
                  </a:lnTo>
                  <a:lnTo>
                    <a:pt x="136" y="591"/>
                  </a:lnTo>
                  <a:lnTo>
                    <a:pt x="112" y="640"/>
                  </a:lnTo>
                  <a:lnTo>
                    <a:pt x="89" y="689"/>
                  </a:lnTo>
                  <a:lnTo>
                    <a:pt x="68" y="742"/>
                  </a:lnTo>
                  <a:lnTo>
                    <a:pt x="51" y="794"/>
                  </a:lnTo>
                  <a:lnTo>
                    <a:pt x="36" y="847"/>
                  </a:lnTo>
                  <a:lnTo>
                    <a:pt x="23" y="902"/>
                  </a:lnTo>
                  <a:lnTo>
                    <a:pt x="14" y="958"/>
                  </a:lnTo>
                  <a:lnTo>
                    <a:pt x="6" y="1014"/>
                  </a:lnTo>
                  <a:lnTo>
                    <a:pt x="1" y="1071"/>
                  </a:lnTo>
                  <a:lnTo>
                    <a:pt x="0" y="1129"/>
                  </a:lnTo>
                  <a:lnTo>
                    <a:pt x="1" y="1188"/>
                  </a:lnTo>
                  <a:lnTo>
                    <a:pt x="6" y="1245"/>
                  </a:lnTo>
                  <a:lnTo>
                    <a:pt x="14" y="1301"/>
                  </a:lnTo>
                  <a:lnTo>
                    <a:pt x="23" y="1357"/>
                  </a:lnTo>
                  <a:lnTo>
                    <a:pt x="36" y="1412"/>
                  </a:lnTo>
                  <a:lnTo>
                    <a:pt x="51" y="1465"/>
                  </a:lnTo>
                  <a:lnTo>
                    <a:pt x="68" y="1517"/>
                  </a:lnTo>
                  <a:lnTo>
                    <a:pt x="89" y="1568"/>
                  </a:lnTo>
                  <a:lnTo>
                    <a:pt x="112" y="1618"/>
                  </a:lnTo>
                  <a:lnTo>
                    <a:pt x="136" y="1667"/>
                  </a:lnTo>
                  <a:lnTo>
                    <a:pt x="164" y="1714"/>
                  </a:lnTo>
                  <a:lnTo>
                    <a:pt x="194" y="1760"/>
                  </a:lnTo>
                  <a:lnTo>
                    <a:pt x="225" y="1804"/>
                  </a:lnTo>
                  <a:lnTo>
                    <a:pt x="258" y="1847"/>
                  </a:lnTo>
                  <a:lnTo>
                    <a:pt x="293" y="1888"/>
                  </a:lnTo>
                  <a:lnTo>
                    <a:pt x="331" y="1927"/>
                  </a:lnTo>
                  <a:lnTo>
                    <a:pt x="370" y="1965"/>
                  </a:lnTo>
                  <a:lnTo>
                    <a:pt x="411" y="2000"/>
                  </a:lnTo>
                  <a:lnTo>
                    <a:pt x="454" y="2033"/>
                  </a:lnTo>
                  <a:lnTo>
                    <a:pt x="499" y="2064"/>
                  </a:lnTo>
                  <a:lnTo>
                    <a:pt x="544" y="2095"/>
                  </a:lnTo>
                  <a:lnTo>
                    <a:pt x="591" y="2122"/>
                  </a:lnTo>
                  <a:lnTo>
                    <a:pt x="640" y="2146"/>
                  </a:lnTo>
                  <a:lnTo>
                    <a:pt x="690" y="2169"/>
                  </a:lnTo>
                  <a:lnTo>
                    <a:pt x="742" y="2190"/>
                  </a:lnTo>
                  <a:lnTo>
                    <a:pt x="795" y="2207"/>
                  </a:lnTo>
                  <a:lnTo>
                    <a:pt x="848" y="2222"/>
                  </a:lnTo>
                  <a:lnTo>
                    <a:pt x="903" y="2235"/>
                  </a:lnTo>
                  <a:lnTo>
                    <a:pt x="959" y="2244"/>
                  </a:lnTo>
                  <a:lnTo>
                    <a:pt x="1015" y="2252"/>
                  </a:lnTo>
                  <a:lnTo>
                    <a:pt x="1072" y="2257"/>
                  </a:lnTo>
                  <a:lnTo>
                    <a:pt x="1130" y="2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4680" y="244"/>
              <a:ext cx="602" cy="548"/>
            </a:xfrm>
            <a:custGeom>
              <a:avLst/>
              <a:gdLst>
                <a:gd name="T0" fmla="*/ 7 w 1203"/>
                <a:gd name="T1" fmla="*/ 4 h 1097"/>
                <a:gd name="T2" fmla="*/ 6 w 1203"/>
                <a:gd name="T3" fmla="*/ 5 h 1097"/>
                <a:gd name="T4" fmla="*/ 6 w 1203"/>
                <a:gd name="T5" fmla="*/ 5 h 1097"/>
                <a:gd name="T6" fmla="*/ 6 w 1203"/>
                <a:gd name="T7" fmla="*/ 5 h 1097"/>
                <a:gd name="T8" fmla="*/ 6 w 1203"/>
                <a:gd name="T9" fmla="*/ 5 h 1097"/>
                <a:gd name="T10" fmla="*/ 5 w 1203"/>
                <a:gd name="T11" fmla="*/ 5 h 1097"/>
                <a:gd name="T12" fmla="*/ 5 w 1203"/>
                <a:gd name="T13" fmla="*/ 5 h 1097"/>
                <a:gd name="T14" fmla="*/ 5 w 1203"/>
                <a:gd name="T15" fmla="*/ 5 h 1097"/>
                <a:gd name="T16" fmla="*/ 4 w 1203"/>
                <a:gd name="T17" fmla="*/ 5 h 1097"/>
                <a:gd name="T18" fmla="*/ 4 w 1203"/>
                <a:gd name="T19" fmla="*/ 5 h 1097"/>
                <a:gd name="T20" fmla="*/ 4 w 1203"/>
                <a:gd name="T21" fmla="*/ 0 h 1097"/>
                <a:gd name="T22" fmla="*/ 3 w 1203"/>
                <a:gd name="T23" fmla="*/ 5 h 1097"/>
                <a:gd name="T24" fmla="*/ 1 w 1203"/>
                <a:gd name="T25" fmla="*/ 4 h 1097"/>
                <a:gd name="T26" fmla="*/ 0 w 1203"/>
                <a:gd name="T27" fmla="*/ 7 h 1097"/>
                <a:gd name="T28" fmla="*/ 1 w 1203"/>
                <a:gd name="T29" fmla="*/ 7 h 1097"/>
                <a:gd name="T30" fmla="*/ 2 w 1203"/>
                <a:gd name="T31" fmla="*/ 7 h 1097"/>
                <a:gd name="T32" fmla="*/ 2 w 1203"/>
                <a:gd name="T33" fmla="*/ 7 h 1097"/>
                <a:gd name="T34" fmla="*/ 2 w 1203"/>
                <a:gd name="T35" fmla="*/ 8 h 1097"/>
                <a:gd name="T36" fmla="*/ 2 w 1203"/>
                <a:gd name="T37" fmla="*/ 8 h 1097"/>
                <a:gd name="T38" fmla="*/ 2 w 1203"/>
                <a:gd name="T39" fmla="*/ 8 h 1097"/>
                <a:gd name="T40" fmla="*/ 3 w 1203"/>
                <a:gd name="T41" fmla="*/ 8 h 1097"/>
                <a:gd name="T42" fmla="*/ 3 w 1203"/>
                <a:gd name="T43" fmla="*/ 8 h 1097"/>
                <a:gd name="T44" fmla="*/ 4 w 1203"/>
                <a:gd name="T45" fmla="*/ 8 h 1097"/>
                <a:gd name="T46" fmla="*/ 4 w 1203"/>
                <a:gd name="T47" fmla="*/ 8 h 1097"/>
                <a:gd name="T48" fmla="*/ 5 w 1203"/>
                <a:gd name="T49" fmla="*/ 8 h 1097"/>
                <a:gd name="T50" fmla="*/ 6 w 1203"/>
                <a:gd name="T51" fmla="*/ 8 h 1097"/>
                <a:gd name="T52" fmla="*/ 6 w 1203"/>
                <a:gd name="T53" fmla="*/ 8 h 1097"/>
                <a:gd name="T54" fmla="*/ 6 w 1203"/>
                <a:gd name="T55" fmla="*/ 8 h 1097"/>
                <a:gd name="T56" fmla="*/ 7 w 1203"/>
                <a:gd name="T57" fmla="*/ 8 h 1097"/>
                <a:gd name="T58" fmla="*/ 7 w 1203"/>
                <a:gd name="T59" fmla="*/ 7 h 1097"/>
                <a:gd name="T60" fmla="*/ 7 w 1203"/>
                <a:gd name="T61" fmla="*/ 7 h 1097"/>
                <a:gd name="T62" fmla="*/ 7 w 1203"/>
                <a:gd name="T63" fmla="*/ 7 h 1097"/>
                <a:gd name="T64" fmla="*/ 7 w 1203"/>
                <a:gd name="T65" fmla="*/ 7 h 1097"/>
                <a:gd name="T66" fmla="*/ 9 w 1203"/>
                <a:gd name="T67" fmla="*/ 5 h 1097"/>
                <a:gd name="T68" fmla="*/ 10 w 1203"/>
                <a:gd name="T69" fmla="*/ 0 h 1097"/>
                <a:gd name="T70" fmla="*/ 10 w 1203"/>
                <a:gd name="T71" fmla="*/ 0 h 1097"/>
                <a:gd name="T72" fmla="*/ 9 w 1203"/>
                <a:gd name="T73" fmla="*/ 0 h 1097"/>
                <a:gd name="T74" fmla="*/ 9 w 1203"/>
                <a:gd name="T75" fmla="*/ 0 h 1097"/>
                <a:gd name="T76" fmla="*/ 8 w 1203"/>
                <a:gd name="T77" fmla="*/ 5 h 1097"/>
                <a:gd name="T78" fmla="*/ 8 w 1203"/>
                <a:gd name="T79" fmla="*/ 5 h 1097"/>
                <a:gd name="T80" fmla="*/ 8 w 1203"/>
                <a:gd name="T81" fmla="*/ 5 h 1097"/>
                <a:gd name="T82" fmla="*/ 8 w 1203"/>
                <a:gd name="T83" fmla="*/ 5 h 1097"/>
                <a:gd name="T84" fmla="*/ 7 w 1203"/>
                <a:gd name="T85" fmla="*/ 5 h 10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3"/>
                <a:gd name="T130" fmla="*/ 0 h 1097"/>
                <a:gd name="T131" fmla="*/ 1203 w 1203"/>
                <a:gd name="T132" fmla="*/ 1097 h 10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3" h="1097">
                  <a:moveTo>
                    <a:pt x="884" y="742"/>
                  </a:moveTo>
                  <a:lnTo>
                    <a:pt x="884" y="611"/>
                  </a:lnTo>
                  <a:lnTo>
                    <a:pt x="766" y="644"/>
                  </a:lnTo>
                  <a:lnTo>
                    <a:pt x="766" y="755"/>
                  </a:lnTo>
                  <a:lnTo>
                    <a:pt x="746" y="757"/>
                  </a:lnTo>
                  <a:lnTo>
                    <a:pt x="725" y="757"/>
                  </a:lnTo>
                  <a:lnTo>
                    <a:pt x="704" y="755"/>
                  </a:lnTo>
                  <a:lnTo>
                    <a:pt x="684" y="755"/>
                  </a:lnTo>
                  <a:lnTo>
                    <a:pt x="663" y="753"/>
                  </a:lnTo>
                  <a:lnTo>
                    <a:pt x="642" y="752"/>
                  </a:lnTo>
                  <a:lnTo>
                    <a:pt x="622" y="748"/>
                  </a:lnTo>
                  <a:lnTo>
                    <a:pt x="601" y="744"/>
                  </a:lnTo>
                  <a:lnTo>
                    <a:pt x="581" y="741"/>
                  </a:lnTo>
                  <a:lnTo>
                    <a:pt x="561" y="735"/>
                  </a:lnTo>
                  <a:lnTo>
                    <a:pt x="541" y="729"/>
                  </a:lnTo>
                  <a:lnTo>
                    <a:pt x="521" y="723"/>
                  </a:lnTo>
                  <a:lnTo>
                    <a:pt x="502" y="714"/>
                  </a:lnTo>
                  <a:lnTo>
                    <a:pt x="483" y="706"/>
                  </a:lnTo>
                  <a:lnTo>
                    <a:pt x="465" y="696"/>
                  </a:lnTo>
                  <a:lnTo>
                    <a:pt x="446" y="685"/>
                  </a:lnTo>
                  <a:lnTo>
                    <a:pt x="494" y="16"/>
                  </a:lnTo>
                  <a:lnTo>
                    <a:pt x="450" y="0"/>
                  </a:lnTo>
                  <a:lnTo>
                    <a:pt x="358" y="6"/>
                  </a:lnTo>
                  <a:lnTo>
                    <a:pt x="327" y="698"/>
                  </a:lnTo>
                  <a:lnTo>
                    <a:pt x="124" y="823"/>
                  </a:lnTo>
                  <a:lnTo>
                    <a:pt x="124" y="546"/>
                  </a:lnTo>
                  <a:lnTo>
                    <a:pt x="0" y="573"/>
                  </a:lnTo>
                  <a:lnTo>
                    <a:pt x="0" y="900"/>
                  </a:lnTo>
                  <a:lnTo>
                    <a:pt x="2" y="997"/>
                  </a:lnTo>
                  <a:lnTo>
                    <a:pt x="100" y="1013"/>
                  </a:lnTo>
                  <a:lnTo>
                    <a:pt x="125" y="991"/>
                  </a:lnTo>
                  <a:lnTo>
                    <a:pt x="136" y="1000"/>
                  </a:lnTo>
                  <a:lnTo>
                    <a:pt x="147" y="1008"/>
                  </a:lnTo>
                  <a:lnTo>
                    <a:pt x="161" y="1017"/>
                  </a:lnTo>
                  <a:lnTo>
                    <a:pt x="174" y="1024"/>
                  </a:lnTo>
                  <a:lnTo>
                    <a:pt x="187" y="1033"/>
                  </a:lnTo>
                  <a:lnTo>
                    <a:pt x="203" y="1040"/>
                  </a:lnTo>
                  <a:lnTo>
                    <a:pt x="220" y="1047"/>
                  </a:lnTo>
                  <a:lnTo>
                    <a:pt x="237" y="1054"/>
                  </a:lnTo>
                  <a:lnTo>
                    <a:pt x="255" y="1062"/>
                  </a:lnTo>
                  <a:lnTo>
                    <a:pt x="275" y="1068"/>
                  </a:lnTo>
                  <a:lnTo>
                    <a:pt x="296" y="1074"/>
                  </a:lnTo>
                  <a:lnTo>
                    <a:pt x="318" y="1079"/>
                  </a:lnTo>
                  <a:lnTo>
                    <a:pt x="341" y="1084"/>
                  </a:lnTo>
                  <a:lnTo>
                    <a:pt x="365" y="1087"/>
                  </a:lnTo>
                  <a:lnTo>
                    <a:pt x="391" y="1091"/>
                  </a:lnTo>
                  <a:lnTo>
                    <a:pt x="417" y="1093"/>
                  </a:lnTo>
                  <a:lnTo>
                    <a:pt x="476" y="1097"/>
                  </a:lnTo>
                  <a:lnTo>
                    <a:pt x="528" y="1097"/>
                  </a:lnTo>
                  <a:lnTo>
                    <a:pt x="575" y="1095"/>
                  </a:lnTo>
                  <a:lnTo>
                    <a:pt x="618" y="1091"/>
                  </a:lnTo>
                  <a:lnTo>
                    <a:pt x="656" y="1084"/>
                  </a:lnTo>
                  <a:lnTo>
                    <a:pt x="689" y="1076"/>
                  </a:lnTo>
                  <a:lnTo>
                    <a:pt x="718" y="1067"/>
                  </a:lnTo>
                  <a:lnTo>
                    <a:pt x="742" y="1057"/>
                  </a:lnTo>
                  <a:lnTo>
                    <a:pt x="764" y="1047"/>
                  </a:lnTo>
                  <a:lnTo>
                    <a:pt x="781" y="1036"/>
                  </a:lnTo>
                  <a:lnTo>
                    <a:pt x="796" y="1026"/>
                  </a:lnTo>
                  <a:lnTo>
                    <a:pt x="807" y="1018"/>
                  </a:lnTo>
                  <a:lnTo>
                    <a:pt x="815" y="1011"/>
                  </a:lnTo>
                  <a:lnTo>
                    <a:pt x="821" y="1005"/>
                  </a:lnTo>
                  <a:lnTo>
                    <a:pt x="824" y="1001"/>
                  </a:lnTo>
                  <a:lnTo>
                    <a:pt x="825" y="1000"/>
                  </a:lnTo>
                  <a:lnTo>
                    <a:pt x="866" y="951"/>
                  </a:lnTo>
                  <a:lnTo>
                    <a:pt x="884" y="946"/>
                  </a:lnTo>
                  <a:lnTo>
                    <a:pt x="884" y="928"/>
                  </a:lnTo>
                  <a:lnTo>
                    <a:pt x="1051" y="726"/>
                  </a:lnTo>
                  <a:lnTo>
                    <a:pt x="1129" y="743"/>
                  </a:lnTo>
                  <a:lnTo>
                    <a:pt x="1203" y="124"/>
                  </a:lnTo>
                  <a:lnTo>
                    <a:pt x="1188" y="113"/>
                  </a:lnTo>
                  <a:lnTo>
                    <a:pt x="1174" y="102"/>
                  </a:lnTo>
                  <a:lnTo>
                    <a:pt x="1158" y="93"/>
                  </a:lnTo>
                  <a:lnTo>
                    <a:pt x="1143" y="82"/>
                  </a:lnTo>
                  <a:lnTo>
                    <a:pt x="1128" y="72"/>
                  </a:lnTo>
                  <a:lnTo>
                    <a:pt x="1112" y="62"/>
                  </a:lnTo>
                  <a:lnTo>
                    <a:pt x="1097" y="54"/>
                  </a:lnTo>
                  <a:lnTo>
                    <a:pt x="1081" y="44"/>
                  </a:lnTo>
                  <a:lnTo>
                    <a:pt x="1017" y="712"/>
                  </a:lnTo>
                  <a:lnTo>
                    <a:pt x="1004" y="715"/>
                  </a:lnTo>
                  <a:lnTo>
                    <a:pt x="989" y="719"/>
                  </a:lnTo>
                  <a:lnTo>
                    <a:pt x="974" y="723"/>
                  </a:lnTo>
                  <a:lnTo>
                    <a:pt x="957" y="726"/>
                  </a:lnTo>
                  <a:lnTo>
                    <a:pt x="940" y="731"/>
                  </a:lnTo>
                  <a:lnTo>
                    <a:pt x="922" y="735"/>
                  </a:lnTo>
                  <a:lnTo>
                    <a:pt x="904" y="738"/>
                  </a:lnTo>
                  <a:lnTo>
                    <a:pt x="884" y="74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869" y="254"/>
              <a:ext cx="386" cy="226"/>
            </a:xfrm>
            <a:custGeom>
              <a:avLst/>
              <a:gdLst>
                <a:gd name="T0" fmla="*/ 0 w 773"/>
                <a:gd name="T1" fmla="*/ 0 h 452"/>
                <a:gd name="T2" fmla="*/ 0 w 773"/>
                <a:gd name="T3" fmla="*/ 3 h 452"/>
                <a:gd name="T4" fmla="*/ 0 w 773"/>
                <a:gd name="T5" fmla="*/ 4 h 452"/>
                <a:gd name="T6" fmla="*/ 0 w 773"/>
                <a:gd name="T7" fmla="*/ 4 h 452"/>
                <a:gd name="T8" fmla="*/ 1 w 773"/>
                <a:gd name="T9" fmla="*/ 4 h 452"/>
                <a:gd name="T10" fmla="*/ 2 w 773"/>
                <a:gd name="T11" fmla="*/ 4 h 452"/>
                <a:gd name="T12" fmla="*/ 2 w 773"/>
                <a:gd name="T13" fmla="*/ 4 h 452"/>
                <a:gd name="T14" fmla="*/ 2 w 773"/>
                <a:gd name="T15" fmla="*/ 4 h 452"/>
                <a:gd name="T16" fmla="*/ 3 w 773"/>
                <a:gd name="T17" fmla="*/ 4 h 452"/>
                <a:gd name="T18" fmla="*/ 3 w 773"/>
                <a:gd name="T19" fmla="*/ 4 h 452"/>
                <a:gd name="T20" fmla="*/ 4 w 773"/>
                <a:gd name="T21" fmla="*/ 4 h 452"/>
                <a:gd name="T22" fmla="*/ 4 w 773"/>
                <a:gd name="T23" fmla="*/ 4 h 452"/>
                <a:gd name="T24" fmla="*/ 5 w 773"/>
                <a:gd name="T25" fmla="*/ 4 h 452"/>
                <a:gd name="T26" fmla="*/ 5 w 773"/>
                <a:gd name="T27" fmla="*/ 4 h 452"/>
                <a:gd name="T28" fmla="*/ 5 w 773"/>
                <a:gd name="T29" fmla="*/ 4 h 452"/>
                <a:gd name="T30" fmla="*/ 5 w 773"/>
                <a:gd name="T31" fmla="*/ 4 h 452"/>
                <a:gd name="T32" fmla="*/ 5 w 773"/>
                <a:gd name="T33" fmla="*/ 4 h 452"/>
                <a:gd name="T34" fmla="*/ 5 w 773"/>
                <a:gd name="T35" fmla="*/ 4 h 452"/>
                <a:gd name="T36" fmla="*/ 6 w 773"/>
                <a:gd name="T37" fmla="*/ 1 h 452"/>
                <a:gd name="T38" fmla="*/ 5 w 773"/>
                <a:gd name="T39" fmla="*/ 1 h 452"/>
                <a:gd name="T40" fmla="*/ 5 w 773"/>
                <a:gd name="T41" fmla="*/ 1 h 452"/>
                <a:gd name="T42" fmla="*/ 5 w 773"/>
                <a:gd name="T43" fmla="*/ 1 h 452"/>
                <a:gd name="T44" fmla="*/ 5 w 773"/>
                <a:gd name="T45" fmla="*/ 1 h 452"/>
                <a:gd name="T46" fmla="*/ 5 w 773"/>
                <a:gd name="T47" fmla="*/ 1 h 452"/>
                <a:gd name="T48" fmla="*/ 5 w 773"/>
                <a:gd name="T49" fmla="*/ 1 h 452"/>
                <a:gd name="T50" fmla="*/ 5 w 773"/>
                <a:gd name="T51" fmla="*/ 1 h 452"/>
                <a:gd name="T52" fmla="*/ 5 w 773"/>
                <a:gd name="T53" fmla="*/ 1 h 452"/>
                <a:gd name="T54" fmla="*/ 4 w 773"/>
                <a:gd name="T55" fmla="*/ 1 h 452"/>
                <a:gd name="T56" fmla="*/ 4 w 773"/>
                <a:gd name="T57" fmla="*/ 1 h 452"/>
                <a:gd name="T58" fmla="*/ 3 w 773"/>
                <a:gd name="T59" fmla="*/ 1 h 452"/>
                <a:gd name="T60" fmla="*/ 3 w 773"/>
                <a:gd name="T61" fmla="*/ 1 h 452"/>
                <a:gd name="T62" fmla="*/ 2 w 773"/>
                <a:gd name="T63" fmla="*/ 1 h 452"/>
                <a:gd name="T64" fmla="*/ 2 w 773"/>
                <a:gd name="T65" fmla="*/ 1 h 452"/>
                <a:gd name="T66" fmla="*/ 2 w 773"/>
                <a:gd name="T67" fmla="*/ 1 h 452"/>
                <a:gd name="T68" fmla="*/ 1 w 773"/>
                <a:gd name="T69" fmla="*/ 1 h 452"/>
                <a:gd name="T70" fmla="*/ 1 w 773"/>
                <a:gd name="T71" fmla="*/ 1 h 452"/>
                <a:gd name="T72" fmla="*/ 1 w 773"/>
                <a:gd name="T73" fmla="*/ 1 h 452"/>
                <a:gd name="T74" fmla="*/ 0 w 773"/>
                <a:gd name="T75" fmla="*/ 1 h 452"/>
                <a:gd name="T76" fmla="*/ 0 w 773"/>
                <a:gd name="T77" fmla="*/ 1 h 452"/>
                <a:gd name="T78" fmla="*/ 0 w 773"/>
                <a:gd name="T79" fmla="*/ 1 h 452"/>
                <a:gd name="T80" fmla="*/ 0 w 773"/>
                <a:gd name="T81" fmla="*/ 1 h 452"/>
                <a:gd name="T82" fmla="*/ 0 w 773"/>
                <a:gd name="T83" fmla="*/ 1 h 452"/>
                <a:gd name="T84" fmla="*/ 0 w 773"/>
                <a:gd name="T85" fmla="*/ 0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3"/>
                <a:gd name="T130" fmla="*/ 0 h 452"/>
                <a:gd name="T131" fmla="*/ 773 w 773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3" h="452">
                  <a:moveTo>
                    <a:pt x="18" y="0"/>
                  </a:moveTo>
                  <a:lnTo>
                    <a:pt x="0" y="379"/>
                  </a:lnTo>
                  <a:lnTo>
                    <a:pt x="62" y="404"/>
                  </a:lnTo>
                  <a:lnTo>
                    <a:pt x="127" y="422"/>
                  </a:lnTo>
                  <a:lnTo>
                    <a:pt x="191" y="436"/>
                  </a:lnTo>
                  <a:lnTo>
                    <a:pt x="256" y="445"/>
                  </a:lnTo>
                  <a:lnTo>
                    <a:pt x="319" y="450"/>
                  </a:lnTo>
                  <a:lnTo>
                    <a:pt x="381" y="452"/>
                  </a:lnTo>
                  <a:lnTo>
                    <a:pt x="442" y="451"/>
                  </a:lnTo>
                  <a:lnTo>
                    <a:pt x="499" y="447"/>
                  </a:lnTo>
                  <a:lnTo>
                    <a:pt x="551" y="443"/>
                  </a:lnTo>
                  <a:lnTo>
                    <a:pt x="600" y="436"/>
                  </a:lnTo>
                  <a:lnTo>
                    <a:pt x="644" y="429"/>
                  </a:lnTo>
                  <a:lnTo>
                    <a:pt x="680" y="422"/>
                  </a:lnTo>
                  <a:lnTo>
                    <a:pt x="711" y="416"/>
                  </a:lnTo>
                  <a:lnTo>
                    <a:pt x="732" y="411"/>
                  </a:lnTo>
                  <a:lnTo>
                    <a:pt x="747" y="407"/>
                  </a:lnTo>
                  <a:lnTo>
                    <a:pt x="752" y="406"/>
                  </a:lnTo>
                  <a:lnTo>
                    <a:pt x="773" y="66"/>
                  </a:lnTo>
                  <a:lnTo>
                    <a:pt x="764" y="61"/>
                  </a:lnTo>
                  <a:lnTo>
                    <a:pt x="756" y="55"/>
                  </a:lnTo>
                  <a:lnTo>
                    <a:pt x="748" y="50"/>
                  </a:lnTo>
                  <a:lnTo>
                    <a:pt x="740" y="45"/>
                  </a:lnTo>
                  <a:lnTo>
                    <a:pt x="731" y="39"/>
                  </a:lnTo>
                  <a:lnTo>
                    <a:pt x="723" y="34"/>
                  </a:lnTo>
                  <a:lnTo>
                    <a:pt x="714" y="29"/>
                  </a:lnTo>
                  <a:lnTo>
                    <a:pt x="706" y="24"/>
                  </a:lnTo>
                  <a:lnTo>
                    <a:pt x="638" y="34"/>
                  </a:lnTo>
                  <a:lnTo>
                    <a:pt x="571" y="40"/>
                  </a:lnTo>
                  <a:lnTo>
                    <a:pt x="506" y="44"/>
                  </a:lnTo>
                  <a:lnTo>
                    <a:pt x="443" y="45"/>
                  </a:lnTo>
                  <a:lnTo>
                    <a:pt x="383" y="45"/>
                  </a:lnTo>
                  <a:lnTo>
                    <a:pt x="327" y="43"/>
                  </a:lnTo>
                  <a:lnTo>
                    <a:pt x="274" y="39"/>
                  </a:lnTo>
                  <a:lnTo>
                    <a:pt x="224" y="34"/>
                  </a:lnTo>
                  <a:lnTo>
                    <a:pt x="179" y="29"/>
                  </a:lnTo>
                  <a:lnTo>
                    <a:pt x="139" y="23"/>
                  </a:lnTo>
                  <a:lnTo>
                    <a:pt x="104" y="17"/>
                  </a:lnTo>
                  <a:lnTo>
                    <a:pt x="74" y="12"/>
                  </a:lnTo>
                  <a:lnTo>
                    <a:pt x="50" y="7"/>
                  </a:lnTo>
                  <a:lnTo>
                    <a:pt x="33" y="4"/>
                  </a:lnTo>
                  <a:lnTo>
                    <a:pt x="2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5059" y="587"/>
              <a:ext cx="188" cy="192"/>
            </a:xfrm>
            <a:custGeom>
              <a:avLst/>
              <a:gdLst>
                <a:gd name="T0" fmla="*/ 2 w 377"/>
                <a:gd name="T1" fmla="*/ 0 h 384"/>
                <a:gd name="T2" fmla="*/ 0 w 377"/>
                <a:gd name="T3" fmla="*/ 3 h 384"/>
                <a:gd name="T4" fmla="*/ 0 w 377"/>
                <a:gd name="T5" fmla="*/ 3 h 384"/>
                <a:gd name="T6" fmla="*/ 0 w 377"/>
                <a:gd name="T7" fmla="*/ 3 h 384"/>
                <a:gd name="T8" fmla="*/ 2 w 377"/>
                <a:gd name="T9" fmla="*/ 1 h 384"/>
                <a:gd name="T10" fmla="*/ 2 w 377"/>
                <a:gd name="T11" fmla="*/ 0 h 384"/>
                <a:gd name="T12" fmla="*/ 2 w 377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384"/>
                <a:gd name="T23" fmla="*/ 377 w 377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384">
                  <a:moveTo>
                    <a:pt x="303" y="0"/>
                  </a:moveTo>
                  <a:lnTo>
                    <a:pt x="0" y="311"/>
                  </a:lnTo>
                  <a:lnTo>
                    <a:pt x="6" y="375"/>
                  </a:lnTo>
                  <a:lnTo>
                    <a:pt x="118" y="384"/>
                  </a:lnTo>
                  <a:lnTo>
                    <a:pt x="377" y="57"/>
                  </a:lnTo>
                  <a:lnTo>
                    <a:pt x="377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4588" y="417"/>
              <a:ext cx="289" cy="151"/>
            </a:xfrm>
            <a:custGeom>
              <a:avLst/>
              <a:gdLst>
                <a:gd name="T0" fmla="*/ 5 w 578"/>
                <a:gd name="T1" fmla="*/ 0 h 301"/>
                <a:gd name="T2" fmla="*/ 0 w 578"/>
                <a:gd name="T3" fmla="*/ 2 h 301"/>
                <a:gd name="T4" fmla="*/ 1 w 578"/>
                <a:gd name="T5" fmla="*/ 3 h 301"/>
                <a:gd name="T6" fmla="*/ 1 w 578"/>
                <a:gd name="T7" fmla="*/ 3 h 301"/>
                <a:gd name="T8" fmla="*/ 5 w 578"/>
                <a:gd name="T9" fmla="*/ 1 h 301"/>
                <a:gd name="T10" fmla="*/ 5 w 578"/>
                <a:gd name="T11" fmla="*/ 0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8"/>
                <a:gd name="T19" fmla="*/ 0 h 301"/>
                <a:gd name="T20" fmla="*/ 578 w 578"/>
                <a:gd name="T21" fmla="*/ 301 h 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8" h="301">
                  <a:moveTo>
                    <a:pt x="578" y="0"/>
                  </a:moveTo>
                  <a:lnTo>
                    <a:pt x="0" y="183"/>
                  </a:lnTo>
                  <a:lnTo>
                    <a:pt x="11" y="281"/>
                  </a:lnTo>
                  <a:lnTo>
                    <a:pt x="206" y="301"/>
                  </a:lnTo>
                  <a:lnTo>
                    <a:pt x="578" y="9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4980" y="417"/>
              <a:ext cx="269" cy="178"/>
            </a:xfrm>
            <a:custGeom>
              <a:avLst/>
              <a:gdLst>
                <a:gd name="T0" fmla="*/ 3 w 539"/>
                <a:gd name="T1" fmla="*/ 0 h 356"/>
                <a:gd name="T2" fmla="*/ 0 w 539"/>
                <a:gd name="T3" fmla="*/ 1 h 356"/>
                <a:gd name="T4" fmla="*/ 0 w 539"/>
                <a:gd name="T5" fmla="*/ 3 h 356"/>
                <a:gd name="T6" fmla="*/ 1 w 539"/>
                <a:gd name="T7" fmla="*/ 3 h 356"/>
                <a:gd name="T8" fmla="*/ 4 w 539"/>
                <a:gd name="T9" fmla="*/ 1 h 356"/>
                <a:gd name="T10" fmla="*/ 3 w 539"/>
                <a:gd name="T11" fmla="*/ 0 h 3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9"/>
                <a:gd name="T19" fmla="*/ 0 h 356"/>
                <a:gd name="T20" fmla="*/ 539 w 539"/>
                <a:gd name="T21" fmla="*/ 356 h 3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9" h="356">
                  <a:moveTo>
                    <a:pt x="506" y="0"/>
                  </a:moveTo>
                  <a:lnTo>
                    <a:pt x="0" y="237"/>
                  </a:lnTo>
                  <a:lnTo>
                    <a:pt x="11" y="334"/>
                  </a:lnTo>
                  <a:lnTo>
                    <a:pt x="215" y="356"/>
                  </a:lnTo>
                  <a:lnTo>
                    <a:pt x="539" y="9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4659" y="720"/>
              <a:ext cx="490" cy="513"/>
            </a:xfrm>
            <a:custGeom>
              <a:avLst/>
              <a:gdLst>
                <a:gd name="T0" fmla="*/ 4 w 981"/>
                <a:gd name="T1" fmla="*/ 3 h 1026"/>
                <a:gd name="T2" fmla="*/ 7 w 981"/>
                <a:gd name="T3" fmla="*/ 1 h 1026"/>
                <a:gd name="T4" fmla="*/ 6 w 981"/>
                <a:gd name="T5" fmla="*/ 1 h 1026"/>
                <a:gd name="T6" fmla="*/ 3 w 981"/>
                <a:gd name="T7" fmla="*/ 2 h 1026"/>
                <a:gd name="T8" fmla="*/ 1 w 981"/>
                <a:gd name="T9" fmla="*/ 1 h 1026"/>
                <a:gd name="T10" fmla="*/ 0 w 981"/>
                <a:gd name="T11" fmla="*/ 0 h 1026"/>
                <a:gd name="T12" fmla="*/ 3 w 981"/>
                <a:gd name="T13" fmla="*/ 3 h 1026"/>
                <a:gd name="T14" fmla="*/ 0 w 981"/>
                <a:gd name="T15" fmla="*/ 6 h 1026"/>
                <a:gd name="T16" fmla="*/ 0 w 981"/>
                <a:gd name="T17" fmla="*/ 6 h 1026"/>
                <a:gd name="T18" fmla="*/ 1 w 981"/>
                <a:gd name="T19" fmla="*/ 6 h 1026"/>
                <a:gd name="T20" fmla="*/ 3 w 981"/>
                <a:gd name="T21" fmla="*/ 4 h 1026"/>
                <a:gd name="T22" fmla="*/ 6 w 981"/>
                <a:gd name="T23" fmla="*/ 7 h 1026"/>
                <a:gd name="T24" fmla="*/ 7 w 981"/>
                <a:gd name="T25" fmla="*/ 8 h 1026"/>
                <a:gd name="T26" fmla="*/ 7 w 981"/>
                <a:gd name="T27" fmla="*/ 7 h 1026"/>
                <a:gd name="T28" fmla="*/ 4 w 981"/>
                <a:gd name="T29" fmla="*/ 3 h 10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1"/>
                <a:gd name="T46" fmla="*/ 0 h 1026"/>
                <a:gd name="T47" fmla="*/ 981 w 981"/>
                <a:gd name="T48" fmla="*/ 1026 h 10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1" h="1026">
                  <a:moveTo>
                    <a:pt x="573" y="455"/>
                  </a:moveTo>
                  <a:lnTo>
                    <a:pt x="933" y="70"/>
                  </a:lnTo>
                  <a:lnTo>
                    <a:pt x="772" y="70"/>
                  </a:lnTo>
                  <a:lnTo>
                    <a:pt x="496" y="355"/>
                  </a:lnTo>
                  <a:lnTo>
                    <a:pt x="228" y="16"/>
                  </a:lnTo>
                  <a:lnTo>
                    <a:pt x="82" y="0"/>
                  </a:lnTo>
                  <a:lnTo>
                    <a:pt x="414" y="442"/>
                  </a:lnTo>
                  <a:lnTo>
                    <a:pt x="0" y="872"/>
                  </a:lnTo>
                  <a:lnTo>
                    <a:pt x="125" y="894"/>
                  </a:lnTo>
                  <a:lnTo>
                    <a:pt x="200" y="856"/>
                  </a:lnTo>
                  <a:lnTo>
                    <a:pt x="491" y="544"/>
                  </a:lnTo>
                  <a:lnTo>
                    <a:pt x="834" y="1003"/>
                  </a:lnTo>
                  <a:lnTo>
                    <a:pt x="943" y="1026"/>
                  </a:lnTo>
                  <a:lnTo>
                    <a:pt x="981" y="974"/>
                  </a:lnTo>
                  <a:lnTo>
                    <a:pt x="573" y="45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4864" y="607"/>
              <a:ext cx="383" cy="441"/>
            </a:xfrm>
            <a:custGeom>
              <a:avLst/>
              <a:gdLst>
                <a:gd name="T0" fmla="*/ 0 w 766"/>
                <a:gd name="T1" fmla="*/ 0 h 883"/>
                <a:gd name="T2" fmla="*/ 6 w 766"/>
                <a:gd name="T3" fmla="*/ 6 h 883"/>
                <a:gd name="T4" fmla="*/ 6 w 766"/>
                <a:gd name="T5" fmla="*/ 6 h 883"/>
                <a:gd name="T6" fmla="*/ 6 w 766"/>
                <a:gd name="T7" fmla="*/ 6 h 883"/>
                <a:gd name="T8" fmla="*/ 1 w 766"/>
                <a:gd name="T9" fmla="*/ 0 h 883"/>
                <a:gd name="T10" fmla="*/ 0 w 766"/>
                <a:gd name="T11" fmla="*/ 0 h 8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6"/>
                <a:gd name="T19" fmla="*/ 0 h 883"/>
                <a:gd name="T20" fmla="*/ 766 w 766"/>
                <a:gd name="T21" fmla="*/ 883 h 8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6" h="883">
                  <a:moveTo>
                    <a:pt x="0" y="0"/>
                  </a:moveTo>
                  <a:lnTo>
                    <a:pt x="648" y="863"/>
                  </a:lnTo>
                  <a:lnTo>
                    <a:pt x="736" y="883"/>
                  </a:lnTo>
                  <a:lnTo>
                    <a:pt x="766" y="838"/>
                  </a:lnTo>
                  <a:lnTo>
                    <a:pt x="14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4969" y="287"/>
              <a:ext cx="169" cy="163"/>
            </a:xfrm>
            <a:custGeom>
              <a:avLst/>
              <a:gdLst>
                <a:gd name="T0" fmla="*/ 3 w 338"/>
                <a:gd name="T1" fmla="*/ 3 h 326"/>
                <a:gd name="T2" fmla="*/ 1 w 338"/>
                <a:gd name="T3" fmla="*/ 3 h 326"/>
                <a:gd name="T4" fmla="*/ 1 w 338"/>
                <a:gd name="T5" fmla="*/ 3 h 326"/>
                <a:gd name="T6" fmla="*/ 1 w 338"/>
                <a:gd name="T7" fmla="*/ 1 h 326"/>
                <a:gd name="T8" fmla="*/ 0 w 338"/>
                <a:gd name="T9" fmla="*/ 1 h 326"/>
                <a:gd name="T10" fmla="*/ 1 w 338"/>
                <a:gd name="T11" fmla="*/ 1 h 326"/>
                <a:gd name="T12" fmla="*/ 1 w 338"/>
                <a:gd name="T13" fmla="*/ 0 h 326"/>
                <a:gd name="T14" fmla="*/ 1 w 338"/>
                <a:gd name="T15" fmla="*/ 1 h 326"/>
                <a:gd name="T16" fmla="*/ 3 w 338"/>
                <a:gd name="T17" fmla="*/ 1 h 326"/>
                <a:gd name="T18" fmla="*/ 1 w 338"/>
                <a:gd name="T19" fmla="*/ 1 h 326"/>
                <a:gd name="T20" fmla="*/ 3 w 338"/>
                <a:gd name="T21" fmla="*/ 3 h 3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8"/>
                <a:gd name="T34" fmla="*/ 0 h 326"/>
                <a:gd name="T35" fmla="*/ 338 w 338"/>
                <a:gd name="T36" fmla="*/ 326 h 3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8" h="326">
                  <a:moveTo>
                    <a:pt x="265" y="326"/>
                  </a:moveTo>
                  <a:lnTo>
                    <a:pt x="163" y="266"/>
                  </a:lnTo>
                  <a:lnTo>
                    <a:pt x="56" y="317"/>
                  </a:lnTo>
                  <a:lnTo>
                    <a:pt x="80" y="202"/>
                  </a:lnTo>
                  <a:lnTo>
                    <a:pt x="0" y="115"/>
                  </a:lnTo>
                  <a:lnTo>
                    <a:pt x="117" y="103"/>
                  </a:lnTo>
                  <a:lnTo>
                    <a:pt x="174" y="0"/>
                  </a:lnTo>
                  <a:lnTo>
                    <a:pt x="221" y="108"/>
                  </a:lnTo>
                  <a:lnTo>
                    <a:pt x="338" y="130"/>
                  </a:lnTo>
                  <a:lnTo>
                    <a:pt x="249" y="209"/>
                  </a:lnTo>
                  <a:lnTo>
                    <a:pt x="265" y="3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5090" y="603"/>
              <a:ext cx="19" cy="132"/>
            </a:xfrm>
            <a:custGeom>
              <a:avLst/>
              <a:gdLst>
                <a:gd name="T0" fmla="*/ 0 w 38"/>
                <a:gd name="T1" fmla="*/ 0 h 265"/>
                <a:gd name="T2" fmla="*/ 0 w 38"/>
                <a:gd name="T3" fmla="*/ 2 h 265"/>
                <a:gd name="T4" fmla="*/ 1 w 38"/>
                <a:gd name="T5" fmla="*/ 1 h 265"/>
                <a:gd name="T6" fmla="*/ 1 w 38"/>
                <a:gd name="T7" fmla="*/ 0 h 265"/>
                <a:gd name="T8" fmla="*/ 0 w 38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265"/>
                <a:gd name="T17" fmla="*/ 38 w 38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265">
                  <a:moveTo>
                    <a:pt x="0" y="27"/>
                  </a:moveTo>
                  <a:lnTo>
                    <a:pt x="0" y="265"/>
                  </a:lnTo>
                  <a:lnTo>
                    <a:pt x="38" y="243"/>
                  </a:lnTo>
                  <a:lnTo>
                    <a:pt x="3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4713" y="565"/>
              <a:ext cx="19" cy="133"/>
            </a:xfrm>
            <a:custGeom>
              <a:avLst/>
              <a:gdLst>
                <a:gd name="T0" fmla="*/ 0 w 37"/>
                <a:gd name="T1" fmla="*/ 1 h 265"/>
                <a:gd name="T2" fmla="*/ 0 w 37"/>
                <a:gd name="T3" fmla="*/ 3 h 265"/>
                <a:gd name="T4" fmla="*/ 1 w 37"/>
                <a:gd name="T5" fmla="*/ 2 h 265"/>
                <a:gd name="T6" fmla="*/ 1 w 37"/>
                <a:gd name="T7" fmla="*/ 0 h 265"/>
                <a:gd name="T8" fmla="*/ 0 w 37"/>
                <a:gd name="T9" fmla="*/ 1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65"/>
                <a:gd name="T17" fmla="*/ 37 w 37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65">
                  <a:moveTo>
                    <a:pt x="0" y="26"/>
                  </a:moveTo>
                  <a:lnTo>
                    <a:pt x="0" y="265"/>
                  </a:lnTo>
                  <a:lnTo>
                    <a:pt x="37" y="243"/>
                  </a:lnTo>
                  <a:lnTo>
                    <a:pt x="37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5006" y="444"/>
              <a:ext cx="235" cy="108"/>
            </a:xfrm>
            <a:custGeom>
              <a:avLst/>
              <a:gdLst>
                <a:gd name="T0" fmla="*/ 0 w 471"/>
                <a:gd name="T1" fmla="*/ 1 h 217"/>
                <a:gd name="T2" fmla="*/ 1 w 471"/>
                <a:gd name="T3" fmla="*/ 1 h 217"/>
                <a:gd name="T4" fmla="*/ 3 w 471"/>
                <a:gd name="T5" fmla="*/ 0 h 217"/>
                <a:gd name="T6" fmla="*/ 3 w 471"/>
                <a:gd name="T7" fmla="*/ 0 h 217"/>
                <a:gd name="T8" fmla="*/ 0 w 471"/>
                <a:gd name="T9" fmla="*/ 1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1"/>
                <a:gd name="T16" fmla="*/ 0 h 217"/>
                <a:gd name="T17" fmla="*/ 471 w 471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1" h="217">
                  <a:moveTo>
                    <a:pt x="0" y="206"/>
                  </a:moveTo>
                  <a:lnTo>
                    <a:pt x="152" y="217"/>
                  </a:lnTo>
                  <a:lnTo>
                    <a:pt x="471" y="0"/>
                  </a:lnTo>
                  <a:lnTo>
                    <a:pt x="433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5257" y="263"/>
              <a:ext cx="14" cy="32"/>
            </a:xfrm>
            <a:custGeom>
              <a:avLst/>
              <a:gdLst>
                <a:gd name="T0" fmla="*/ 1 w 28"/>
                <a:gd name="T1" fmla="*/ 0 h 65"/>
                <a:gd name="T2" fmla="*/ 1 w 28"/>
                <a:gd name="T3" fmla="*/ 0 h 65"/>
                <a:gd name="T4" fmla="*/ 0 w 28"/>
                <a:gd name="T5" fmla="*/ 0 h 65"/>
                <a:gd name="T6" fmla="*/ 1 w 28"/>
                <a:gd name="T7" fmla="*/ 0 h 65"/>
                <a:gd name="T8" fmla="*/ 1 w 28"/>
                <a:gd name="T9" fmla="*/ 0 h 65"/>
                <a:gd name="T10" fmla="*/ 1 w 28"/>
                <a:gd name="T11" fmla="*/ 0 h 65"/>
                <a:gd name="T12" fmla="*/ 1 w 28"/>
                <a:gd name="T13" fmla="*/ 0 h 65"/>
                <a:gd name="T14" fmla="*/ 1 w 28"/>
                <a:gd name="T15" fmla="*/ 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5"/>
                <a:gd name="T26" fmla="*/ 28 w 28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5">
                  <a:moveTo>
                    <a:pt x="28" y="5"/>
                  </a:moveTo>
                  <a:lnTo>
                    <a:pt x="7" y="0"/>
                  </a:lnTo>
                  <a:lnTo>
                    <a:pt x="0" y="51"/>
                  </a:lnTo>
                  <a:lnTo>
                    <a:pt x="5" y="55"/>
                  </a:lnTo>
                  <a:lnTo>
                    <a:pt x="11" y="59"/>
                  </a:lnTo>
                  <a:lnTo>
                    <a:pt x="16" y="62"/>
                  </a:lnTo>
                  <a:lnTo>
                    <a:pt x="21" y="65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E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5228" y="289"/>
              <a:ext cx="40" cy="284"/>
            </a:xfrm>
            <a:custGeom>
              <a:avLst/>
              <a:gdLst>
                <a:gd name="T0" fmla="*/ 1 w 79"/>
                <a:gd name="T1" fmla="*/ 4 h 569"/>
                <a:gd name="T2" fmla="*/ 1 w 79"/>
                <a:gd name="T3" fmla="*/ 0 h 569"/>
                <a:gd name="T4" fmla="*/ 1 w 79"/>
                <a:gd name="T5" fmla="*/ 0 h 569"/>
                <a:gd name="T6" fmla="*/ 1 w 79"/>
                <a:gd name="T7" fmla="*/ 0 h 569"/>
                <a:gd name="T8" fmla="*/ 1 w 79"/>
                <a:gd name="T9" fmla="*/ 0 h 569"/>
                <a:gd name="T10" fmla="*/ 1 w 79"/>
                <a:gd name="T11" fmla="*/ 0 h 569"/>
                <a:gd name="T12" fmla="*/ 0 w 79"/>
                <a:gd name="T13" fmla="*/ 4 h 569"/>
                <a:gd name="T14" fmla="*/ 1 w 79"/>
                <a:gd name="T15" fmla="*/ 4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569"/>
                <a:gd name="T26" fmla="*/ 79 w 79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569">
                  <a:moveTo>
                    <a:pt x="16" y="569"/>
                  </a:moveTo>
                  <a:lnTo>
                    <a:pt x="79" y="14"/>
                  </a:lnTo>
                  <a:lnTo>
                    <a:pt x="74" y="11"/>
                  </a:lnTo>
                  <a:lnTo>
                    <a:pt x="69" y="8"/>
                  </a:lnTo>
                  <a:lnTo>
                    <a:pt x="63" y="4"/>
                  </a:lnTo>
                  <a:lnTo>
                    <a:pt x="58" y="0"/>
                  </a:lnTo>
                  <a:lnTo>
                    <a:pt x="0" y="569"/>
                  </a:lnTo>
                  <a:lnTo>
                    <a:pt x="16" y="5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4885" y="260"/>
              <a:ext cx="22" cy="312"/>
            </a:xfrm>
            <a:custGeom>
              <a:avLst/>
              <a:gdLst>
                <a:gd name="T0" fmla="*/ 0 w 45"/>
                <a:gd name="T1" fmla="*/ 0 h 624"/>
                <a:gd name="T2" fmla="*/ 0 w 45"/>
                <a:gd name="T3" fmla="*/ 1 h 624"/>
                <a:gd name="T4" fmla="*/ 0 w 45"/>
                <a:gd name="T5" fmla="*/ 5 h 624"/>
                <a:gd name="T6" fmla="*/ 0 w 45"/>
                <a:gd name="T7" fmla="*/ 5 h 624"/>
                <a:gd name="T8" fmla="*/ 0 w 45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4"/>
                <a:gd name="T17" fmla="*/ 45 w 45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4">
                  <a:moveTo>
                    <a:pt x="23" y="0"/>
                  </a:moveTo>
                  <a:lnTo>
                    <a:pt x="45" y="4"/>
                  </a:lnTo>
                  <a:lnTo>
                    <a:pt x="17" y="623"/>
                  </a:lnTo>
                  <a:lnTo>
                    <a:pt x="0" y="6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4772" y="603"/>
              <a:ext cx="229" cy="134"/>
            </a:xfrm>
            <a:custGeom>
              <a:avLst/>
              <a:gdLst>
                <a:gd name="T0" fmla="*/ 2 w 458"/>
                <a:gd name="T1" fmla="*/ 0 h 267"/>
                <a:gd name="T2" fmla="*/ 0 w 458"/>
                <a:gd name="T3" fmla="*/ 2 h 267"/>
                <a:gd name="T4" fmla="*/ 1 w 458"/>
                <a:gd name="T5" fmla="*/ 2 h 267"/>
                <a:gd name="T6" fmla="*/ 1 w 458"/>
                <a:gd name="T7" fmla="*/ 2 h 267"/>
                <a:gd name="T8" fmla="*/ 1 w 458"/>
                <a:gd name="T9" fmla="*/ 2 h 267"/>
                <a:gd name="T10" fmla="*/ 1 w 458"/>
                <a:gd name="T11" fmla="*/ 2 h 267"/>
                <a:gd name="T12" fmla="*/ 1 w 458"/>
                <a:gd name="T13" fmla="*/ 2 h 267"/>
                <a:gd name="T14" fmla="*/ 1 w 458"/>
                <a:gd name="T15" fmla="*/ 2 h 267"/>
                <a:gd name="T16" fmla="*/ 1 w 458"/>
                <a:gd name="T17" fmla="*/ 2 h 267"/>
                <a:gd name="T18" fmla="*/ 1 w 458"/>
                <a:gd name="T19" fmla="*/ 2 h 267"/>
                <a:gd name="T20" fmla="*/ 2 w 458"/>
                <a:gd name="T21" fmla="*/ 2 h 267"/>
                <a:gd name="T22" fmla="*/ 2 w 458"/>
                <a:gd name="T23" fmla="*/ 2 h 267"/>
                <a:gd name="T24" fmla="*/ 2 w 458"/>
                <a:gd name="T25" fmla="*/ 3 h 267"/>
                <a:gd name="T26" fmla="*/ 2 w 458"/>
                <a:gd name="T27" fmla="*/ 3 h 267"/>
                <a:gd name="T28" fmla="*/ 3 w 458"/>
                <a:gd name="T29" fmla="*/ 3 h 267"/>
                <a:gd name="T30" fmla="*/ 3 w 458"/>
                <a:gd name="T31" fmla="*/ 3 h 267"/>
                <a:gd name="T32" fmla="*/ 4 w 458"/>
                <a:gd name="T33" fmla="*/ 3 h 267"/>
                <a:gd name="T34" fmla="*/ 4 w 458"/>
                <a:gd name="T35" fmla="*/ 2 h 267"/>
                <a:gd name="T36" fmla="*/ 4 w 458"/>
                <a:gd name="T37" fmla="*/ 2 h 267"/>
                <a:gd name="T38" fmla="*/ 4 w 458"/>
                <a:gd name="T39" fmla="*/ 2 h 267"/>
                <a:gd name="T40" fmla="*/ 4 w 458"/>
                <a:gd name="T41" fmla="*/ 2 h 267"/>
                <a:gd name="T42" fmla="*/ 4 w 458"/>
                <a:gd name="T43" fmla="*/ 2 h 267"/>
                <a:gd name="T44" fmla="*/ 3 w 458"/>
                <a:gd name="T45" fmla="*/ 2 h 267"/>
                <a:gd name="T46" fmla="*/ 3 w 458"/>
                <a:gd name="T47" fmla="*/ 2 h 267"/>
                <a:gd name="T48" fmla="*/ 3 w 458"/>
                <a:gd name="T49" fmla="*/ 1 h 267"/>
                <a:gd name="T50" fmla="*/ 3 w 458"/>
                <a:gd name="T51" fmla="*/ 1 h 267"/>
                <a:gd name="T52" fmla="*/ 3 w 458"/>
                <a:gd name="T53" fmla="*/ 1 h 267"/>
                <a:gd name="T54" fmla="*/ 3 w 458"/>
                <a:gd name="T55" fmla="*/ 1 h 267"/>
                <a:gd name="T56" fmla="*/ 3 w 458"/>
                <a:gd name="T57" fmla="*/ 1 h 267"/>
                <a:gd name="T58" fmla="*/ 3 w 458"/>
                <a:gd name="T59" fmla="*/ 1 h 267"/>
                <a:gd name="T60" fmla="*/ 3 w 458"/>
                <a:gd name="T61" fmla="*/ 1 h 267"/>
                <a:gd name="T62" fmla="*/ 3 w 458"/>
                <a:gd name="T63" fmla="*/ 1 h 267"/>
                <a:gd name="T64" fmla="*/ 2 w 458"/>
                <a:gd name="T65" fmla="*/ 1 h 267"/>
                <a:gd name="T66" fmla="*/ 2 w 458"/>
                <a:gd name="T67" fmla="*/ 0 h 2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8"/>
                <a:gd name="T103" fmla="*/ 0 h 267"/>
                <a:gd name="T104" fmla="*/ 458 w 458"/>
                <a:gd name="T105" fmla="*/ 267 h 2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8" h="267">
                  <a:moveTo>
                    <a:pt x="227" y="0"/>
                  </a:moveTo>
                  <a:lnTo>
                    <a:pt x="0" y="162"/>
                  </a:lnTo>
                  <a:lnTo>
                    <a:pt x="1" y="163"/>
                  </a:lnTo>
                  <a:lnTo>
                    <a:pt x="6" y="168"/>
                  </a:lnTo>
                  <a:lnTo>
                    <a:pt x="14" y="175"/>
                  </a:lnTo>
                  <a:lnTo>
                    <a:pt x="25" y="185"/>
                  </a:lnTo>
                  <a:lnTo>
                    <a:pt x="40" y="194"/>
                  </a:lnTo>
                  <a:lnTo>
                    <a:pt x="58" y="207"/>
                  </a:lnTo>
                  <a:lnTo>
                    <a:pt x="80" y="219"/>
                  </a:lnTo>
                  <a:lnTo>
                    <a:pt x="106" y="230"/>
                  </a:lnTo>
                  <a:lnTo>
                    <a:pt x="136" y="241"/>
                  </a:lnTo>
                  <a:lnTo>
                    <a:pt x="169" y="250"/>
                  </a:lnTo>
                  <a:lnTo>
                    <a:pt x="207" y="259"/>
                  </a:lnTo>
                  <a:lnTo>
                    <a:pt x="248" y="265"/>
                  </a:lnTo>
                  <a:lnTo>
                    <a:pt x="294" y="267"/>
                  </a:lnTo>
                  <a:lnTo>
                    <a:pt x="344" y="267"/>
                  </a:lnTo>
                  <a:lnTo>
                    <a:pt x="399" y="262"/>
                  </a:lnTo>
                  <a:lnTo>
                    <a:pt x="458" y="254"/>
                  </a:lnTo>
                  <a:lnTo>
                    <a:pt x="452" y="252"/>
                  </a:lnTo>
                  <a:lnTo>
                    <a:pt x="438" y="243"/>
                  </a:lnTo>
                  <a:lnTo>
                    <a:pt x="417" y="227"/>
                  </a:lnTo>
                  <a:lnTo>
                    <a:pt x="394" y="207"/>
                  </a:lnTo>
                  <a:lnTo>
                    <a:pt x="371" y="179"/>
                  </a:lnTo>
                  <a:lnTo>
                    <a:pt x="352" y="145"/>
                  </a:lnTo>
                  <a:lnTo>
                    <a:pt x="340" y="103"/>
                  </a:lnTo>
                  <a:lnTo>
                    <a:pt x="340" y="55"/>
                  </a:lnTo>
                  <a:lnTo>
                    <a:pt x="338" y="55"/>
                  </a:lnTo>
                  <a:lnTo>
                    <a:pt x="329" y="53"/>
                  </a:lnTo>
                  <a:lnTo>
                    <a:pt x="317" y="50"/>
                  </a:lnTo>
                  <a:lnTo>
                    <a:pt x="303" y="45"/>
                  </a:lnTo>
                  <a:lnTo>
                    <a:pt x="284" y="39"/>
                  </a:lnTo>
                  <a:lnTo>
                    <a:pt x="265" y="29"/>
                  </a:lnTo>
                  <a:lnTo>
                    <a:pt x="245" y="1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4623" y="438"/>
              <a:ext cx="260" cy="87"/>
            </a:xfrm>
            <a:custGeom>
              <a:avLst/>
              <a:gdLst>
                <a:gd name="T0" fmla="*/ 0 w 518"/>
                <a:gd name="T1" fmla="*/ 2 h 173"/>
                <a:gd name="T2" fmla="*/ 2 w 518"/>
                <a:gd name="T3" fmla="*/ 2 h 173"/>
                <a:gd name="T4" fmla="*/ 5 w 518"/>
                <a:gd name="T5" fmla="*/ 0 h 173"/>
                <a:gd name="T6" fmla="*/ 4 w 518"/>
                <a:gd name="T7" fmla="*/ 0 h 173"/>
                <a:gd name="T8" fmla="*/ 0 w 518"/>
                <a:gd name="T9" fmla="*/ 2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173"/>
                <a:gd name="T17" fmla="*/ 518 w 518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173">
                  <a:moveTo>
                    <a:pt x="0" y="157"/>
                  </a:moveTo>
                  <a:lnTo>
                    <a:pt x="141" y="173"/>
                  </a:lnTo>
                  <a:lnTo>
                    <a:pt x="518" y="0"/>
                  </a:lnTo>
                  <a:lnTo>
                    <a:pt x="480" y="0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4931" y="967"/>
              <a:ext cx="197" cy="251"/>
            </a:xfrm>
            <a:custGeom>
              <a:avLst/>
              <a:gdLst>
                <a:gd name="T0" fmla="*/ 4 w 393"/>
                <a:gd name="T1" fmla="*/ 4 h 501"/>
                <a:gd name="T2" fmla="*/ 3 w 393"/>
                <a:gd name="T3" fmla="*/ 4 h 501"/>
                <a:gd name="T4" fmla="*/ 0 w 393"/>
                <a:gd name="T5" fmla="*/ 1 h 501"/>
                <a:gd name="T6" fmla="*/ 1 w 393"/>
                <a:gd name="T7" fmla="*/ 0 h 501"/>
                <a:gd name="T8" fmla="*/ 4 w 393"/>
                <a:gd name="T9" fmla="*/ 4 h 5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501"/>
                <a:gd name="T17" fmla="*/ 393 w 393"/>
                <a:gd name="T18" fmla="*/ 501 h 5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501">
                  <a:moveTo>
                    <a:pt x="393" y="480"/>
                  </a:moveTo>
                  <a:lnTo>
                    <a:pt x="367" y="501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93" y="4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5060" y="819"/>
              <a:ext cx="168" cy="218"/>
            </a:xfrm>
            <a:custGeom>
              <a:avLst/>
              <a:gdLst>
                <a:gd name="T0" fmla="*/ 3 w 336"/>
                <a:gd name="T1" fmla="*/ 3 h 437"/>
                <a:gd name="T2" fmla="*/ 3 w 336"/>
                <a:gd name="T3" fmla="*/ 3 h 437"/>
                <a:gd name="T4" fmla="*/ 0 w 336"/>
                <a:gd name="T5" fmla="*/ 0 h 437"/>
                <a:gd name="T6" fmla="*/ 1 w 336"/>
                <a:gd name="T7" fmla="*/ 0 h 437"/>
                <a:gd name="T8" fmla="*/ 3 w 336"/>
                <a:gd name="T9" fmla="*/ 3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437"/>
                <a:gd name="T17" fmla="*/ 336 w 336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437">
                  <a:moveTo>
                    <a:pt x="336" y="421"/>
                  </a:moveTo>
                  <a:lnTo>
                    <a:pt x="325" y="437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336" y="4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4886" y="935"/>
              <a:ext cx="31" cy="31"/>
            </a:xfrm>
            <a:custGeom>
              <a:avLst/>
              <a:gdLst>
                <a:gd name="T0" fmla="*/ 1 w 61"/>
                <a:gd name="T1" fmla="*/ 1 h 61"/>
                <a:gd name="T2" fmla="*/ 1 w 61"/>
                <a:gd name="T3" fmla="*/ 1 h 61"/>
                <a:gd name="T4" fmla="*/ 1 w 61"/>
                <a:gd name="T5" fmla="*/ 1 h 61"/>
                <a:gd name="T6" fmla="*/ 1 w 61"/>
                <a:gd name="T7" fmla="*/ 1 h 61"/>
                <a:gd name="T8" fmla="*/ 1 w 61"/>
                <a:gd name="T9" fmla="*/ 1 h 61"/>
                <a:gd name="T10" fmla="*/ 1 w 61"/>
                <a:gd name="T11" fmla="*/ 1 h 61"/>
                <a:gd name="T12" fmla="*/ 1 w 61"/>
                <a:gd name="T13" fmla="*/ 1 h 61"/>
                <a:gd name="T14" fmla="*/ 1 w 61"/>
                <a:gd name="T15" fmla="*/ 1 h 61"/>
                <a:gd name="T16" fmla="*/ 1 w 61"/>
                <a:gd name="T17" fmla="*/ 0 h 61"/>
                <a:gd name="T18" fmla="*/ 1 w 61"/>
                <a:gd name="T19" fmla="*/ 1 h 61"/>
                <a:gd name="T20" fmla="*/ 1 w 61"/>
                <a:gd name="T21" fmla="*/ 1 h 61"/>
                <a:gd name="T22" fmla="*/ 1 w 61"/>
                <a:gd name="T23" fmla="*/ 1 h 61"/>
                <a:gd name="T24" fmla="*/ 0 w 61"/>
                <a:gd name="T25" fmla="*/ 1 h 61"/>
                <a:gd name="T26" fmla="*/ 1 w 61"/>
                <a:gd name="T27" fmla="*/ 1 h 61"/>
                <a:gd name="T28" fmla="*/ 1 w 61"/>
                <a:gd name="T29" fmla="*/ 1 h 61"/>
                <a:gd name="T30" fmla="*/ 1 w 61"/>
                <a:gd name="T31" fmla="*/ 1 h 61"/>
                <a:gd name="T32" fmla="*/ 1 w 61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1"/>
                <a:gd name="T53" fmla="*/ 61 w 61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1">
                  <a:moveTo>
                    <a:pt x="31" y="61"/>
                  </a:moveTo>
                  <a:lnTo>
                    <a:pt x="43" y="58"/>
                  </a:lnTo>
                  <a:lnTo>
                    <a:pt x="53" y="52"/>
                  </a:lnTo>
                  <a:lnTo>
                    <a:pt x="59" y="42"/>
                  </a:lnTo>
                  <a:lnTo>
                    <a:pt x="61" y="30"/>
                  </a:lnTo>
                  <a:lnTo>
                    <a:pt x="59" y="18"/>
                  </a:lnTo>
                  <a:lnTo>
                    <a:pt x="53" y="8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3" y="42"/>
                  </a:lnTo>
                  <a:lnTo>
                    <a:pt x="9" y="52"/>
                  </a:lnTo>
                  <a:lnTo>
                    <a:pt x="19" y="58"/>
                  </a:lnTo>
                  <a:lnTo>
                    <a:pt x="31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5292" y="939"/>
              <a:ext cx="231" cy="275"/>
            </a:xfrm>
            <a:custGeom>
              <a:avLst/>
              <a:gdLst>
                <a:gd name="T0" fmla="*/ 3 w 461"/>
                <a:gd name="T1" fmla="*/ 0 h 550"/>
                <a:gd name="T2" fmla="*/ 3 w 461"/>
                <a:gd name="T3" fmla="*/ 1 h 550"/>
                <a:gd name="T4" fmla="*/ 3 w 461"/>
                <a:gd name="T5" fmla="*/ 1 h 550"/>
                <a:gd name="T6" fmla="*/ 3 w 461"/>
                <a:gd name="T7" fmla="*/ 1 h 550"/>
                <a:gd name="T8" fmla="*/ 3 w 461"/>
                <a:gd name="T9" fmla="*/ 1 h 550"/>
                <a:gd name="T10" fmla="*/ 3 w 461"/>
                <a:gd name="T11" fmla="*/ 1 h 550"/>
                <a:gd name="T12" fmla="*/ 2 w 461"/>
                <a:gd name="T13" fmla="*/ 1 h 550"/>
                <a:gd name="T14" fmla="*/ 2 w 461"/>
                <a:gd name="T15" fmla="*/ 2 h 550"/>
                <a:gd name="T16" fmla="*/ 2 w 461"/>
                <a:gd name="T17" fmla="*/ 2 h 550"/>
                <a:gd name="T18" fmla="*/ 3 w 461"/>
                <a:gd name="T19" fmla="*/ 2 h 550"/>
                <a:gd name="T20" fmla="*/ 2 w 461"/>
                <a:gd name="T21" fmla="*/ 3 h 550"/>
                <a:gd name="T22" fmla="*/ 2 w 461"/>
                <a:gd name="T23" fmla="*/ 3 h 550"/>
                <a:gd name="T24" fmla="*/ 1 w 461"/>
                <a:gd name="T25" fmla="*/ 3 h 550"/>
                <a:gd name="T26" fmla="*/ 1 w 461"/>
                <a:gd name="T27" fmla="*/ 3 h 550"/>
                <a:gd name="T28" fmla="*/ 1 w 461"/>
                <a:gd name="T29" fmla="*/ 3 h 550"/>
                <a:gd name="T30" fmla="*/ 0 w 461"/>
                <a:gd name="T31" fmla="*/ 4 h 550"/>
                <a:gd name="T32" fmla="*/ 1 w 461"/>
                <a:gd name="T33" fmla="*/ 4 h 550"/>
                <a:gd name="T34" fmla="*/ 1 w 461"/>
                <a:gd name="T35" fmla="*/ 4 h 550"/>
                <a:gd name="T36" fmla="*/ 1 w 461"/>
                <a:gd name="T37" fmla="*/ 4 h 550"/>
                <a:gd name="T38" fmla="*/ 1 w 461"/>
                <a:gd name="T39" fmla="*/ 4 h 550"/>
                <a:gd name="T40" fmla="*/ 1 w 461"/>
                <a:gd name="T41" fmla="*/ 4 h 550"/>
                <a:gd name="T42" fmla="*/ 2 w 461"/>
                <a:gd name="T43" fmla="*/ 4 h 550"/>
                <a:gd name="T44" fmla="*/ 2 w 461"/>
                <a:gd name="T45" fmla="*/ 4 h 550"/>
                <a:gd name="T46" fmla="*/ 2 w 461"/>
                <a:gd name="T47" fmla="*/ 4 h 550"/>
                <a:gd name="T48" fmla="*/ 2 w 461"/>
                <a:gd name="T49" fmla="*/ 4 h 550"/>
                <a:gd name="T50" fmla="*/ 3 w 461"/>
                <a:gd name="T51" fmla="*/ 4 h 550"/>
                <a:gd name="T52" fmla="*/ 3 w 461"/>
                <a:gd name="T53" fmla="*/ 4 h 550"/>
                <a:gd name="T54" fmla="*/ 3 w 461"/>
                <a:gd name="T55" fmla="*/ 4 h 550"/>
                <a:gd name="T56" fmla="*/ 4 w 461"/>
                <a:gd name="T57" fmla="*/ 4 h 550"/>
                <a:gd name="T58" fmla="*/ 4 w 461"/>
                <a:gd name="T59" fmla="*/ 3 h 550"/>
                <a:gd name="T60" fmla="*/ 4 w 461"/>
                <a:gd name="T61" fmla="*/ 3 h 550"/>
                <a:gd name="T62" fmla="*/ 4 w 461"/>
                <a:gd name="T63" fmla="*/ 3 h 550"/>
                <a:gd name="T64" fmla="*/ 4 w 461"/>
                <a:gd name="T65" fmla="*/ 3 h 550"/>
                <a:gd name="T66" fmla="*/ 4 w 461"/>
                <a:gd name="T67" fmla="*/ 3 h 550"/>
                <a:gd name="T68" fmla="*/ 4 w 461"/>
                <a:gd name="T69" fmla="*/ 3 h 550"/>
                <a:gd name="T70" fmla="*/ 4 w 461"/>
                <a:gd name="T71" fmla="*/ 3 h 5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1"/>
                <a:gd name="T109" fmla="*/ 0 h 550"/>
                <a:gd name="T110" fmla="*/ 461 w 461"/>
                <a:gd name="T111" fmla="*/ 550 h 5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1" h="550">
                  <a:moveTo>
                    <a:pt x="455" y="425"/>
                  </a:moveTo>
                  <a:lnTo>
                    <a:pt x="367" y="0"/>
                  </a:lnTo>
                  <a:lnTo>
                    <a:pt x="360" y="22"/>
                  </a:lnTo>
                  <a:lnTo>
                    <a:pt x="352" y="43"/>
                  </a:lnTo>
                  <a:lnTo>
                    <a:pt x="343" y="65"/>
                  </a:lnTo>
                  <a:lnTo>
                    <a:pt x="334" y="85"/>
                  </a:lnTo>
                  <a:lnTo>
                    <a:pt x="356" y="196"/>
                  </a:lnTo>
                  <a:lnTo>
                    <a:pt x="275" y="229"/>
                  </a:lnTo>
                  <a:lnTo>
                    <a:pt x="274" y="206"/>
                  </a:lnTo>
                  <a:lnTo>
                    <a:pt x="269" y="213"/>
                  </a:lnTo>
                  <a:lnTo>
                    <a:pt x="265" y="220"/>
                  </a:lnTo>
                  <a:lnTo>
                    <a:pt x="260" y="228"/>
                  </a:lnTo>
                  <a:lnTo>
                    <a:pt x="255" y="234"/>
                  </a:lnTo>
                  <a:lnTo>
                    <a:pt x="252" y="241"/>
                  </a:lnTo>
                  <a:lnTo>
                    <a:pt x="247" y="248"/>
                  </a:lnTo>
                  <a:lnTo>
                    <a:pt x="242" y="256"/>
                  </a:lnTo>
                  <a:lnTo>
                    <a:pt x="237" y="263"/>
                  </a:lnTo>
                  <a:lnTo>
                    <a:pt x="252" y="293"/>
                  </a:lnTo>
                  <a:lnTo>
                    <a:pt x="343" y="307"/>
                  </a:lnTo>
                  <a:lnTo>
                    <a:pt x="277" y="371"/>
                  </a:lnTo>
                  <a:lnTo>
                    <a:pt x="292" y="462"/>
                  </a:lnTo>
                  <a:lnTo>
                    <a:pt x="210" y="418"/>
                  </a:lnTo>
                  <a:lnTo>
                    <a:pt x="128" y="461"/>
                  </a:lnTo>
                  <a:lnTo>
                    <a:pt x="141" y="387"/>
                  </a:lnTo>
                  <a:lnTo>
                    <a:pt x="125" y="405"/>
                  </a:lnTo>
                  <a:lnTo>
                    <a:pt x="108" y="422"/>
                  </a:lnTo>
                  <a:lnTo>
                    <a:pt x="91" y="439"/>
                  </a:lnTo>
                  <a:lnTo>
                    <a:pt x="74" y="456"/>
                  </a:lnTo>
                  <a:lnTo>
                    <a:pt x="56" y="473"/>
                  </a:lnTo>
                  <a:lnTo>
                    <a:pt x="38" y="489"/>
                  </a:lnTo>
                  <a:lnTo>
                    <a:pt x="19" y="504"/>
                  </a:lnTo>
                  <a:lnTo>
                    <a:pt x="0" y="519"/>
                  </a:lnTo>
                  <a:lnTo>
                    <a:pt x="10" y="523"/>
                  </a:lnTo>
                  <a:lnTo>
                    <a:pt x="19" y="527"/>
                  </a:lnTo>
                  <a:lnTo>
                    <a:pt x="29" y="529"/>
                  </a:lnTo>
                  <a:lnTo>
                    <a:pt x="40" y="533"/>
                  </a:lnTo>
                  <a:lnTo>
                    <a:pt x="51" y="535"/>
                  </a:lnTo>
                  <a:lnTo>
                    <a:pt x="63" y="538"/>
                  </a:lnTo>
                  <a:lnTo>
                    <a:pt x="74" y="540"/>
                  </a:lnTo>
                  <a:lnTo>
                    <a:pt x="86" y="541"/>
                  </a:lnTo>
                  <a:lnTo>
                    <a:pt x="100" y="544"/>
                  </a:lnTo>
                  <a:lnTo>
                    <a:pt x="112" y="545"/>
                  </a:lnTo>
                  <a:lnTo>
                    <a:pt x="125" y="546"/>
                  </a:lnTo>
                  <a:lnTo>
                    <a:pt x="139" y="547"/>
                  </a:lnTo>
                  <a:lnTo>
                    <a:pt x="152" y="549"/>
                  </a:lnTo>
                  <a:lnTo>
                    <a:pt x="167" y="550"/>
                  </a:lnTo>
                  <a:lnTo>
                    <a:pt x="180" y="550"/>
                  </a:lnTo>
                  <a:lnTo>
                    <a:pt x="195" y="550"/>
                  </a:lnTo>
                  <a:lnTo>
                    <a:pt x="220" y="550"/>
                  </a:lnTo>
                  <a:lnTo>
                    <a:pt x="244" y="549"/>
                  </a:lnTo>
                  <a:lnTo>
                    <a:pt x="269" y="546"/>
                  </a:lnTo>
                  <a:lnTo>
                    <a:pt x="292" y="544"/>
                  </a:lnTo>
                  <a:lnTo>
                    <a:pt x="314" y="540"/>
                  </a:lnTo>
                  <a:lnTo>
                    <a:pt x="336" y="535"/>
                  </a:lnTo>
                  <a:lnTo>
                    <a:pt x="355" y="530"/>
                  </a:lnTo>
                  <a:lnTo>
                    <a:pt x="373" y="525"/>
                  </a:lnTo>
                  <a:lnTo>
                    <a:pt x="390" y="519"/>
                  </a:lnTo>
                  <a:lnTo>
                    <a:pt x="406" y="512"/>
                  </a:lnTo>
                  <a:lnTo>
                    <a:pt x="420" y="506"/>
                  </a:lnTo>
                  <a:lnTo>
                    <a:pt x="432" y="497"/>
                  </a:lnTo>
                  <a:lnTo>
                    <a:pt x="442" y="490"/>
                  </a:lnTo>
                  <a:lnTo>
                    <a:pt x="450" y="482"/>
                  </a:lnTo>
                  <a:lnTo>
                    <a:pt x="456" y="473"/>
                  </a:lnTo>
                  <a:lnTo>
                    <a:pt x="460" y="465"/>
                  </a:lnTo>
                  <a:lnTo>
                    <a:pt x="461" y="462"/>
                  </a:lnTo>
                  <a:lnTo>
                    <a:pt x="461" y="460"/>
                  </a:lnTo>
                  <a:lnTo>
                    <a:pt x="461" y="457"/>
                  </a:lnTo>
                  <a:lnTo>
                    <a:pt x="461" y="455"/>
                  </a:lnTo>
                  <a:lnTo>
                    <a:pt x="460" y="448"/>
                  </a:lnTo>
                  <a:lnTo>
                    <a:pt x="459" y="437"/>
                  </a:lnTo>
                  <a:lnTo>
                    <a:pt x="456" y="428"/>
                  </a:lnTo>
                  <a:lnTo>
                    <a:pt x="455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5221" y="259"/>
              <a:ext cx="36" cy="28"/>
            </a:xfrm>
            <a:custGeom>
              <a:avLst/>
              <a:gdLst>
                <a:gd name="T0" fmla="*/ 1 w 70"/>
                <a:gd name="T1" fmla="*/ 0 h 55"/>
                <a:gd name="T2" fmla="*/ 1 w 70"/>
                <a:gd name="T3" fmla="*/ 1 h 55"/>
                <a:gd name="T4" fmla="*/ 1 w 70"/>
                <a:gd name="T5" fmla="*/ 1 h 55"/>
                <a:gd name="T6" fmla="*/ 1 w 70"/>
                <a:gd name="T7" fmla="*/ 1 h 55"/>
                <a:gd name="T8" fmla="*/ 1 w 70"/>
                <a:gd name="T9" fmla="*/ 1 h 55"/>
                <a:gd name="T10" fmla="*/ 1 w 70"/>
                <a:gd name="T11" fmla="*/ 1 h 55"/>
                <a:gd name="T12" fmla="*/ 1 w 70"/>
                <a:gd name="T13" fmla="*/ 1 h 55"/>
                <a:gd name="T14" fmla="*/ 1 w 70"/>
                <a:gd name="T15" fmla="*/ 1 h 55"/>
                <a:gd name="T16" fmla="*/ 0 w 70"/>
                <a:gd name="T17" fmla="*/ 1 h 55"/>
                <a:gd name="T18" fmla="*/ 1 w 70"/>
                <a:gd name="T19" fmla="*/ 1 h 55"/>
                <a:gd name="T20" fmla="*/ 1 w 70"/>
                <a:gd name="T21" fmla="*/ 1 h 55"/>
                <a:gd name="T22" fmla="*/ 1 w 70"/>
                <a:gd name="T23" fmla="*/ 1 h 55"/>
                <a:gd name="T24" fmla="*/ 1 w 70"/>
                <a:gd name="T25" fmla="*/ 1 h 55"/>
                <a:gd name="T26" fmla="*/ 1 w 70"/>
                <a:gd name="T27" fmla="*/ 1 h 55"/>
                <a:gd name="T28" fmla="*/ 1 w 70"/>
                <a:gd name="T29" fmla="*/ 1 h 55"/>
                <a:gd name="T30" fmla="*/ 1 w 70"/>
                <a:gd name="T31" fmla="*/ 1 h 55"/>
                <a:gd name="T32" fmla="*/ 1 w 70"/>
                <a:gd name="T33" fmla="*/ 1 h 55"/>
                <a:gd name="T34" fmla="*/ 1 w 70"/>
                <a:gd name="T35" fmla="*/ 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55"/>
                <a:gd name="T56" fmla="*/ 70 w 70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55">
                  <a:moveTo>
                    <a:pt x="70" y="0"/>
                  </a:moveTo>
                  <a:lnTo>
                    <a:pt x="62" y="1"/>
                  </a:lnTo>
                  <a:lnTo>
                    <a:pt x="52" y="4"/>
                  </a:lnTo>
                  <a:lnTo>
                    <a:pt x="43" y="5"/>
                  </a:lnTo>
                  <a:lnTo>
                    <a:pt x="35" y="7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8" y="12"/>
                  </a:lnTo>
                  <a:lnTo>
                    <a:pt x="0" y="13"/>
                  </a:lnTo>
                  <a:lnTo>
                    <a:pt x="8" y="18"/>
                  </a:lnTo>
                  <a:lnTo>
                    <a:pt x="17" y="23"/>
                  </a:lnTo>
                  <a:lnTo>
                    <a:pt x="25" y="28"/>
                  </a:lnTo>
                  <a:lnTo>
                    <a:pt x="34" y="34"/>
                  </a:lnTo>
                  <a:lnTo>
                    <a:pt x="42" y="39"/>
                  </a:lnTo>
                  <a:lnTo>
                    <a:pt x="50" y="44"/>
                  </a:lnTo>
                  <a:lnTo>
                    <a:pt x="58" y="50"/>
                  </a:lnTo>
                  <a:lnTo>
                    <a:pt x="67" y="5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5429" y="982"/>
              <a:ext cx="42" cy="71"/>
            </a:xfrm>
            <a:custGeom>
              <a:avLst/>
              <a:gdLst>
                <a:gd name="T0" fmla="*/ 1 w 82"/>
                <a:gd name="T1" fmla="*/ 1 h 144"/>
                <a:gd name="T2" fmla="*/ 1 w 82"/>
                <a:gd name="T3" fmla="*/ 0 h 144"/>
                <a:gd name="T4" fmla="*/ 1 w 82"/>
                <a:gd name="T5" fmla="*/ 0 h 144"/>
                <a:gd name="T6" fmla="*/ 1 w 82"/>
                <a:gd name="T7" fmla="*/ 0 h 144"/>
                <a:gd name="T8" fmla="*/ 1 w 82"/>
                <a:gd name="T9" fmla="*/ 0 h 144"/>
                <a:gd name="T10" fmla="*/ 1 w 82"/>
                <a:gd name="T11" fmla="*/ 0 h 144"/>
                <a:gd name="T12" fmla="*/ 1 w 82"/>
                <a:gd name="T13" fmla="*/ 0 h 144"/>
                <a:gd name="T14" fmla="*/ 1 w 82"/>
                <a:gd name="T15" fmla="*/ 0 h 144"/>
                <a:gd name="T16" fmla="*/ 1 w 82"/>
                <a:gd name="T17" fmla="*/ 0 h 144"/>
                <a:gd name="T18" fmla="*/ 1 w 82"/>
                <a:gd name="T19" fmla="*/ 0 h 144"/>
                <a:gd name="T20" fmla="*/ 0 w 82"/>
                <a:gd name="T21" fmla="*/ 0 h 144"/>
                <a:gd name="T22" fmla="*/ 1 w 82"/>
                <a:gd name="T23" fmla="*/ 1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44"/>
                <a:gd name="T38" fmla="*/ 82 w 82"/>
                <a:gd name="T39" fmla="*/ 144 h 1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44">
                  <a:moveTo>
                    <a:pt x="1" y="144"/>
                  </a:moveTo>
                  <a:lnTo>
                    <a:pt x="82" y="111"/>
                  </a:lnTo>
                  <a:lnTo>
                    <a:pt x="60" y="0"/>
                  </a:lnTo>
                  <a:lnTo>
                    <a:pt x="53" y="16"/>
                  </a:lnTo>
                  <a:lnTo>
                    <a:pt x="46" y="31"/>
                  </a:lnTo>
                  <a:lnTo>
                    <a:pt x="39" y="47"/>
                  </a:lnTo>
                  <a:lnTo>
                    <a:pt x="31" y="61"/>
                  </a:lnTo>
                  <a:lnTo>
                    <a:pt x="24" y="77"/>
                  </a:lnTo>
                  <a:lnTo>
                    <a:pt x="15" y="92"/>
                  </a:lnTo>
                  <a:lnTo>
                    <a:pt x="8" y="106"/>
                  </a:lnTo>
                  <a:lnTo>
                    <a:pt x="0" y="121"/>
                  </a:lnTo>
                  <a:lnTo>
                    <a:pt x="1" y="14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5356" y="1070"/>
              <a:ext cx="108" cy="100"/>
            </a:xfrm>
            <a:custGeom>
              <a:avLst/>
              <a:gdLst>
                <a:gd name="T0" fmla="*/ 0 w 215"/>
                <a:gd name="T1" fmla="*/ 2 h 199"/>
                <a:gd name="T2" fmla="*/ 1 w 215"/>
                <a:gd name="T3" fmla="*/ 2 h 199"/>
                <a:gd name="T4" fmla="*/ 2 w 215"/>
                <a:gd name="T5" fmla="*/ 2 h 199"/>
                <a:gd name="T6" fmla="*/ 2 w 215"/>
                <a:gd name="T7" fmla="*/ 1 h 199"/>
                <a:gd name="T8" fmla="*/ 2 w 215"/>
                <a:gd name="T9" fmla="*/ 1 h 199"/>
                <a:gd name="T10" fmla="*/ 1 w 215"/>
                <a:gd name="T11" fmla="*/ 1 h 199"/>
                <a:gd name="T12" fmla="*/ 1 w 215"/>
                <a:gd name="T13" fmla="*/ 0 h 199"/>
                <a:gd name="T14" fmla="*/ 1 w 215"/>
                <a:gd name="T15" fmla="*/ 1 h 199"/>
                <a:gd name="T16" fmla="*/ 1 w 215"/>
                <a:gd name="T17" fmla="*/ 1 h 199"/>
                <a:gd name="T18" fmla="*/ 1 w 215"/>
                <a:gd name="T19" fmla="*/ 1 h 199"/>
                <a:gd name="T20" fmla="*/ 1 w 215"/>
                <a:gd name="T21" fmla="*/ 1 h 199"/>
                <a:gd name="T22" fmla="*/ 1 w 215"/>
                <a:gd name="T23" fmla="*/ 1 h 199"/>
                <a:gd name="T24" fmla="*/ 1 w 215"/>
                <a:gd name="T25" fmla="*/ 1 h 199"/>
                <a:gd name="T26" fmla="*/ 1 w 215"/>
                <a:gd name="T27" fmla="*/ 1 h 199"/>
                <a:gd name="T28" fmla="*/ 1 w 215"/>
                <a:gd name="T29" fmla="*/ 1 h 199"/>
                <a:gd name="T30" fmla="*/ 0 w 215"/>
                <a:gd name="T31" fmla="*/ 2 h 1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199"/>
                <a:gd name="T50" fmla="*/ 215 w 215"/>
                <a:gd name="T51" fmla="*/ 199 h 1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199">
                  <a:moveTo>
                    <a:pt x="0" y="198"/>
                  </a:moveTo>
                  <a:lnTo>
                    <a:pt x="82" y="155"/>
                  </a:lnTo>
                  <a:lnTo>
                    <a:pt x="164" y="199"/>
                  </a:lnTo>
                  <a:lnTo>
                    <a:pt x="149" y="108"/>
                  </a:lnTo>
                  <a:lnTo>
                    <a:pt x="215" y="44"/>
                  </a:lnTo>
                  <a:lnTo>
                    <a:pt x="124" y="30"/>
                  </a:lnTo>
                  <a:lnTo>
                    <a:pt x="109" y="0"/>
                  </a:lnTo>
                  <a:lnTo>
                    <a:pt x="98" y="16"/>
                  </a:lnTo>
                  <a:lnTo>
                    <a:pt x="87" y="33"/>
                  </a:lnTo>
                  <a:lnTo>
                    <a:pt x="75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39" y="95"/>
                  </a:lnTo>
                  <a:lnTo>
                    <a:pt x="26" y="109"/>
                  </a:lnTo>
                  <a:lnTo>
                    <a:pt x="13" y="124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>
              <a:hlinkClick r:id="rId3"/>
            </p:cNvPr>
            <p:cNvSpPr>
              <a:spLocks/>
            </p:cNvSpPr>
            <p:nvPr/>
          </p:nvSpPr>
          <p:spPr bwMode="auto">
            <a:xfrm>
              <a:off x="4368" y="1109"/>
              <a:ext cx="928" cy="283"/>
            </a:xfrm>
            <a:custGeom>
              <a:avLst/>
              <a:gdLst>
                <a:gd name="T0" fmla="*/ 2 w 1855"/>
                <a:gd name="T1" fmla="*/ 1 h 565"/>
                <a:gd name="T2" fmla="*/ 2 w 1855"/>
                <a:gd name="T3" fmla="*/ 1 h 565"/>
                <a:gd name="T4" fmla="*/ 1 w 1855"/>
                <a:gd name="T5" fmla="*/ 2 h 565"/>
                <a:gd name="T6" fmla="*/ 1 w 1855"/>
                <a:gd name="T7" fmla="*/ 2 h 565"/>
                <a:gd name="T8" fmla="*/ 1 w 1855"/>
                <a:gd name="T9" fmla="*/ 3 h 565"/>
                <a:gd name="T10" fmla="*/ 0 w 1855"/>
                <a:gd name="T11" fmla="*/ 3 h 565"/>
                <a:gd name="T12" fmla="*/ 0 w 1855"/>
                <a:gd name="T13" fmla="*/ 3 h 565"/>
                <a:gd name="T14" fmla="*/ 1 w 1855"/>
                <a:gd name="T15" fmla="*/ 3 h 565"/>
                <a:gd name="T16" fmla="*/ 1 w 1855"/>
                <a:gd name="T17" fmla="*/ 3 h 565"/>
                <a:gd name="T18" fmla="*/ 1 w 1855"/>
                <a:gd name="T19" fmla="*/ 4 h 565"/>
                <a:gd name="T20" fmla="*/ 2 w 1855"/>
                <a:gd name="T21" fmla="*/ 4 h 565"/>
                <a:gd name="T22" fmla="*/ 2 w 1855"/>
                <a:gd name="T23" fmla="*/ 5 h 565"/>
                <a:gd name="T24" fmla="*/ 3 w 1855"/>
                <a:gd name="T25" fmla="*/ 5 h 565"/>
                <a:gd name="T26" fmla="*/ 4 w 1855"/>
                <a:gd name="T27" fmla="*/ 5 h 565"/>
                <a:gd name="T28" fmla="*/ 4 w 1855"/>
                <a:gd name="T29" fmla="*/ 5 h 565"/>
                <a:gd name="T30" fmla="*/ 5 w 1855"/>
                <a:gd name="T31" fmla="*/ 5 h 565"/>
                <a:gd name="T32" fmla="*/ 6 w 1855"/>
                <a:gd name="T33" fmla="*/ 5 h 565"/>
                <a:gd name="T34" fmla="*/ 6 w 1855"/>
                <a:gd name="T35" fmla="*/ 5 h 565"/>
                <a:gd name="T36" fmla="*/ 7 w 1855"/>
                <a:gd name="T37" fmla="*/ 5 h 565"/>
                <a:gd name="T38" fmla="*/ 8 w 1855"/>
                <a:gd name="T39" fmla="*/ 5 h 565"/>
                <a:gd name="T40" fmla="*/ 8 w 1855"/>
                <a:gd name="T41" fmla="*/ 5 h 565"/>
                <a:gd name="T42" fmla="*/ 9 w 1855"/>
                <a:gd name="T43" fmla="*/ 5 h 565"/>
                <a:gd name="T44" fmla="*/ 11 w 1855"/>
                <a:gd name="T45" fmla="*/ 4 h 565"/>
                <a:gd name="T46" fmla="*/ 12 w 1855"/>
                <a:gd name="T47" fmla="*/ 4 h 565"/>
                <a:gd name="T48" fmla="*/ 13 w 1855"/>
                <a:gd name="T49" fmla="*/ 3 h 565"/>
                <a:gd name="T50" fmla="*/ 14 w 1855"/>
                <a:gd name="T51" fmla="*/ 3 h 565"/>
                <a:gd name="T52" fmla="*/ 15 w 1855"/>
                <a:gd name="T53" fmla="*/ 2 h 565"/>
                <a:gd name="T54" fmla="*/ 15 w 1855"/>
                <a:gd name="T55" fmla="*/ 2 h 565"/>
                <a:gd name="T56" fmla="*/ 15 w 1855"/>
                <a:gd name="T57" fmla="*/ 2 h 565"/>
                <a:gd name="T58" fmla="*/ 14 w 1855"/>
                <a:gd name="T59" fmla="*/ 2 h 565"/>
                <a:gd name="T60" fmla="*/ 13 w 1855"/>
                <a:gd name="T61" fmla="*/ 3 h 565"/>
                <a:gd name="T62" fmla="*/ 12 w 1855"/>
                <a:gd name="T63" fmla="*/ 3 h 565"/>
                <a:gd name="T64" fmla="*/ 11 w 1855"/>
                <a:gd name="T65" fmla="*/ 4 h 565"/>
                <a:gd name="T66" fmla="*/ 10 w 1855"/>
                <a:gd name="T67" fmla="*/ 4 h 565"/>
                <a:gd name="T68" fmla="*/ 9 w 1855"/>
                <a:gd name="T69" fmla="*/ 4 h 565"/>
                <a:gd name="T70" fmla="*/ 9 w 1855"/>
                <a:gd name="T71" fmla="*/ 4 h 565"/>
                <a:gd name="T72" fmla="*/ 8 w 1855"/>
                <a:gd name="T73" fmla="*/ 4 h 565"/>
                <a:gd name="T74" fmla="*/ 7 w 1855"/>
                <a:gd name="T75" fmla="*/ 4 h 565"/>
                <a:gd name="T76" fmla="*/ 6 w 1855"/>
                <a:gd name="T77" fmla="*/ 3 h 565"/>
                <a:gd name="T78" fmla="*/ 6 w 1855"/>
                <a:gd name="T79" fmla="*/ 3 h 565"/>
                <a:gd name="T80" fmla="*/ 5 w 1855"/>
                <a:gd name="T81" fmla="*/ 3 h 565"/>
                <a:gd name="T82" fmla="*/ 5 w 1855"/>
                <a:gd name="T83" fmla="*/ 2 h 565"/>
                <a:gd name="T84" fmla="*/ 4 w 1855"/>
                <a:gd name="T85" fmla="*/ 2 h 565"/>
                <a:gd name="T86" fmla="*/ 3 w 1855"/>
                <a:gd name="T87" fmla="*/ 1 h 565"/>
                <a:gd name="T88" fmla="*/ 3 w 1855"/>
                <a:gd name="T89" fmla="*/ 1 h 5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55"/>
                <a:gd name="T136" fmla="*/ 0 h 565"/>
                <a:gd name="T137" fmla="*/ 1855 w 1855"/>
                <a:gd name="T138" fmla="*/ 565 h 5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55" h="565">
                  <a:moveTo>
                    <a:pt x="266" y="0"/>
                  </a:moveTo>
                  <a:lnTo>
                    <a:pt x="236" y="18"/>
                  </a:lnTo>
                  <a:lnTo>
                    <a:pt x="208" y="36"/>
                  </a:lnTo>
                  <a:lnTo>
                    <a:pt x="180" y="54"/>
                  </a:lnTo>
                  <a:lnTo>
                    <a:pt x="156" y="73"/>
                  </a:lnTo>
                  <a:lnTo>
                    <a:pt x="131" y="92"/>
                  </a:lnTo>
                  <a:lnTo>
                    <a:pt x="109" y="110"/>
                  </a:lnTo>
                  <a:lnTo>
                    <a:pt x="90" y="130"/>
                  </a:lnTo>
                  <a:lnTo>
                    <a:pt x="72" y="149"/>
                  </a:lnTo>
                  <a:lnTo>
                    <a:pt x="56" y="169"/>
                  </a:lnTo>
                  <a:lnTo>
                    <a:pt x="41" y="188"/>
                  </a:lnTo>
                  <a:lnTo>
                    <a:pt x="29" y="208"/>
                  </a:lnTo>
                  <a:lnTo>
                    <a:pt x="19" y="226"/>
                  </a:lnTo>
                  <a:lnTo>
                    <a:pt x="11" y="245"/>
                  </a:lnTo>
                  <a:lnTo>
                    <a:pt x="5" y="265"/>
                  </a:lnTo>
                  <a:lnTo>
                    <a:pt x="1" y="284"/>
                  </a:lnTo>
                  <a:lnTo>
                    <a:pt x="0" y="302"/>
                  </a:lnTo>
                  <a:lnTo>
                    <a:pt x="0" y="305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15"/>
                  </a:lnTo>
                  <a:lnTo>
                    <a:pt x="1" y="316"/>
                  </a:lnTo>
                  <a:lnTo>
                    <a:pt x="1" y="318"/>
                  </a:lnTo>
                  <a:lnTo>
                    <a:pt x="1" y="319"/>
                  </a:lnTo>
                  <a:lnTo>
                    <a:pt x="1" y="322"/>
                  </a:lnTo>
                  <a:lnTo>
                    <a:pt x="7" y="349"/>
                  </a:lnTo>
                  <a:lnTo>
                    <a:pt x="18" y="373"/>
                  </a:lnTo>
                  <a:lnTo>
                    <a:pt x="33" y="397"/>
                  </a:lnTo>
                  <a:lnTo>
                    <a:pt x="52" y="419"/>
                  </a:lnTo>
                  <a:lnTo>
                    <a:pt x="77" y="440"/>
                  </a:lnTo>
                  <a:lnTo>
                    <a:pt x="105" y="459"/>
                  </a:lnTo>
                  <a:lnTo>
                    <a:pt x="136" y="477"/>
                  </a:lnTo>
                  <a:lnTo>
                    <a:pt x="172" y="493"/>
                  </a:lnTo>
                  <a:lnTo>
                    <a:pt x="193" y="502"/>
                  </a:lnTo>
                  <a:lnTo>
                    <a:pt x="217" y="509"/>
                  </a:lnTo>
                  <a:lnTo>
                    <a:pt x="240" y="518"/>
                  </a:lnTo>
                  <a:lnTo>
                    <a:pt x="265" y="524"/>
                  </a:lnTo>
                  <a:lnTo>
                    <a:pt x="291" y="531"/>
                  </a:lnTo>
                  <a:lnTo>
                    <a:pt x="319" y="536"/>
                  </a:lnTo>
                  <a:lnTo>
                    <a:pt x="347" y="542"/>
                  </a:lnTo>
                  <a:lnTo>
                    <a:pt x="375" y="547"/>
                  </a:lnTo>
                  <a:lnTo>
                    <a:pt x="405" y="550"/>
                  </a:lnTo>
                  <a:lnTo>
                    <a:pt x="435" y="554"/>
                  </a:lnTo>
                  <a:lnTo>
                    <a:pt x="467" y="558"/>
                  </a:lnTo>
                  <a:lnTo>
                    <a:pt x="499" y="560"/>
                  </a:lnTo>
                  <a:lnTo>
                    <a:pt x="532" y="563"/>
                  </a:lnTo>
                  <a:lnTo>
                    <a:pt x="566" y="564"/>
                  </a:lnTo>
                  <a:lnTo>
                    <a:pt x="600" y="565"/>
                  </a:lnTo>
                  <a:lnTo>
                    <a:pt x="635" y="565"/>
                  </a:lnTo>
                  <a:lnTo>
                    <a:pt x="661" y="565"/>
                  </a:lnTo>
                  <a:lnTo>
                    <a:pt x="687" y="564"/>
                  </a:lnTo>
                  <a:lnTo>
                    <a:pt x="713" y="564"/>
                  </a:lnTo>
                  <a:lnTo>
                    <a:pt x="740" y="563"/>
                  </a:lnTo>
                  <a:lnTo>
                    <a:pt x="768" y="561"/>
                  </a:lnTo>
                  <a:lnTo>
                    <a:pt x="794" y="559"/>
                  </a:lnTo>
                  <a:lnTo>
                    <a:pt x="822" y="558"/>
                  </a:lnTo>
                  <a:lnTo>
                    <a:pt x="850" y="555"/>
                  </a:lnTo>
                  <a:lnTo>
                    <a:pt x="878" y="553"/>
                  </a:lnTo>
                  <a:lnTo>
                    <a:pt x="906" y="549"/>
                  </a:lnTo>
                  <a:lnTo>
                    <a:pt x="935" y="546"/>
                  </a:lnTo>
                  <a:lnTo>
                    <a:pt x="965" y="542"/>
                  </a:lnTo>
                  <a:lnTo>
                    <a:pt x="993" y="538"/>
                  </a:lnTo>
                  <a:lnTo>
                    <a:pt x="1023" y="535"/>
                  </a:lnTo>
                  <a:lnTo>
                    <a:pt x="1052" y="530"/>
                  </a:lnTo>
                  <a:lnTo>
                    <a:pt x="1081" y="525"/>
                  </a:lnTo>
                  <a:lnTo>
                    <a:pt x="1140" y="514"/>
                  </a:lnTo>
                  <a:lnTo>
                    <a:pt x="1198" y="502"/>
                  </a:lnTo>
                  <a:lnTo>
                    <a:pt x="1255" y="488"/>
                  </a:lnTo>
                  <a:lnTo>
                    <a:pt x="1310" y="474"/>
                  </a:lnTo>
                  <a:lnTo>
                    <a:pt x="1365" y="459"/>
                  </a:lnTo>
                  <a:lnTo>
                    <a:pt x="1418" y="443"/>
                  </a:lnTo>
                  <a:lnTo>
                    <a:pt x="1469" y="426"/>
                  </a:lnTo>
                  <a:lnTo>
                    <a:pt x="1519" y="409"/>
                  </a:lnTo>
                  <a:lnTo>
                    <a:pt x="1568" y="391"/>
                  </a:lnTo>
                  <a:lnTo>
                    <a:pt x="1615" y="372"/>
                  </a:lnTo>
                  <a:lnTo>
                    <a:pt x="1660" y="352"/>
                  </a:lnTo>
                  <a:lnTo>
                    <a:pt x="1703" y="332"/>
                  </a:lnTo>
                  <a:lnTo>
                    <a:pt x="1744" y="311"/>
                  </a:lnTo>
                  <a:lnTo>
                    <a:pt x="1783" y="290"/>
                  </a:lnTo>
                  <a:lnTo>
                    <a:pt x="1820" y="268"/>
                  </a:lnTo>
                  <a:lnTo>
                    <a:pt x="1855" y="246"/>
                  </a:lnTo>
                  <a:lnTo>
                    <a:pt x="1845" y="244"/>
                  </a:lnTo>
                  <a:lnTo>
                    <a:pt x="1836" y="240"/>
                  </a:lnTo>
                  <a:lnTo>
                    <a:pt x="1827" y="238"/>
                  </a:lnTo>
                  <a:lnTo>
                    <a:pt x="1819" y="236"/>
                  </a:lnTo>
                  <a:lnTo>
                    <a:pt x="1811" y="233"/>
                  </a:lnTo>
                  <a:lnTo>
                    <a:pt x="1804" y="229"/>
                  </a:lnTo>
                  <a:lnTo>
                    <a:pt x="1797" y="227"/>
                  </a:lnTo>
                  <a:lnTo>
                    <a:pt x="1789" y="223"/>
                  </a:lnTo>
                  <a:lnTo>
                    <a:pt x="1755" y="246"/>
                  </a:lnTo>
                  <a:lnTo>
                    <a:pt x="1719" y="268"/>
                  </a:lnTo>
                  <a:lnTo>
                    <a:pt x="1682" y="288"/>
                  </a:lnTo>
                  <a:lnTo>
                    <a:pt x="1646" y="307"/>
                  </a:lnTo>
                  <a:lnTo>
                    <a:pt x="1608" y="325"/>
                  </a:lnTo>
                  <a:lnTo>
                    <a:pt x="1569" y="341"/>
                  </a:lnTo>
                  <a:lnTo>
                    <a:pt x="1529" y="356"/>
                  </a:lnTo>
                  <a:lnTo>
                    <a:pt x="1489" y="370"/>
                  </a:lnTo>
                  <a:lnTo>
                    <a:pt x="1449" y="383"/>
                  </a:lnTo>
                  <a:lnTo>
                    <a:pt x="1407" y="392"/>
                  </a:lnTo>
                  <a:lnTo>
                    <a:pt x="1365" y="402"/>
                  </a:lnTo>
                  <a:lnTo>
                    <a:pt x="1323" y="409"/>
                  </a:lnTo>
                  <a:lnTo>
                    <a:pt x="1280" y="415"/>
                  </a:lnTo>
                  <a:lnTo>
                    <a:pt x="1236" y="419"/>
                  </a:lnTo>
                  <a:lnTo>
                    <a:pt x="1192" y="422"/>
                  </a:lnTo>
                  <a:lnTo>
                    <a:pt x="1148" y="423"/>
                  </a:lnTo>
                  <a:lnTo>
                    <a:pt x="1115" y="423"/>
                  </a:lnTo>
                  <a:lnTo>
                    <a:pt x="1081" y="420"/>
                  </a:lnTo>
                  <a:lnTo>
                    <a:pt x="1049" y="418"/>
                  </a:lnTo>
                  <a:lnTo>
                    <a:pt x="1017" y="415"/>
                  </a:lnTo>
                  <a:lnTo>
                    <a:pt x="984" y="411"/>
                  </a:lnTo>
                  <a:lnTo>
                    <a:pt x="952" y="406"/>
                  </a:lnTo>
                  <a:lnTo>
                    <a:pt x="921" y="400"/>
                  </a:lnTo>
                  <a:lnTo>
                    <a:pt x="889" y="392"/>
                  </a:lnTo>
                  <a:lnTo>
                    <a:pt x="858" y="385"/>
                  </a:lnTo>
                  <a:lnTo>
                    <a:pt x="827" y="377"/>
                  </a:lnTo>
                  <a:lnTo>
                    <a:pt x="797" y="367"/>
                  </a:lnTo>
                  <a:lnTo>
                    <a:pt x="768" y="357"/>
                  </a:lnTo>
                  <a:lnTo>
                    <a:pt x="737" y="346"/>
                  </a:lnTo>
                  <a:lnTo>
                    <a:pt x="708" y="334"/>
                  </a:lnTo>
                  <a:lnTo>
                    <a:pt x="680" y="322"/>
                  </a:lnTo>
                  <a:lnTo>
                    <a:pt x="651" y="307"/>
                  </a:lnTo>
                  <a:lnTo>
                    <a:pt x="623" y="294"/>
                  </a:lnTo>
                  <a:lnTo>
                    <a:pt x="596" y="279"/>
                  </a:lnTo>
                  <a:lnTo>
                    <a:pt x="569" y="263"/>
                  </a:lnTo>
                  <a:lnTo>
                    <a:pt x="543" y="246"/>
                  </a:lnTo>
                  <a:lnTo>
                    <a:pt x="516" y="229"/>
                  </a:lnTo>
                  <a:lnTo>
                    <a:pt x="490" y="212"/>
                  </a:lnTo>
                  <a:lnTo>
                    <a:pt x="466" y="194"/>
                  </a:lnTo>
                  <a:lnTo>
                    <a:pt x="442" y="175"/>
                  </a:lnTo>
                  <a:lnTo>
                    <a:pt x="417" y="155"/>
                  </a:lnTo>
                  <a:lnTo>
                    <a:pt x="394" y="135"/>
                  </a:lnTo>
                  <a:lnTo>
                    <a:pt x="371" y="114"/>
                  </a:lnTo>
                  <a:lnTo>
                    <a:pt x="349" y="92"/>
                  </a:lnTo>
                  <a:lnTo>
                    <a:pt x="327" y="70"/>
                  </a:lnTo>
                  <a:lnTo>
                    <a:pt x="307" y="47"/>
                  </a:lnTo>
                  <a:lnTo>
                    <a:pt x="286" y="2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5218" y="746"/>
              <a:ext cx="258" cy="453"/>
            </a:xfrm>
            <a:custGeom>
              <a:avLst/>
              <a:gdLst>
                <a:gd name="T0" fmla="*/ 3 w 515"/>
                <a:gd name="T1" fmla="*/ 6 h 905"/>
                <a:gd name="T2" fmla="*/ 3 w 515"/>
                <a:gd name="T3" fmla="*/ 6 h 905"/>
                <a:gd name="T4" fmla="*/ 4 w 515"/>
                <a:gd name="T5" fmla="*/ 6 h 905"/>
                <a:gd name="T6" fmla="*/ 4 w 515"/>
                <a:gd name="T7" fmla="*/ 5 h 905"/>
                <a:gd name="T8" fmla="*/ 4 w 515"/>
                <a:gd name="T9" fmla="*/ 5 h 905"/>
                <a:gd name="T10" fmla="*/ 4 w 515"/>
                <a:gd name="T11" fmla="*/ 5 h 905"/>
                <a:gd name="T12" fmla="*/ 4 w 515"/>
                <a:gd name="T13" fmla="*/ 5 h 905"/>
                <a:gd name="T14" fmla="*/ 4 w 515"/>
                <a:gd name="T15" fmla="*/ 1 h 905"/>
                <a:gd name="T16" fmla="*/ 4 w 515"/>
                <a:gd name="T17" fmla="*/ 4 h 905"/>
                <a:gd name="T18" fmla="*/ 4 w 515"/>
                <a:gd name="T19" fmla="*/ 4 h 905"/>
                <a:gd name="T20" fmla="*/ 5 w 515"/>
                <a:gd name="T21" fmla="*/ 3 h 905"/>
                <a:gd name="T22" fmla="*/ 4 w 515"/>
                <a:gd name="T23" fmla="*/ 3 h 905"/>
                <a:gd name="T24" fmla="*/ 4 w 515"/>
                <a:gd name="T25" fmla="*/ 2 h 905"/>
                <a:gd name="T26" fmla="*/ 4 w 515"/>
                <a:gd name="T27" fmla="*/ 1 h 905"/>
                <a:gd name="T28" fmla="*/ 4 w 515"/>
                <a:gd name="T29" fmla="*/ 1 h 905"/>
                <a:gd name="T30" fmla="*/ 4 w 515"/>
                <a:gd name="T31" fmla="*/ 1 h 905"/>
                <a:gd name="T32" fmla="*/ 4 w 515"/>
                <a:gd name="T33" fmla="*/ 1 h 905"/>
                <a:gd name="T34" fmla="*/ 3 w 515"/>
                <a:gd name="T35" fmla="*/ 1 h 905"/>
                <a:gd name="T36" fmla="*/ 3 w 515"/>
                <a:gd name="T37" fmla="*/ 1 h 905"/>
                <a:gd name="T38" fmla="*/ 3 w 515"/>
                <a:gd name="T39" fmla="*/ 1 h 905"/>
                <a:gd name="T40" fmla="*/ 2 w 515"/>
                <a:gd name="T41" fmla="*/ 1 h 905"/>
                <a:gd name="T42" fmla="*/ 2 w 515"/>
                <a:gd name="T43" fmla="*/ 1 h 905"/>
                <a:gd name="T44" fmla="*/ 2 w 515"/>
                <a:gd name="T45" fmla="*/ 1 h 905"/>
                <a:gd name="T46" fmla="*/ 2 w 515"/>
                <a:gd name="T47" fmla="*/ 2 h 905"/>
                <a:gd name="T48" fmla="*/ 1 w 515"/>
                <a:gd name="T49" fmla="*/ 2 h 905"/>
                <a:gd name="T50" fmla="*/ 1 w 515"/>
                <a:gd name="T51" fmla="*/ 2 h 905"/>
                <a:gd name="T52" fmla="*/ 1 w 515"/>
                <a:gd name="T53" fmla="*/ 2 h 905"/>
                <a:gd name="T54" fmla="*/ 1 w 515"/>
                <a:gd name="T55" fmla="*/ 2 h 905"/>
                <a:gd name="T56" fmla="*/ 1 w 515"/>
                <a:gd name="T57" fmla="*/ 2 h 905"/>
                <a:gd name="T58" fmla="*/ 1 w 515"/>
                <a:gd name="T59" fmla="*/ 2 h 905"/>
                <a:gd name="T60" fmla="*/ 1 w 515"/>
                <a:gd name="T61" fmla="*/ 2 h 905"/>
                <a:gd name="T62" fmla="*/ 1 w 515"/>
                <a:gd name="T63" fmla="*/ 2 h 905"/>
                <a:gd name="T64" fmla="*/ 1 w 515"/>
                <a:gd name="T65" fmla="*/ 2 h 905"/>
                <a:gd name="T66" fmla="*/ 2 w 515"/>
                <a:gd name="T67" fmla="*/ 3 h 905"/>
                <a:gd name="T68" fmla="*/ 2 w 515"/>
                <a:gd name="T69" fmla="*/ 3 h 905"/>
                <a:gd name="T70" fmla="*/ 1 w 515"/>
                <a:gd name="T71" fmla="*/ 7 h 905"/>
                <a:gd name="T72" fmla="*/ 1 w 515"/>
                <a:gd name="T73" fmla="*/ 7 h 905"/>
                <a:gd name="T74" fmla="*/ 1 w 515"/>
                <a:gd name="T75" fmla="*/ 7 h 905"/>
                <a:gd name="T76" fmla="*/ 1 w 515"/>
                <a:gd name="T77" fmla="*/ 7 h 905"/>
                <a:gd name="T78" fmla="*/ 2 w 515"/>
                <a:gd name="T79" fmla="*/ 8 h 905"/>
                <a:gd name="T80" fmla="*/ 2 w 515"/>
                <a:gd name="T81" fmla="*/ 7 h 905"/>
                <a:gd name="T82" fmla="*/ 2 w 515"/>
                <a:gd name="T83" fmla="*/ 7 h 905"/>
                <a:gd name="T84" fmla="*/ 2 w 515"/>
                <a:gd name="T85" fmla="*/ 7 h 905"/>
                <a:gd name="T86" fmla="*/ 3 w 515"/>
                <a:gd name="T87" fmla="*/ 7 h 9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5"/>
                <a:gd name="T133" fmla="*/ 0 h 905"/>
                <a:gd name="T134" fmla="*/ 515 w 515"/>
                <a:gd name="T135" fmla="*/ 905 h 9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5" h="905">
                  <a:moveTo>
                    <a:pt x="289" y="773"/>
                  </a:moveTo>
                  <a:lnTo>
                    <a:pt x="293" y="756"/>
                  </a:lnTo>
                  <a:lnTo>
                    <a:pt x="227" y="690"/>
                  </a:lnTo>
                  <a:lnTo>
                    <a:pt x="318" y="678"/>
                  </a:lnTo>
                  <a:lnTo>
                    <a:pt x="360" y="595"/>
                  </a:lnTo>
                  <a:lnTo>
                    <a:pt x="385" y="649"/>
                  </a:lnTo>
                  <a:lnTo>
                    <a:pt x="390" y="642"/>
                  </a:lnTo>
                  <a:lnTo>
                    <a:pt x="395" y="634"/>
                  </a:lnTo>
                  <a:lnTo>
                    <a:pt x="400" y="627"/>
                  </a:lnTo>
                  <a:lnTo>
                    <a:pt x="403" y="620"/>
                  </a:lnTo>
                  <a:lnTo>
                    <a:pt x="408" y="614"/>
                  </a:lnTo>
                  <a:lnTo>
                    <a:pt x="413" y="606"/>
                  </a:lnTo>
                  <a:lnTo>
                    <a:pt x="417" y="599"/>
                  </a:lnTo>
                  <a:lnTo>
                    <a:pt x="422" y="592"/>
                  </a:lnTo>
                  <a:lnTo>
                    <a:pt x="380" y="135"/>
                  </a:lnTo>
                  <a:lnTo>
                    <a:pt x="413" y="114"/>
                  </a:lnTo>
                  <a:lnTo>
                    <a:pt x="482" y="471"/>
                  </a:lnTo>
                  <a:lnTo>
                    <a:pt x="491" y="451"/>
                  </a:lnTo>
                  <a:lnTo>
                    <a:pt x="500" y="429"/>
                  </a:lnTo>
                  <a:lnTo>
                    <a:pt x="508" y="408"/>
                  </a:lnTo>
                  <a:lnTo>
                    <a:pt x="515" y="386"/>
                  </a:lnTo>
                  <a:lnTo>
                    <a:pt x="513" y="372"/>
                  </a:lnTo>
                  <a:lnTo>
                    <a:pt x="504" y="333"/>
                  </a:lnTo>
                  <a:lnTo>
                    <a:pt x="493" y="277"/>
                  </a:lnTo>
                  <a:lnTo>
                    <a:pt x="480" y="214"/>
                  </a:lnTo>
                  <a:lnTo>
                    <a:pt x="467" y="149"/>
                  </a:lnTo>
                  <a:lnTo>
                    <a:pt x="456" y="94"/>
                  </a:lnTo>
                  <a:lnTo>
                    <a:pt x="447" y="54"/>
                  </a:lnTo>
                  <a:lnTo>
                    <a:pt x="445" y="39"/>
                  </a:lnTo>
                  <a:lnTo>
                    <a:pt x="442" y="30"/>
                  </a:lnTo>
                  <a:lnTo>
                    <a:pt x="437" y="23"/>
                  </a:lnTo>
                  <a:lnTo>
                    <a:pt x="428" y="17"/>
                  </a:lnTo>
                  <a:lnTo>
                    <a:pt x="416" y="11"/>
                  </a:lnTo>
                  <a:lnTo>
                    <a:pt x="401" y="6"/>
                  </a:lnTo>
                  <a:lnTo>
                    <a:pt x="383" y="2"/>
                  </a:lnTo>
                  <a:lnTo>
                    <a:pt x="363" y="1"/>
                  </a:lnTo>
                  <a:lnTo>
                    <a:pt x="343" y="0"/>
                  </a:lnTo>
                  <a:lnTo>
                    <a:pt x="321" y="1"/>
                  </a:lnTo>
                  <a:lnTo>
                    <a:pt x="301" y="2"/>
                  </a:lnTo>
                  <a:lnTo>
                    <a:pt x="283" y="6"/>
                  </a:lnTo>
                  <a:lnTo>
                    <a:pt x="267" y="11"/>
                  </a:lnTo>
                  <a:lnTo>
                    <a:pt x="254" y="17"/>
                  </a:lnTo>
                  <a:lnTo>
                    <a:pt x="244" y="23"/>
                  </a:lnTo>
                  <a:lnTo>
                    <a:pt x="238" y="30"/>
                  </a:lnTo>
                  <a:lnTo>
                    <a:pt x="236" y="39"/>
                  </a:lnTo>
                  <a:lnTo>
                    <a:pt x="234" y="39"/>
                  </a:lnTo>
                  <a:lnTo>
                    <a:pt x="201" y="203"/>
                  </a:lnTo>
                  <a:lnTo>
                    <a:pt x="180" y="195"/>
                  </a:lnTo>
                  <a:lnTo>
                    <a:pt x="152" y="187"/>
                  </a:lnTo>
                  <a:lnTo>
                    <a:pt x="122" y="178"/>
                  </a:lnTo>
                  <a:lnTo>
                    <a:pt x="92" y="171"/>
                  </a:lnTo>
                  <a:lnTo>
                    <a:pt x="63" y="166"/>
                  </a:lnTo>
                  <a:lnTo>
                    <a:pt x="38" y="164"/>
                  </a:lnTo>
                  <a:lnTo>
                    <a:pt x="19" y="166"/>
                  </a:lnTo>
                  <a:lnTo>
                    <a:pt x="8" y="173"/>
                  </a:lnTo>
                  <a:lnTo>
                    <a:pt x="2" y="186"/>
                  </a:lnTo>
                  <a:lnTo>
                    <a:pt x="0" y="197"/>
                  </a:lnTo>
                  <a:lnTo>
                    <a:pt x="1" y="208"/>
                  </a:lnTo>
                  <a:lnTo>
                    <a:pt x="7" y="217"/>
                  </a:lnTo>
                  <a:lnTo>
                    <a:pt x="15" y="226"/>
                  </a:lnTo>
                  <a:lnTo>
                    <a:pt x="28" y="232"/>
                  </a:lnTo>
                  <a:lnTo>
                    <a:pt x="43" y="237"/>
                  </a:lnTo>
                  <a:lnTo>
                    <a:pt x="62" y="238"/>
                  </a:lnTo>
                  <a:lnTo>
                    <a:pt x="79" y="239"/>
                  </a:lnTo>
                  <a:lnTo>
                    <a:pt x="97" y="242"/>
                  </a:lnTo>
                  <a:lnTo>
                    <a:pt x="114" y="246"/>
                  </a:lnTo>
                  <a:lnTo>
                    <a:pt x="132" y="252"/>
                  </a:lnTo>
                  <a:lnTo>
                    <a:pt x="148" y="261"/>
                  </a:lnTo>
                  <a:lnTo>
                    <a:pt x="163" y="270"/>
                  </a:lnTo>
                  <a:lnTo>
                    <a:pt x="175" y="279"/>
                  </a:lnTo>
                  <a:lnTo>
                    <a:pt x="184" y="289"/>
                  </a:lnTo>
                  <a:lnTo>
                    <a:pt x="73" y="846"/>
                  </a:lnTo>
                  <a:lnTo>
                    <a:pt x="76" y="846"/>
                  </a:lnTo>
                  <a:lnTo>
                    <a:pt x="79" y="854"/>
                  </a:lnTo>
                  <a:lnTo>
                    <a:pt x="84" y="863"/>
                  </a:lnTo>
                  <a:lnTo>
                    <a:pt x="90" y="870"/>
                  </a:lnTo>
                  <a:lnTo>
                    <a:pt x="98" y="879"/>
                  </a:lnTo>
                  <a:lnTo>
                    <a:pt x="108" y="886"/>
                  </a:lnTo>
                  <a:lnTo>
                    <a:pt x="120" y="893"/>
                  </a:lnTo>
                  <a:lnTo>
                    <a:pt x="133" y="899"/>
                  </a:lnTo>
                  <a:lnTo>
                    <a:pt x="148" y="905"/>
                  </a:lnTo>
                  <a:lnTo>
                    <a:pt x="167" y="890"/>
                  </a:lnTo>
                  <a:lnTo>
                    <a:pt x="186" y="875"/>
                  </a:lnTo>
                  <a:lnTo>
                    <a:pt x="204" y="859"/>
                  </a:lnTo>
                  <a:lnTo>
                    <a:pt x="222" y="842"/>
                  </a:lnTo>
                  <a:lnTo>
                    <a:pt x="239" y="825"/>
                  </a:lnTo>
                  <a:lnTo>
                    <a:pt x="256" y="808"/>
                  </a:lnTo>
                  <a:lnTo>
                    <a:pt x="273" y="791"/>
                  </a:lnTo>
                  <a:lnTo>
                    <a:pt x="289" y="7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auto">
            <a:xfrm>
              <a:off x="5409" y="803"/>
              <a:ext cx="51" cy="239"/>
            </a:xfrm>
            <a:custGeom>
              <a:avLst/>
              <a:gdLst>
                <a:gd name="T0" fmla="*/ 0 w 102"/>
                <a:gd name="T1" fmla="*/ 1 h 478"/>
                <a:gd name="T2" fmla="*/ 1 w 102"/>
                <a:gd name="T3" fmla="*/ 4 h 478"/>
                <a:gd name="T4" fmla="*/ 1 w 102"/>
                <a:gd name="T5" fmla="*/ 4 h 478"/>
                <a:gd name="T6" fmla="*/ 1 w 102"/>
                <a:gd name="T7" fmla="*/ 4 h 478"/>
                <a:gd name="T8" fmla="*/ 1 w 102"/>
                <a:gd name="T9" fmla="*/ 4 h 478"/>
                <a:gd name="T10" fmla="*/ 1 w 102"/>
                <a:gd name="T11" fmla="*/ 4 h 478"/>
                <a:gd name="T12" fmla="*/ 1 w 102"/>
                <a:gd name="T13" fmla="*/ 4 h 478"/>
                <a:gd name="T14" fmla="*/ 1 w 102"/>
                <a:gd name="T15" fmla="*/ 4 h 478"/>
                <a:gd name="T16" fmla="*/ 1 w 102"/>
                <a:gd name="T17" fmla="*/ 3 h 478"/>
                <a:gd name="T18" fmla="*/ 1 w 102"/>
                <a:gd name="T19" fmla="*/ 3 h 478"/>
                <a:gd name="T20" fmla="*/ 1 w 102"/>
                <a:gd name="T21" fmla="*/ 0 h 478"/>
                <a:gd name="T22" fmla="*/ 0 w 102"/>
                <a:gd name="T23" fmla="*/ 1 h 4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"/>
                <a:gd name="T37" fmla="*/ 0 h 478"/>
                <a:gd name="T38" fmla="*/ 102 w 102"/>
                <a:gd name="T39" fmla="*/ 478 h 4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" h="478">
                  <a:moveTo>
                    <a:pt x="0" y="21"/>
                  </a:moveTo>
                  <a:lnTo>
                    <a:pt x="42" y="478"/>
                  </a:lnTo>
                  <a:lnTo>
                    <a:pt x="50" y="463"/>
                  </a:lnTo>
                  <a:lnTo>
                    <a:pt x="57" y="449"/>
                  </a:lnTo>
                  <a:lnTo>
                    <a:pt x="66" y="434"/>
                  </a:lnTo>
                  <a:lnTo>
                    <a:pt x="73" y="418"/>
                  </a:lnTo>
                  <a:lnTo>
                    <a:pt x="81" y="404"/>
                  </a:lnTo>
                  <a:lnTo>
                    <a:pt x="88" y="388"/>
                  </a:lnTo>
                  <a:lnTo>
                    <a:pt x="95" y="373"/>
                  </a:lnTo>
                  <a:lnTo>
                    <a:pt x="102" y="357"/>
                  </a:lnTo>
                  <a:lnTo>
                    <a:pt x="3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5332" y="1044"/>
              <a:ext cx="79" cy="88"/>
            </a:xfrm>
            <a:custGeom>
              <a:avLst/>
              <a:gdLst>
                <a:gd name="T0" fmla="*/ 1 w 158"/>
                <a:gd name="T1" fmla="*/ 0 h 178"/>
                <a:gd name="T2" fmla="*/ 0 w 158"/>
                <a:gd name="T3" fmla="*/ 0 h 178"/>
                <a:gd name="T4" fmla="*/ 1 w 158"/>
                <a:gd name="T5" fmla="*/ 1 h 178"/>
                <a:gd name="T6" fmla="*/ 1 w 158"/>
                <a:gd name="T7" fmla="*/ 1 h 178"/>
                <a:gd name="T8" fmla="*/ 1 w 158"/>
                <a:gd name="T9" fmla="*/ 1 h 178"/>
                <a:gd name="T10" fmla="*/ 1 w 158"/>
                <a:gd name="T11" fmla="*/ 1 h 178"/>
                <a:gd name="T12" fmla="*/ 1 w 158"/>
                <a:gd name="T13" fmla="*/ 1 h 178"/>
                <a:gd name="T14" fmla="*/ 1 w 158"/>
                <a:gd name="T15" fmla="*/ 0 h 178"/>
                <a:gd name="T16" fmla="*/ 1 w 158"/>
                <a:gd name="T17" fmla="*/ 0 h 178"/>
                <a:gd name="T18" fmla="*/ 1 w 158"/>
                <a:gd name="T19" fmla="*/ 0 h 178"/>
                <a:gd name="T20" fmla="*/ 1 w 158"/>
                <a:gd name="T21" fmla="*/ 0 h 178"/>
                <a:gd name="T22" fmla="*/ 1 w 158"/>
                <a:gd name="T23" fmla="*/ 0 h 178"/>
                <a:gd name="T24" fmla="*/ 1 w 158"/>
                <a:gd name="T25" fmla="*/ 0 h 178"/>
                <a:gd name="T26" fmla="*/ 1 w 158"/>
                <a:gd name="T27" fmla="*/ 0 h 1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78"/>
                <a:gd name="T44" fmla="*/ 158 w 158"/>
                <a:gd name="T45" fmla="*/ 178 h 1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78">
                  <a:moveTo>
                    <a:pt x="91" y="83"/>
                  </a:moveTo>
                  <a:lnTo>
                    <a:pt x="0" y="95"/>
                  </a:lnTo>
                  <a:lnTo>
                    <a:pt x="66" y="161"/>
                  </a:lnTo>
                  <a:lnTo>
                    <a:pt x="62" y="178"/>
                  </a:lnTo>
                  <a:lnTo>
                    <a:pt x="75" y="163"/>
                  </a:lnTo>
                  <a:lnTo>
                    <a:pt x="88" y="149"/>
                  </a:lnTo>
                  <a:lnTo>
                    <a:pt x="100" y="133"/>
                  </a:lnTo>
                  <a:lnTo>
                    <a:pt x="112" y="117"/>
                  </a:lnTo>
                  <a:lnTo>
                    <a:pt x="124" y="102"/>
                  </a:lnTo>
                  <a:lnTo>
                    <a:pt x="136" y="87"/>
                  </a:lnTo>
                  <a:lnTo>
                    <a:pt x="147" y="70"/>
                  </a:lnTo>
                  <a:lnTo>
                    <a:pt x="158" y="54"/>
                  </a:lnTo>
                  <a:lnTo>
                    <a:pt x="133" y="0"/>
                  </a:lnTo>
                  <a:lnTo>
                    <a:pt x="91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4501" y="967"/>
              <a:ext cx="762" cy="354"/>
            </a:xfrm>
            <a:custGeom>
              <a:avLst/>
              <a:gdLst>
                <a:gd name="T0" fmla="*/ 12 w 1523"/>
                <a:gd name="T1" fmla="*/ 1 h 708"/>
                <a:gd name="T2" fmla="*/ 10 w 1523"/>
                <a:gd name="T3" fmla="*/ 1 h 708"/>
                <a:gd name="T4" fmla="*/ 9 w 1523"/>
                <a:gd name="T5" fmla="*/ 1 h 708"/>
                <a:gd name="T6" fmla="*/ 9 w 1523"/>
                <a:gd name="T7" fmla="*/ 1 h 708"/>
                <a:gd name="T8" fmla="*/ 9 w 1523"/>
                <a:gd name="T9" fmla="*/ 1 h 708"/>
                <a:gd name="T10" fmla="*/ 8 w 1523"/>
                <a:gd name="T11" fmla="*/ 0 h 708"/>
                <a:gd name="T12" fmla="*/ 11 w 1523"/>
                <a:gd name="T13" fmla="*/ 5 h 708"/>
                <a:gd name="T14" fmla="*/ 7 w 1523"/>
                <a:gd name="T15" fmla="*/ 1 h 708"/>
                <a:gd name="T16" fmla="*/ 4 w 1523"/>
                <a:gd name="T17" fmla="*/ 3 h 708"/>
                <a:gd name="T18" fmla="*/ 4 w 1523"/>
                <a:gd name="T19" fmla="*/ 1 h 708"/>
                <a:gd name="T20" fmla="*/ 4 w 1523"/>
                <a:gd name="T21" fmla="*/ 1 h 708"/>
                <a:gd name="T22" fmla="*/ 3 w 1523"/>
                <a:gd name="T23" fmla="*/ 1 h 708"/>
                <a:gd name="T24" fmla="*/ 3 w 1523"/>
                <a:gd name="T25" fmla="*/ 1 h 708"/>
                <a:gd name="T26" fmla="*/ 2 w 1523"/>
                <a:gd name="T27" fmla="*/ 1 h 708"/>
                <a:gd name="T28" fmla="*/ 2 w 1523"/>
                <a:gd name="T29" fmla="*/ 1 h 708"/>
                <a:gd name="T30" fmla="*/ 1 w 1523"/>
                <a:gd name="T31" fmla="*/ 1 h 708"/>
                <a:gd name="T32" fmla="*/ 1 w 1523"/>
                <a:gd name="T33" fmla="*/ 3 h 708"/>
                <a:gd name="T34" fmla="*/ 0 w 1523"/>
                <a:gd name="T35" fmla="*/ 3 h 708"/>
                <a:gd name="T36" fmla="*/ 1 w 1523"/>
                <a:gd name="T37" fmla="*/ 3 h 708"/>
                <a:gd name="T38" fmla="*/ 1 w 1523"/>
                <a:gd name="T39" fmla="*/ 3 h 708"/>
                <a:gd name="T40" fmla="*/ 1 w 1523"/>
                <a:gd name="T41" fmla="*/ 3 h 708"/>
                <a:gd name="T42" fmla="*/ 2 w 1523"/>
                <a:gd name="T43" fmla="*/ 3 h 708"/>
                <a:gd name="T44" fmla="*/ 2 w 1523"/>
                <a:gd name="T45" fmla="*/ 3 h 708"/>
                <a:gd name="T46" fmla="*/ 3 w 1523"/>
                <a:gd name="T47" fmla="*/ 5 h 708"/>
                <a:gd name="T48" fmla="*/ 3 w 1523"/>
                <a:gd name="T49" fmla="*/ 5 h 708"/>
                <a:gd name="T50" fmla="*/ 4 w 1523"/>
                <a:gd name="T51" fmla="*/ 5 h 708"/>
                <a:gd name="T52" fmla="*/ 4 w 1523"/>
                <a:gd name="T53" fmla="*/ 5 h 708"/>
                <a:gd name="T54" fmla="*/ 4 w 1523"/>
                <a:gd name="T55" fmla="*/ 6 h 708"/>
                <a:gd name="T56" fmla="*/ 5 w 1523"/>
                <a:gd name="T57" fmla="*/ 6 h 708"/>
                <a:gd name="T58" fmla="*/ 5 w 1523"/>
                <a:gd name="T59" fmla="*/ 6 h 708"/>
                <a:gd name="T60" fmla="*/ 6 w 1523"/>
                <a:gd name="T61" fmla="*/ 6 h 708"/>
                <a:gd name="T62" fmla="*/ 6 w 1523"/>
                <a:gd name="T63" fmla="*/ 6 h 708"/>
                <a:gd name="T64" fmla="*/ 7 w 1523"/>
                <a:gd name="T65" fmla="*/ 6 h 708"/>
                <a:gd name="T66" fmla="*/ 7 w 1523"/>
                <a:gd name="T67" fmla="*/ 6 h 708"/>
                <a:gd name="T68" fmla="*/ 8 w 1523"/>
                <a:gd name="T69" fmla="*/ 6 h 708"/>
                <a:gd name="T70" fmla="*/ 9 w 1523"/>
                <a:gd name="T71" fmla="*/ 6 h 708"/>
                <a:gd name="T72" fmla="*/ 9 w 1523"/>
                <a:gd name="T73" fmla="*/ 6 h 708"/>
                <a:gd name="T74" fmla="*/ 10 w 1523"/>
                <a:gd name="T75" fmla="*/ 6 h 708"/>
                <a:gd name="T76" fmla="*/ 11 w 1523"/>
                <a:gd name="T77" fmla="*/ 5 h 708"/>
                <a:gd name="T78" fmla="*/ 11 w 1523"/>
                <a:gd name="T79" fmla="*/ 5 h 708"/>
                <a:gd name="T80" fmla="*/ 12 w 1523"/>
                <a:gd name="T81" fmla="*/ 5 h 708"/>
                <a:gd name="T82" fmla="*/ 12 w 1523"/>
                <a:gd name="T83" fmla="*/ 3 h 708"/>
                <a:gd name="T84" fmla="*/ 12 w 1523"/>
                <a:gd name="T85" fmla="*/ 3 h 708"/>
                <a:gd name="T86" fmla="*/ 12 w 1523"/>
                <a:gd name="T87" fmla="*/ 3 h 708"/>
                <a:gd name="T88" fmla="*/ 12 w 1523"/>
                <a:gd name="T89" fmla="*/ 3 h 708"/>
                <a:gd name="T90" fmla="*/ 12 w 1523"/>
                <a:gd name="T91" fmla="*/ 3 h 7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3"/>
                <a:gd name="T139" fmla="*/ 0 h 708"/>
                <a:gd name="T140" fmla="*/ 1523 w 1523"/>
                <a:gd name="T141" fmla="*/ 708 h 7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3" h="708">
                  <a:moveTo>
                    <a:pt x="1426" y="404"/>
                  </a:moveTo>
                  <a:lnTo>
                    <a:pt x="1454" y="246"/>
                  </a:lnTo>
                  <a:lnTo>
                    <a:pt x="1347" y="230"/>
                  </a:lnTo>
                  <a:lnTo>
                    <a:pt x="1178" y="10"/>
                  </a:lnTo>
                  <a:lnTo>
                    <a:pt x="1161" y="7"/>
                  </a:lnTo>
                  <a:lnTo>
                    <a:pt x="1143" y="5"/>
                  </a:lnTo>
                  <a:lnTo>
                    <a:pt x="1122" y="4"/>
                  </a:lnTo>
                  <a:lnTo>
                    <a:pt x="1101" y="3"/>
                  </a:lnTo>
                  <a:lnTo>
                    <a:pt x="1079" y="3"/>
                  </a:lnTo>
                  <a:lnTo>
                    <a:pt x="1057" y="1"/>
                  </a:lnTo>
                  <a:lnTo>
                    <a:pt x="1034" y="1"/>
                  </a:lnTo>
                  <a:lnTo>
                    <a:pt x="1011" y="0"/>
                  </a:lnTo>
                  <a:lnTo>
                    <a:pt x="1383" y="477"/>
                  </a:lnTo>
                  <a:lnTo>
                    <a:pt x="1295" y="604"/>
                  </a:lnTo>
                  <a:lnTo>
                    <a:pt x="1104" y="570"/>
                  </a:lnTo>
                  <a:lnTo>
                    <a:pt x="796" y="174"/>
                  </a:lnTo>
                  <a:lnTo>
                    <a:pt x="578" y="414"/>
                  </a:lnTo>
                  <a:lnTo>
                    <a:pt x="453" y="486"/>
                  </a:lnTo>
                  <a:lnTo>
                    <a:pt x="156" y="420"/>
                  </a:lnTo>
                  <a:lnTo>
                    <a:pt x="468" y="99"/>
                  </a:lnTo>
                  <a:lnTo>
                    <a:pt x="433" y="108"/>
                  </a:lnTo>
                  <a:lnTo>
                    <a:pt x="401" y="118"/>
                  </a:lnTo>
                  <a:lnTo>
                    <a:pt x="368" y="128"/>
                  </a:lnTo>
                  <a:lnTo>
                    <a:pt x="335" y="139"/>
                  </a:lnTo>
                  <a:lnTo>
                    <a:pt x="303" y="150"/>
                  </a:lnTo>
                  <a:lnTo>
                    <a:pt x="272" y="161"/>
                  </a:lnTo>
                  <a:lnTo>
                    <a:pt x="241" y="172"/>
                  </a:lnTo>
                  <a:lnTo>
                    <a:pt x="212" y="184"/>
                  </a:lnTo>
                  <a:lnTo>
                    <a:pt x="183" y="196"/>
                  </a:lnTo>
                  <a:lnTo>
                    <a:pt x="155" y="207"/>
                  </a:lnTo>
                  <a:lnTo>
                    <a:pt x="127" y="220"/>
                  </a:lnTo>
                  <a:lnTo>
                    <a:pt x="100" y="232"/>
                  </a:lnTo>
                  <a:lnTo>
                    <a:pt x="73" y="245"/>
                  </a:lnTo>
                  <a:lnTo>
                    <a:pt x="49" y="258"/>
                  </a:lnTo>
                  <a:lnTo>
                    <a:pt x="24" y="271"/>
                  </a:lnTo>
                  <a:lnTo>
                    <a:pt x="0" y="285"/>
                  </a:lnTo>
                  <a:lnTo>
                    <a:pt x="20" y="309"/>
                  </a:lnTo>
                  <a:lnTo>
                    <a:pt x="41" y="332"/>
                  </a:lnTo>
                  <a:lnTo>
                    <a:pt x="61" y="355"/>
                  </a:lnTo>
                  <a:lnTo>
                    <a:pt x="83" y="377"/>
                  </a:lnTo>
                  <a:lnTo>
                    <a:pt x="105" y="399"/>
                  </a:lnTo>
                  <a:lnTo>
                    <a:pt x="128" y="420"/>
                  </a:lnTo>
                  <a:lnTo>
                    <a:pt x="151" y="440"/>
                  </a:lnTo>
                  <a:lnTo>
                    <a:pt x="176" y="460"/>
                  </a:lnTo>
                  <a:lnTo>
                    <a:pt x="200" y="479"/>
                  </a:lnTo>
                  <a:lnTo>
                    <a:pt x="224" y="497"/>
                  </a:lnTo>
                  <a:lnTo>
                    <a:pt x="250" y="514"/>
                  </a:lnTo>
                  <a:lnTo>
                    <a:pt x="277" y="531"/>
                  </a:lnTo>
                  <a:lnTo>
                    <a:pt x="303" y="548"/>
                  </a:lnTo>
                  <a:lnTo>
                    <a:pt x="330" y="564"/>
                  </a:lnTo>
                  <a:lnTo>
                    <a:pt x="357" y="579"/>
                  </a:lnTo>
                  <a:lnTo>
                    <a:pt x="385" y="592"/>
                  </a:lnTo>
                  <a:lnTo>
                    <a:pt x="414" y="607"/>
                  </a:lnTo>
                  <a:lnTo>
                    <a:pt x="442" y="619"/>
                  </a:lnTo>
                  <a:lnTo>
                    <a:pt x="471" y="631"/>
                  </a:lnTo>
                  <a:lnTo>
                    <a:pt x="502" y="642"/>
                  </a:lnTo>
                  <a:lnTo>
                    <a:pt x="531" y="652"/>
                  </a:lnTo>
                  <a:lnTo>
                    <a:pt x="561" y="662"/>
                  </a:lnTo>
                  <a:lnTo>
                    <a:pt x="592" y="670"/>
                  </a:lnTo>
                  <a:lnTo>
                    <a:pt x="623" y="677"/>
                  </a:lnTo>
                  <a:lnTo>
                    <a:pt x="655" y="685"/>
                  </a:lnTo>
                  <a:lnTo>
                    <a:pt x="686" y="691"/>
                  </a:lnTo>
                  <a:lnTo>
                    <a:pt x="718" y="696"/>
                  </a:lnTo>
                  <a:lnTo>
                    <a:pt x="751" y="700"/>
                  </a:lnTo>
                  <a:lnTo>
                    <a:pt x="783" y="703"/>
                  </a:lnTo>
                  <a:lnTo>
                    <a:pt x="815" y="705"/>
                  </a:lnTo>
                  <a:lnTo>
                    <a:pt x="849" y="708"/>
                  </a:lnTo>
                  <a:lnTo>
                    <a:pt x="882" y="708"/>
                  </a:lnTo>
                  <a:lnTo>
                    <a:pt x="926" y="707"/>
                  </a:lnTo>
                  <a:lnTo>
                    <a:pt x="970" y="704"/>
                  </a:lnTo>
                  <a:lnTo>
                    <a:pt x="1014" y="700"/>
                  </a:lnTo>
                  <a:lnTo>
                    <a:pt x="1057" y="694"/>
                  </a:lnTo>
                  <a:lnTo>
                    <a:pt x="1099" y="687"/>
                  </a:lnTo>
                  <a:lnTo>
                    <a:pt x="1141" y="677"/>
                  </a:lnTo>
                  <a:lnTo>
                    <a:pt x="1183" y="668"/>
                  </a:lnTo>
                  <a:lnTo>
                    <a:pt x="1223" y="655"/>
                  </a:lnTo>
                  <a:lnTo>
                    <a:pt x="1263" y="641"/>
                  </a:lnTo>
                  <a:lnTo>
                    <a:pt x="1303" y="626"/>
                  </a:lnTo>
                  <a:lnTo>
                    <a:pt x="1342" y="610"/>
                  </a:lnTo>
                  <a:lnTo>
                    <a:pt x="1380" y="592"/>
                  </a:lnTo>
                  <a:lnTo>
                    <a:pt x="1416" y="573"/>
                  </a:lnTo>
                  <a:lnTo>
                    <a:pt x="1453" y="553"/>
                  </a:lnTo>
                  <a:lnTo>
                    <a:pt x="1489" y="531"/>
                  </a:lnTo>
                  <a:lnTo>
                    <a:pt x="1523" y="508"/>
                  </a:lnTo>
                  <a:lnTo>
                    <a:pt x="1492" y="491"/>
                  </a:lnTo>
                  <a:lnTo>
                    <a:pt x="1469" y="473"/>
                  </a:lnTo>
                  <a:lnTo>
                    <a:pt x="1452" y="456"/>
                  </a:lnTo>
                  <a:lnTo>
                    <a:pt x="1439" y="439"/>
                  </a:lnTo>
                  <a:lnTo>
                    <a:pt x="1432" y="424"/>
                  </a:lnTo>
                  <a:lnTo>
                    <a:pt x="1428" y="414"/>
                  </a:lnTo>
                  <a:lnTo>
                    <a:pt x="1426" y="406"/>
                  </a:lnTo>
                  <a:lnTo>
                    <a:pt x="1426" y="40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5133" y="610"/>
              <a:ext cx="90" cy="122"/>
            </a:xfrm>
            <a:custGeom>
              <a:avLst/>
              <a:gdLst>
                <a:gd name="T0" fmla="*/ 1 w 180"/>
                <a:gd name="T1" fmla="*/ 0 h 245"/>
                <a:gd name="T2" fmla="*/ 0 w 180"/>
                <a:gd name="T3" fmla="*/ 1 h 245"/>
                <a:gd name="T4" fmla="*/ 0 w 180"/>
                <a:gd name="T5" fmla="*/ 1 h 245"/>
                <a:gd name="T6" fmla="*/ 1 w 180"/>
                <a:gd name="T7" fmla="*/ 0 h 245"/>
                <a:gd name="T8" fmla="*/ 1 w 18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245"/>
                <a:gd name="T17" fmla="*/ 180 w 18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245">
                  <a:moveTo>
                    <a:pt x="180" y="28"/>
                  </a:moveTo>
                  <a:lnTo>
                    <a:pt x="0" y="245"/>
                  </a:lnTo>
                  <a:lnTo>
                    <a:pt x="0" y="194"/>
                  </a:lnTo>
                  <a:lnTo>
                    <a:pt x="180" y="0"/>
                  </a:lnTo>
                  <a:lnTo>
                    <a:pt x="18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5322" y="583"/>
              <a:ext cx="59" cy="57"/>
            </a:xfrm>
            <a:custGeom>
              <a:avLst/>
              <a:gdLst>
                <a:gd name="T0" fmla="*/ 1 w 116"/>
                <a:gd name="T1" fmla="*/ 1 h 113"/>
                <a:gd name="T2" fmla="*/ 1 w 116"/>
                <a:gd name="T3" fmla="*/ 1 h 113"/>
                <a:gd name="T4" fmla="*/ 1 w 116"/>
                <a:gd name="T5" fmla="*/ 1 h 113"/>
                <a:gd name="T6" fmla="*/ 1 w 116"/>
                <a:gd name="T7" fmla="*/ 1 h 113"/>
                <a:gd name="T8" fmla="*/ 0 w 116"/>
                <a:gd name="T9" fmla="*/ 1 h 113"/>
                <a:gd name="T10" fmla="*/ 1 w 116"/>
                <a:gd name="T11" fmla="*/ 1 h 113"/>
                <a:gd name="T12" fmla="*/ 1 w 116"/>
                <a:gd name="T13" fmla="*/ 0 h 113"/>
                <a:gd name="T14" fmla="*/ 1 w 116"/>
                <a:gd name="T15" fmla="*/ 1 h 113"/>
                <a:gd name="T16" fmla="*/ 1 w 116"/>
                <a:gd name="T17" fmla="*/ 1 h 113"/>
                <a:gd name="T18" fmla="*/ 1 w 116"/>
                <a:gd name="T19" fmla="*/ 1 h 113"/>
                <a:gd name="T20" fmla="*/ 1 w 116"/>
                <a:gd name="T21" fmla="*/ 1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13"/>
                <a:gd name="T35" fmla="*/ 116 w 116"/>
                <a:gd name="T36" fmla="*/ 113 h 1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13">
                  <a:moveTo>
                    <a:pt x="116" y="73"/>
                  </a:moveTo>
                  <a:lnTo>
                    <a:pt x="76" y="78"/>
                  </a:lnTo>
                  <a:lnTo>
                    <a:pt x="56" y="113"/>
                  </a:lnTo>
                  <a:lnTo>
                    <a:pt x="40" y="75"/>
                  </a:lnTo>
                  <a:lnTo>
                    <a:pt x="0" y="68"/>
                  </a:lnTo>
                  <a:lnTo>
                    <a:pt x="30" y="41"/>
                  </a:lnTo>
                  <a:lnTo>
                    <a:pt x="25" y="0"/>
                  </a:lnTo>
                  <a:lnTo>
                    <a:pt x="60" y="21"/>
                  </a:lnTo>
                  <a:lnTo>
                    <a:pt x="97" y="4"/>
                  </a:lnTo>
                  <a:lnTo>
                    <a:pt x="88" y="44"/>
                  </a:lnTo>
                  <a:lnTo>
                    <a:pt x="116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4665" y="869"/>
              <a:ext cx="47" cy="49"/>
            </a:xfrm>
            <a:custGeom>
              <a:avLst/>
              <a:gdLst>
                <a:gd name="T0" fmla="*/ 0 w 94"/>
                <a:gd name="T1" fmla="*/ 1 h 98"/>
                <a:gd name="T2" fmla="*/ 1 w 94"/>
                <a:gd name="T3" fmla="*/ 1 h 98"/>
                <a:gd name="T4" fmla="*/ 1 w 94"/>
                <a:gd name="T5" fmla="*/ 1 h 98"/>
                <a:gd name="T6" fmla="*/ 1 w 94"/>
                <a:gd name="T7" fmla="*/ 1 h 98"/>
                <a:gd name="T8" fmla="*/ 1 w 94"/>
                <a:gd name="T9" fmla="*/ 0 h 98"/>
                <a:gd name="T10" fmla="*/ 1 w 94"/>
                <a:gd name="T11" fmla="*/ 1 h 98"/>
                <a:gd name="T12" fmla="*/ 1 w 94"/>
                <a:gd name="T13" fmla="*/ 1 h 98"/>
                <a:gd name="T14" fmla="*/ 1 w 94"/>
                <a:gd name="T15" fmla="*/ 1 h 98"/>
                <a:gd name="T16" fmla="*/ 1 w 94"/>
                <a:gd name="T17" fmla="*/ 1 h 98"/>
                <a:gd name="T18" fmla="*/ 1 w 94"/>
                <a:gd name="T19" fmla="*/ 1 h 98"/>
                <a:gd name="T20" fmla="*/ 0 w 94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98"/>
                <a:gd name="T35" fmla="*/ 94 w 94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98">
                  <a:moveTo>
                    <a:pt x="0" y="77"/>
                  </a:moveTo>
                  <a:lnTo>
                    <a:pt x="17" y="47"/>
                  </a:lnTo>
                  <a:lnTo>
                    <a:pt x="2" y="16"/>
                  </a:lnTo>
                  <a:lnTo>
                    <a:pt x="36" y="24"/>
                  </a:lnTo>
                  <a:lnTo>
                    <a:pt x="60" y="0"/>
                  </a:lnTo>
                  <a:lnTo>
                    <a:pt x="64" y="33"/>
                  </a:lnTo>
                  <a:lnTo>
                    <a:pt x="94" y="50"/>
                  </a:lnTo>
                  <a:lnTo>
                    <a:pt x="63" y="64"/>
                  </a:lnTo>
                  <a:lnTo>
                    <a:pt x="57" y="98"/>
                  </a:lnTo>
                  <a:lnTo>
                    <a:pt x="34" y="72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9E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4458" y="702"/>
              <a:ext cx="85" cy="85"/>
            </a:xfrm>
            <a:custGeom>
              <a:avLst/>
              <a:gdLst>
                <a:gd name="T0" fmla="*/ 2 w 169"/>
                <a:gd name="T1" fmla="*/ 1 h 169"/>
                <a:gd name="T2" fmla="*/ 1 w 169"/>
                <a:gd name="T3" fmla="*/ 1 h 169"/>
                <a:gd name="T4" fmla="*/ 1 w 169"/>
                <a:gd name="T5" fmla="*/ 2 h 169"/>
                <a:gd name="T6" fmla="*/ 1 w 169"/>
                <a:gd name="T7" fmla="*/ 1 h 169"/>
                <a:gd name="T8" fmla="*/ 0 w 169"/>
                <a:gd name="T9" fmla="*/ 1 h 169"/>
                <a:gd name="T10" fmla="*/ 1 w 169"/>
                <a:gd name="T11" fmla="*/ 1 h 169"/>
                <a:gd name="T12" fmla="*/ 1 w 169"/>
                <a:gd name="T13" fmla="*/ 0 h 169"/>
                <a:gd name="T14" fmla="*/ 1 w 169"/>
                <a:gd name="T15" fmla="*/ 1 h 169"/>
                <a:gd name="T16" fmla="*/ 2 w 169"/>
                <a:gd name="T17" fmla="*/ 1 h 169"/>
                <a:gd name="T18" fmla="*/ 2 w 169"/>
                <a:gd name="T19" fmla="*/ 1 h 169"/>
                <a:gd name="T20" fmla="*/ 2 w 169"/>
                <a:gd name="T21" fmla="*/ 1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169"/>
                <a:gd name="T35" fmla="*/ 169 w 169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169">
                  <a:moveTo>
                    <a:pt x="169" y="124"/>
                  </a:moveTo>
                  <a:lnTo>
                    <a:pt x="110" y="122"/>
                  </a:lnTo>
                  <a:lnTo>
                    <a:pt x="73" y="169"/>
                  </a:lnTo>
                  <a:lnTo>
                    <a:pt x="57" y="112"/>
                  </a:lnTo>
                  <a:lnTo>
                    <a:pt x="0" y="92"/>
                  </a:lnTo>
                  <a:lnTo>
                    <a:pt x="50" y="60"/>
                  </a:lnTo>
                  <a:lnTo>
                    <a:pt x="51" y="0"/>
                  </a:lnTo>
                  <a:lnTo>
                    <a:pt x="99" y="37"/>
                  </a:lnTo>
                  <a:lnTo>
                    <a:pt x="156" y="20"/>
                  </a:lnTo>
                  <a:lnTo>
                    <a:pt x="135" y="75"/>
                  </a:lnTo>
                  <a:lnTo>
                    <a:pt x="169" y="1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40"/>
            <p:cNvSpPr>
              <a:spLocks/>
            </p:cNvSpPr>
            <p:nvPr/>
          </p:nvSpPr>
          <p:spPr bwMode="auto">
            <a:xfrm>
              <a:off x="4717" y="330"/>
              <a:ext cx="52" cy="53"/>
            </a:xfrm>
            <a:custGeom>
              <a:avLst/>
              <a:gdLst>
                <a:gd name="T0" fmla="*/ 0 w 105"/>
                <a:gd name="T1" fmla="*/ 0 h 107"/>
                <a:gd name="T2" fmla="*/ 0 w 105"/>
                <a:gd name="T3" fmla="*/ 0 h 107"/>
                <a:gd name="T4" fmla="*/ 0 w 105"/>
                <a:gd name="T5" fmla="*/ 0 h 107"/>
                <a:gd name="T6" fmla="*/ 0 w 105"/>
                <a:gd name="T7" fmla="*/ 0 h 107"/>
                <a:gd name="T8" fmla="*/ 0 w 105"/>
                <a:gd name="T9" fmla="*/ 0 h 107"/>
                <a:gd name="T10" fmla="*/ 0 w 105"/>
                <a:gd name="T11" fmla="*/ 0 h 107"/>
                <a:gd name="T12" fmla="*/ 0 w 105"/>
                <a:gd name="T13" fmla="*/ 0 h 107"/>
                <a:gd name="T14" fmla="*/ 0 w 105"/>
                <a:gd name="T15" fmla="*/ 0 h 107"/>
                <a:gd name="T16" fmla="*/ 0 w 105"/>
                <a:gd name="T17" fmla="*/ 0 h 107"/>
                <a:gd name="T18" fmla="*/ 0 w 105"/>
                <a:gd name="T19" fmla="*/ 0 h 107"/>
                <a:gd name="T20" fmla="*/ 0 w 105"/>
                <a:gd name="T21" fmla="*/ 0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"/>
                <a:gd name="T34" fmla="*/ 0 h 107"/>
                <a:gd name="T35" fmla="*/ 105 w 105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" h="107">
                  <a:moveTo>
                    <a:pt x="5" y="91"/>
                  </a:moveTo>
                  <a:lnTo>
                    <a:pt x="19" y="57"/>
                  </a:lnTo>
                  <a:lnTo>
                    <a:pt x="0" y="26"/>
                  </a:lnTo>
                  <a:lnTo>
                    <a:pt x="38" y="29"/>
                  </a:lnTo>
                  <a:lnTo>
                    <a:pt x="62" y="0"/>
                  </a:lnTo>
                  <a:lnTo>
                    <a:pt x="69" y="36"/>
                  </a:lnTo>
                  <a:lnTo>
                    <a:pt x="105" y="51"/>
                  </a:lnTo>
                  <a:lnTo>
                    <a:pt x="72" y="71"/>
                  </a:lnTo>
                  <a:lnTo>
                    <a:pt x="69" y="107"/>
                  </a:lnTo>
                  <a:lnTo>
                    <a:pt x="41" y="83"/>
                  </a:lnTo>
                  <a:lnTo>
                    <a:pt x="5" y="9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5356" y="759"/>
              <a:ext cx="69" cy="27"/>
            </a:xfrm>
            <a:custGeom>
              <a:avLst/>
              <a:gdLst>
                <a:gd name="T0" fmla="*/ 1 w 137"/>
                <a:gd name="T1" fmla="*/ 1 h 54"/>
                <a:gd name="T2" fmla="*/ 1 w 137"/>
                <a:gd name="T3" fmla="*/ 1 h 54"/>
                <a:gd name="T4" fmla="*/ 1 w 137"/>
                <a:gd name="T5" fmla="*/ 1 h 54"/>
                <a:gd name="T6" fmla="*/ 1 w 137"/>
                <a:gd name="T7" fmla="*/ 1 h 54"/>
                <a:gd name="T8" fmla="*/ 1 w 137"/>
                <a:gd name="T9" fmla="*/ 1 h 54"/>
                <a:gd name="T10" fmla="*/ 1 w 137"/>
                <a:gd name="T11" fmla="*/ 1 h 54"/>
                <a:gd name="T12" fmla="*/ 2 w 137"/>
                <a:gd name="T13" fmla="*/ 1 h 54"/>
                <a:gd name="T14" fmla="*/ 2 w 137"/>
                <a:gd name="T15" fmla="*/ 1 h 54"/>
                <a:gd name="T16" fmla="*/ 2 w 137"/>
                <a:gd name="T17" fmla="*/ 1 h 54"/>
                <a:gd name="T18" fmla="*/ 2 w 137"/>
                <a:gd name="T19" fmla="*/ 1 h 54"/>
                <a:gd name="T20" fmla="*/ 2 w 137"/>
                <a:gd name="T21" fmla="*/ 1 h 54"/>
                <a:gd name="T22" fmla="*/ 1 w 137"/>
                <a:gd name="T23" fmla="*/ 1 h 54"/>
                <a:gd name="T24" fmla="*/ 1 w 137"/>
                <a:gd name="T25" fmla="*/ 1 h 54"/>
                <a:gd name="T26" fmla="*/ 1 w 137"/>
                <a:gd name="T27" fmla="*/ 1 h 54"/>
                <a:gd name="T28" fmla="*/ 1 w 137"/>
                <a:gd name="T29" fmla="*/ 1 h 54"/>
                <a:gd name="T30" fmla="*/ 1 w 137"/>
                <a:gd name="T31" fmla="*/ 0 h 54"/>
                <a:gd name="T32" fmla="*/ 1 w 137"/>
                <a:gd name="T33" fmla="*/ 0 h 54"/>
                <a:gd name="T34" fmla="*/ 1 w 137"/>
                <a:gd name="T35" fmla="*/ 0 h 54"/>
                <a:gd name="T36" fmla="*/ 1 w 137"/>
                <a:gd name="T37" fmla="*/ 1 h 54"/>
                <a:gd name="T38" fmla="*/ 1 w 137"/>
                <a:gd name="T39" fmla="*/ 1 h 54"/>
                <a:gd name="T40" fmla="*/ 1 w 137"/>
                <a:gd name="T41" fmla="*/ 1 h 54"/>
                <a:gd name="T42" fmla="*/ 1 w 137"/>
                <a:gd name="T43" fmla="*/ 1 h 54"/>
                <a:gd name="T44" fmla="*/ 1 w 137"/>
                <a:gd name="T45" fmla="*/ 1 h 54"/>
                <a:gd name="T46" fmla="*/ 1 w 137"/>
                <a:gd name="T47" fmla="*/ 1 h 54"/>
                <a:gd name="T48" fmla="*/ 0 w 137"/>
                <a:gd name="T49" fmla="*/ 1 h 54"/>
                <a:gd name="T50" fmla="*/ 1 w 137"/>
                <a:gd name="T51" fmla="*/ 1 h 54"/>
                <a:gd name="T52" fmla="*/ 1 w 137"/>
                <a:gd name="T53" fmla="*/ 1 h 54"/>
                <a:gd name="T54" fmla="*/ 1 w 137"/>
                <a:gd name="T55" fmla="*/ 1 h 54"/>
                <a:gd name="T56" fmla="*/ 1 w 137"/>
                <a:gd name="T57" fmla="*/ 1 h 54"/>
                <a:gd name="T58" fmla="*/ 1 w 137"/>
                <a:gd name="T59" fmla="*/ 1 h 54"/>
                <a:gd name="T60" fmla="*/ 1 w 137"/>
                <a:gd name="T61" fmla="*/ 1 h 54"/>
                <a:gd name="T62" fmla="*/ 1 w 137"/>
                <a:gd name="T63" fmla="*/ 1 h 54"/>
                <a:gd name="T64" fmla="*/ 1 w 137"/>
                <a:gd name="T65" fmla="*/ 1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54"/>
                <a:gd name="T101" fmla="*/ 137 w 137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54">
                  <a:moveTo>
                    <a:pt x="68" y="54"/>
                  </a:moveTo>
                  <a:lnTo>
                    <a:pt x="81" y="54"/>
                  </a:lnTo>
                  <a:lnTo>
                    <a:pt x="95" y="51"/>
                  </a:lnTo>
                  <a:lnTo>
                    <a:pt x="107" y="49"/>
                  </a:lnTo>
                  <a:lnTo>
                    <a:pt x="116" y="45"/>
                  </a:lnTo>
                  <a:lnTo>
                    <a:pt x="125" y="42"/>
                  </a:lnTo>
                  <a:lnTo>
                    <a:pt x="131" y="37"/>
                  </a:lnTo>
                  <a:lnTo>
                    <a:pt x="136" y="32"/>
                  </a:lnTo>
                  <a:lnTo>
                    <a:pt x="137" y="27"/>
                  </a:lnTo>
                  <a:lnTo>
                    <a:pt x="136" y="22"/>
                  </a:lnTo>
                  <a:lnTo>
                    <a:pt x="131" y="16"/>
                  </a:lnTo>
                  <a:lnTo>
                    <a:pt x="125" y="13"/>
                  </a:lnTo>
                  <a:lnTo>
                    <a:pt x="116" y="8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1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1" y="3"/>
                  </a:lnTo>
                  <a:lnTo>
                    <a:pt x="30" y="5"/>
                  </a:lnTo>
                  <a:lnTo>
                    <a:pt x="19" y="8"/>
                  </a:lnTo>
                  <a:lnTo>
                    <a:pt x="12" y="13"/>
                  </a:lnTo>
                  <a:lnTo>
                    <a:pt x="5" y="16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7"/>
                  </a:lnTo>
                  <a:lnTo>
                    <a:pt x="12" y="42"/>
                  </a:lnTo>
                  <a:lnTo>
                    <a:pt x="19" y="45"/>
                  </a:lnTo>
                  <a:lnTo>
                    <a:pt x="30" y="49"/>
                  </a:lnTo>
                  <a:lnTo>
                    <a:pt x="41" y="51"/>
                  </a:lnTo>
                  <a:lnTo>
                    <a:pt x="54" y="54"/>
                  </a:lnTo>
                  <a:lnTo>
                    <a:pt x="6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9" name="Rectangle 42">
            <a:hlinkClick r:id="rId4"/>
          </p:cNvPr>
          <p:cNvSpPr>
            <a:spLocks noChangeArrowheads="1"/>
          </p:cNvSpPr>
          <p:nvPr/>
        </p:nvSpPr>
        <p:spPr bwMode="auto">
          <a:xfrm>
            <a:off x="6400800" y="19050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876800"/>
          </a:xfrm>
        </p:spPr>
        <p:txBody>
          <a:bodyPr/>
          <a:lstStyle/>
          <a:p>
            <a:r>
              <a:rPr lang="en-US" dirty="0" smtClean="0"/>
              <a:t>Use images to create videos</a:t>
            </a:r>
          </a:p>
          <a:p>
            <a:r>
              <a:rPr lang="en-US" dirty="0" smtClean="0"/>
              <a:t>Purchase </a:t>
            </a:r>
            <a:r>
              <a:rPr lang="en-US" i="1" dirty="0" smtClean="0"/>
              <a:t>stock footage </a:t>
            </a:r>
            <a:r>
              <a:rPr lang="en-US" dirty="0" smtClean="0"/>
              <a:t>(video that is not custom shot for use in a specific film)</a:t>
            </a:r>
          </a:p>
          <a:p>
            <a:r>
              <a:rPr lang="en-US" dirty="0" smtClean="0"/>
              <a:t>Shoot video and capture</a:t>
            </a:r>
          </a:p>
          <a:p>
            <a:pPr lvl="1"/>
            <a:r>
              <a:rPr lang="en-US" dirty="0" smtClean="0"/>
              <a:t>Video capture: the process of transferring video to the computer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Sources of Material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Editing</a:t>
            </a:r>
          </a:p>
          <a:p>
            <a:pPr lvl="1"/>
            <a:r>
              <a:rPr lang="en-US" dirty="0" smtClean="0"/>
              <a:t>Programs used to capture, edit and manipulate video images, add effects, titles and sound to create studio-quality video</a:t>
            </a:r>
          </a:p>
          <a:p>
            <a:r>
              <a:rPr lang="en-US" dirty="0" smtClean="0"/>
              <a:t>DVD Authoring</a:t>
            </a:r>
          </a:p>
          <a:p>
            <a:pPr lvl="1"/>
            <a:r>
              <a:rPr lang="en-US" dirty="0" smtClean="0"/>
              <a:t>Software that will create a DVD that will play in a DVD player</a:t>
            </a:r>
          </a:p>
          <a:p>
            <a:r>
              <a:rPr lang="en-US" dirty="0" smtClean="0"/>
              <a:t>Conversion</a:t>
            </a:r>
          </a:p>
          <a:p>
            <a:pPr lvl="1"/>
            <a:r>
              <a:rPr lang="en-US" dirty="0" smtClean="0"/>
              <a:t>Software that can convert a file from one format to another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for Video Production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small" dirty="0" smtClean="0"/>
              <a:t>Software for Video Production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14600"/>
            <a:ext cx="4267200" cy="2971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Adobe Premiere</a:t>
            </a:r>
          </a:p>
          <a:p>
            <a:pPr eaLnBrk="1" hangingPunct="1"/>
            <a:r>
              <a:rPr lang="en-US" sz="3200" dirty="0" smtClean="0"/>
              <a:t>Final Cut Pro (Mac)</a:t>
            </a:r>
          </a:p>
          <a:p>
            <a:pPr eaLnBrk="1" hangingPunct="1"/>
            <a:r>
              <a:rPr lang="en-US" sz="3200" dirty="0" err="1" smtClean="0"/>
              <a:t>MovieMaker</a:t>
            </a:r>
            <a:endParaRPr lang="en-US" sz="3200" dirty="0" smtClean="0"/>
          </a:p>
          <a:p>
            <a:pPr eaLnBrk="1" hangingPunct="1"/>
            <a:r>
              <a:rPr lang="en-US" sz="3200" dirty="0" err="1" smtClean="0"/>
              <a:t>iMovie</a:t>
            </a:r>
            <a:r>
              <a:rPr lang="en-US" sz="3200" dirty="0" smtClean="0"/>
              <a:t> (Mac)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590800"/>
            <a:ext cx="4191000" cy="29718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Roxio</a:t>
            </a:r>
            <a:endParaRPr lang="en-US" sz="3200" dirty="0" smtClean="0"/>
          </a:p>
          <a:p>
            <a:pPr eaLnBrk="1" hangingPunct="1"/>
            <a:r>
              <a:rPr lang="en-US" sz="3200" dirty="0" err="1" smtClean="0"/>
              <a:t>AVS</a:t>
            </a:r>
            <a:endParaRPr lang="en-US" sz="3200" dirty="0" smtClean="0"/>
          </a:p>
          <a:p>
            <a:pPr eaLnBrk="1" hangingPunct="1"/>
            <a:r>
              <a:rPr lang="en-US" sz="3200" dirty="0" err="1" smtClean="0"/>
              <a:t>Zamzar</a:t>
            </a: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sp>
        <p:nvSpPr>
          <p:cNvPr id="9221" name="Rectangle 82"/>
          <p:cNvSpPr>
            <a:spLocks noChangeArrowheads="1"/>
          </p:cNvSpPr>
          <p:nvPr/>
        </p:nvSpPr>
        <p:spPr bwMode="auto">
          <a:xfrm>
            <a:off x="-1905000" y="5867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Box 118"/>
          <p:cNvSpPr txBox="1">
            <a:spLocks noChangeArrowheads="1"/>
          </p:cNvSpPr>
          <p:nvPr/>
        </p:nvSpPr>
        <p:spPr bwMode="auto">
          <a:xfrm>
            <a:off x="533400" y="5410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Most video editing software available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today has authoring capabilities.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Video Editing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75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Conversion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Common Video File Formats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77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i="1" dirty="0" smtClean="0"/>
              <a:t>.</a:t>
            </a:r>
            <a:r>
              <a:rPr lang="en-US" sz="3600" i="1" dirty="0" err="1" smtClean="0"/>
              <a:t>wmv</a:t>
            </a:r>
            <a:r>
              <a:rPr lang="en-US" sz="3600" i="1" dirty="0" smtClean="0"/>
              <a:t>—Windows media video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originally designed to play in Windows media player; compressed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.</a:t>
            </a:r>
            <a:r>
              <a:rPr lang="en-US" sz="3600" i="1" dirty="0" err="1" smtClean="0"/>
              <a:t>avi</a:t>
            </a:r>
            <a:r>
              <a:rPr lang="en-US" sz="3600" dirty="0" smtClean="0"/>
              <a:t>—</a:t>
            </a:r>
            <a:r>
              <a:rPr lang="en-US" sz="3600" i="1" dirty="0" smtClean="0"/>
              <a:t>audio video interleave</a:t>
            </a:r>
            <a:endParaRPr lang="en-US" sz="3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standard Windows video format; typically uncompressed but has the ability to be compressed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.</a:t>
            </a:r>
            <a:r>
              <a:rPr lang="en-US" sz="3600" i="1" dirty="0" smtClean="0"/>
              <a:t>mpg—motion picture experts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compressed video format; compressed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.</a:t>
            </a:r>
            <a:r>
              <a:rPr lang="en-US" sz="3600" i="1" dirty="0" err="1" smtClean="0"/>
              <a:t>mov</a:t>
            </a:r>
            <a:r>
              <a:rPr lang="en-US" sz="3600" i="1" dirty="0" smtClean="0"/>
              <a:t>—movie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Quicktime</a:t>
            </a:r>
            <a:r>
              <a:rPr lang="en-US" dirty="0" smtClean="0"/>
              <a:t> video; compressed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5410200" cy="4876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process of </a:t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capturing moving images on electronic media</a:t>
            </a:r>
          </a:p>
          <a:p>
            <a:pPr lvl="1"/>
            <a:r>
              <a:rPr lang="en-US" sz="2800" dirty="0" smtClean="0">
                <a:latin typeface="+mn-lt"/>
                <a:ea typeface="+mn-ea"/>
                <a:cs typeface="+mn-cs"/>
              </a:rPr>
              <a:t>Also known as </a:t>
            </a:r>
            <a:r>
              <a:rPr lang="en-US" sz="2800" i="1" dirty="0" smtClean="0">
                <a:latin typeface="+mn-lt"/>
                <a:ea typeface="+mn-ea"/>
                <a:cs typeface="+mn-cs"/>
              </a:rPr>
              <a:t>video production.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Videography</a:t>
            </a:r>
            <a:endParaRPr lang="en-US" dirty="0"/>
          </a:p>
        </p:txBody>
      </p:sp>
      <p:pic>
        <p:nvPicPr>
          <p:cNvPr id="45058" name="Picture 2" descr="C:\Documents and Settings\ann.ware.AWARELAPTOP\Local Settings\Temporary Internet Files\Content.IE5\O4BDHDZJ\MC9004326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3390900" cy="3390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2">
            <a:hlinkClick r:id="rId2"/>
          </p:cNvPr>
          <p:cNvSpPr>
            <a:spLocks noChangeArrowheads="1"/>
          </p:cNvSpPr>
          <p:nvPr/>
        </p:nvSpPr>
        <p:spPr bwMode="auto">
          <a:xfrm>
            <a:off x="6858000" y="41910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Common Video File Formats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.</a:t>
            </a:r>
            <a:r>
              <a:rPr lang="en-US" sz="3600" dirty="0" err="1" smtClean="0"/>
              <a:t>asf</a:t>
            </a:r>
            <a:r>
              <a:rPr lang="en-US" sz="3600" dirty="0" smtClean="0"/>
              <a:t>—advanced streaming format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Microsoft streaming media format; compressed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.mp4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Mpeg file format used for audio &amp; video streaming; compressed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i="1" dirty="0" smtClean="0"/>
              <a:t>.</a:t>
            </a:r>
            <a:r>
              <a:rPr lang="en-US" sz="3600" i="1" dirty="0" err="1" smtClean="0"/>
              <a:t>vob</a:t>
            </a:r>
            <a:r>
              <a:rPr lang="en-US" sz="3600" i="1" dirty="0" smtClean="0"/>
              <a:t>—video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DVD video format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3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2">
            <a:hlinkClick r:id="rId2"/>
          </p:cNvPr>
          <p:cNvSpPr>
            <a:spLocks noChangeArrowheads="1"/>
          </p:cNvSpPr>
          <p:nvPr/>
        </p:nvSpPr>
        <p:spPr bwMode="auto">
          <a:xfrm>
            <a:off x="6477000" y="16764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Common Video File Formats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543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.</a:t>
            </a:r>
            <a:r>
              <a:rPr lang="en-US" sz="3600" dirty="0" err="1" smtClean="0"/>
              <a:t>swf</a:t>
            </a:r>
            <a:r>
              <a:rPr lang="en-US" sz="36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Flash; pronounced </a:t>
            </a:r>
            <a:r>
              <a:rPr lang="en-US" sz="2800" i="1" dirty="0" err="1" smtClean="0"/>
              <a:t>swiff</a:t>
            </a:r>
            <a:r>
              <a:rPr lang="en-US" sz="2800" i="1" dirty="0" smtClean="0"/>
              <a:t>; </a:t>
            </a:r>
            <a:r>
              <a:rPr lang="en-US" sz="2800" dirty="0" smtClean="0"/>
              <a:t>compressed</a:t>
            </a:r>
            <a:endParaRPr lang="en-US" sz="28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3600" i="1" dirty="0" smtClean="0"/>
              <a:t>.m4v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i="1" dirty="0" err="1" smtClean="0"/>
              <a:t>iMovie</a:t>
            </a:r>
            <a:r>
              <a:rPr lang="en-US" sz="2800" i="1" dirty="0" smtClean="0"/>
              <a:t> – iTunes; compressed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i="1" dirty="0" smtClean="0"/>
              <a:t>.</a:t>
            </a:r>
            <a:r>
              <a:rPr lang="en-US" sz="3600" i="1" dirty="0" err="1" smtClean="0"/>
              <a:t>flv</a:t>
            </a:r>
            <a:endParaRPr lang="en-US" sz="36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Flash – common with YouTube videos; compressed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/>
          <a:lstStyle/>
          <a:p>
            <a:r>
              <a:rPr lang="en-US" dirty="0" err="1" smtClean="0"/>
              <a:t>HDD</a:t>
            </a:r>
            <a:r>
              <a:rPr lang="en-US" dirty="0" smtClean="0"/>
              <a:t>—</a:t>
            </a:r>
            <a:r>
              <a:rPr lang="en-US" sz="2800" dirty="0" smtClean="0"/>
              <a:t>takes directly to an </a:t>
            </a:r>
            <a:r>
              <a:rPr lang="en-US" sz="2800" i="1" dirty="0" smtClean="0"/>
              <a:t>internal hard drive</a:t>
            </a:r>
            <a:r>
              <a:rPr lang="en-US" sz="2800" dirty="0" smtClean="0"/>
              <a:t>.</a:t>
            </a:r>
            <a:endParaRPr lang="en-US" dirty="0" smtClean="0"/>
          </a:p>
          <a:p>
            <a:r>
              <a:rPr lang="en-US" dirty="0" smtClean="0"/>
              <a:t>Mini-</a:t>
            </a:r>
            <a:r>
              <a:rPr lang="en-US" dirty="0" err="1" smtClean="0"/>
              <a:t>DV</a:t>
            </a:r>
            <a:r>
              <a:rPr lang="en-US" dirty="0" smtClean="0"/>
              <a:t>—</a:t>
            </a:r>
            <a:r>
              <a:rPr lang="en-US" sz="2800" dirty="0" smtClean="0"/>
              <a:t>records video to a small </a:t>
            </a:r>
            <a:r>
              <a:rPr lang="en-US" sz="2800" i="1" dirty="0" smtClean="0"/>
              <a:t>tape</a:t>
            </a:r>
            <a:r>
              <a:rPr lang="en-US" sz="2800" dirty="0" smtClean="0"/>
              <a:t>; 30-60 minutes recording time per tape</a:t>
            </a:r>
            <a:endParaRPr lang="en-US" dirty="0" smtClean="0"/>
          </a:p>
          <a:p>
            <a:r>
              <a:rPr lang="en-US" dirty="0" smtClean="0"/>
              <a:t>Mini-DVD—</a:t>
            </a:r>
            <a:r>
              <a:rPr lang="en-US" sz="2800" dirty="0" smtClean="0"/>
              <a:t>records to </a:t>
            </a:r>
            <a:r>
              <a:rPr lang="en-US" sz="2800" i="1" dirty="0" smtClean="0"/>
              <a:t>mini DVD</a:t>
            </a:r>
            <a:r>
              <a:rPr lang="en-US" sz="2800" dirty="0" smtClean="0"/>
              <a:t>; good if you don’t plan to edit</a:t>
            </a:r>
            <a:endParaRPr lang="en-US" dirty="0" smtClean="0"/>
          </a:p>
          <a:p>
            <a:r>
              <a:rPr lang="en-US" dirty="0" smtClean="0"/>
              <a:t>Flash drive/memory card—</a:t>
            </a:r>
            <a:r>
              <a:rPr lang="en-US" sz="2800" dirty="0" smtClean="0"/>
              <a:t>records to </a:t>
            </a:r>
            <a:r>
              <a:rPr lang="en-US" sz="2800" i="1" dirty="0" smtClean="0"/>
              <a:t>flash device</a:t>
            </a:r>
            <a:endParaRPr lang="en-US" dirty="0" smtClean="0"/>
          </a:p>
          <a:p>
            <a:r>
              <a:rPr lang="en-US" dirty="0" smtClean="0"/>
              <a:t>Hybrid—</a:t>
            </a:r>
            <a:r>
              <a:rPr lang="en-US" sz="2800" dirty="0" smtClean="0"/>
              <a:t>combines two methods of storage on one camera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Video Cameras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Anatomy</a:t>
            </a:r>
            <a:r>
              <a:rPr lang="en-US" dirty="0" smtClean="0"/>
              <a:t> </a:t>
            </a:r>
            <a:r>
              <a:rPr lang="en-US" cap="small" dirty="0" smtClean="0"/>
              <a:t>of a camcorder</a:t>
            </a:r>
          </a:p>
        </p:txBody>
      </p:sp>
      <p:sp>
        <p:nvSpPr>
          <p:cNvPr id="13315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153400" cy="4876800"/>
          </a:xfrm>
        </p:spPr>
        <p:txBody>
          <a:bodyPr/>
          <a:lstStyle/>
          <a:p>
            <a:r>
              <a:rPr lang="en-US" dirty="0" smtClean="0"/>
              <a:t>On/off switch, record/playback, zoom, storage option (tape, </a:t>
            </a:r>
            <a:r>
              <a:rPr lang="en-US" dirty="0" err="1" smtClean="0"/>
              <a:t>dvd</a:t>
            </a:r>
            <a:r>
              <a:rPr lang="en-US" dirty="0" smtClean="0"/>
              <a:t>, flash, etc.), LCD screen, volume controls, microphone, power source, menu, cables and ports</a:t>
            </a:r>
          </a:p>
          <a:p>
            <a:r>
              <a:rPr lang="en-US" dirty="0" smtClean="0"/>
              <a:t>Tripod bush: </a:t>
            </a:r>
            <a:r>
              <a:rPr lang="en-US" sz="2400" dirty="0" smtClean="0"/>
              <a:t>the screw-like socket on the bottom of  the camera that connects to the tripod</a:t>
            </a:r>
            <a:endParaRPr lang="en-US" dirty="0" smtClean="0"/>
          </a:p>
          <a:p>
            <a:r>
              <a:rPr lang="en-US" dirty="0" smtClean="0"/>
              <a:t>Accessory shoe: </a:t>
            </a:r>
            <a:r>
              <a:rPr lang="en-US" sz="2400" dirty="0" smtClean="0"/>
              <a:t>the connection on the top of the camera for a light or microphone</a:t>
            </a:r>
            <a:endParaRPr lang="en-US" dirty="0" smtClean="0"/>
          </a:p>
          <a:p>
            <a:pPr lvl="1"/>
            <a:r>
              <a:rPr lang="en-US" dirty="0" smtClean="0"/>
              <a:t>Hot shoe: an accessory shoe that is powered from the camera’s battery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microphone</a:t>
            </a:r>
          </a:p>
          <a:p>
            <a:pPr lvl="1"/>
            <a:r>
              <a:rPr lang="en-US" sz="2800" dirty="0" smtClean="0"/>
              <a:t>Shotgun—attached to the top of the camera </a:t>
            </a:r>
          </a:p>
          <a:p>
            <a:pPr lvl="1"/>
            <a:r>
              <a:rPr lang="en-US" sz="2800" dirty="0" smtClean="0"/>
              <a:t>Handheld--connected to the camera </a:t>
            </a:r>
          </a:p>
          <a:p>
            <a:pPr lvl="1"/>
            <a:r>
              <a:rPr lang="en-US" sz="2800" dirty="0" err="1" smtClean="0"/>
              <a:t>Lavalier</a:t>
            </a:r>
            <a:r>
              <a:rPr lang="en-US" sz="2800" dirty="0" smtClean="0"/>
              <a:t> or clip-on—may be wired or wireless</a:t>
            </a:r>
          </a:p>
          <a:p>
            <a:pPr lvl="1"/>
            <a:r>
              <a:rPr lang="en-US" sz="2800" dirty="0" smtClean="0"/>
              <a:t>Boom—a directional </a:t>
            </a:r>
            <a:r>
              <a:rPr lang="en-US" sz="2800" dirty="0" err="1" smtClean="0"/>
              <a:t>mic</a:t>
            </a:r>
            <a:r>
              <a:rPr lang="en-US" sz="2800" dirty="0" smtClean="0"/>
              <a:t> attached to a mechanical arm (boom) that is </a:t>
            </a:r>
            <a:r>
              <a:rPr lang="en-US" sz="2800" smtClean="0"/>
              <a:t>positioned out of camera range </a:t>
            </a:r>
            <a:endParaRPr lang="en-US" sz="2800" dirty="0" smtClean="0"/>
          </a:p>
          <a:p>
            <a:pPr lvl="1"/>
            <a:r>
              <a:rPr lang="en-US" sz="2800" dirty="0" smtClean="0"/>
              <a:t>Wireless microphones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Accessories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181600" cy="4876800"/>
          </a:xfrm>
        </p:spPr>
        <p:txBody>
          <a:bodyPr/>
          <a:lstStyle/>
          <a:p>
            <a:r>
              <a:rPr lang="en-US" dirty="0" smtClean="0"/>
              <a:t>Tripod</a:t>
            </a:r>
          </a:p>
          <a:p>
            <a:pPr lvl="1"/>
            <a:r>
              <a:rPr lang="en-US" sz="2800" dirty="0" smtClean="0"/>
              <a:t>Select a tripod that will support the weight of your camera</a:t>
            </a:r>
          </a:p>
          <a:p>
            <a:pPr lvl="1"/>
            <a:r>
              <a:rPr lang="en-US" sz="2800" dirty="0" smtClean="0"/>
              <a:t>Pan and tilt heads are helpful</a:t>
            </a:r>
          </a:p>
          <a:p>
            <a:r>
              <a:rPr lang="en-US" dirty="0" smtClean="0"/>
              <a:t>Dolly</a:t>
            </a:r>
          </a:p>
          <a:p>
            <a:pPr lvl="1"/>
            <a:r>
              <a:rPr lang="en-US" dirty="0" smtClean="0"/>
              <a:t>A rolling base for a tripod</a:t>
            </a:r>
          </a:p>
          <a:p>
            <a:pPr lvl="1"/>
            <a:endParaRPr lang="en-US" dirty="0" smtClean="0"/>
          </a:p>
        </p:txBody>
      </p:sp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Accessories</a:t>
            </a:r>
          </a:p>
        </p:txBody>
      </p:sp>
      <p:pic>
        <p:nvPicPr>
          <p:cNvPr id="11266" name="Picture 2" descr="http://www.imagewest.tv/media/5/a20791d126344b2b485e16_s.jpg"/>
          <p:cNvPicPr>
            <a:picLocks noChangeAspect="1" noChangeArrowheads="1"/>
          </p:cNvPicPr>
          <p:nvPr/>
        </p:nvPicPr>
        <p:blipFill>
          <a:blip r:embed="rId2" cstate="print"/>
          <a:srcRect l="7453" r="10559"/>
          <a:stretch>
            <a:fillRect/>
          </a:stretch>
        </p:blipFill>
        <p:spPr bwMode="auto">
          <a:xfrm>
            <a:off x="5867400" y="2133600"/>
            <a:ext cx="2514600" cy="3067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876800"/>
          </a:xfrm>
        </p:spPr>
        <p:txBody>
          <a:bodyPr/>
          <a:lstStyle/>
          <a:p>
            <a:r>
              <a:rPr lang="en-US" dirty="0" smtClean="0"/>
              <a:t>Lights</a:t>
            </a:r>
          </a:p>
          <a:p>
            <a:pPr lvl="1"/>
            <a:r>
              <a:rPr lang="en-US" dirty="0" smtClean="0"/>
              <a:t>Mounted</a:t>
            </a:r>
          </a:p>
          <a:p>
            <a:pPr lvl="1"/>
            <a:r>
              <a:rPr lang="en-US" dirty="0" smtClean="0"/>
              <a:t>External</a:t>
            </a:r>
          </a:p>
          <a:p>
            <a:r>
              <a:rPr lang="en-US" dirty="0" err="1" smtClean="0"/>
              <a:t>Chroma</a:t>
            </a:r>
            <a:r>
              <a:rPr lang="en-US" dirty="0" smtClean="0"/>
              <a:t> Key Backdrop</a:t>
            </a:r>
          </a:p>
          <a:p>
            <a:pPr lvl="1"/>
            <a:r>
              <a:rPr lang="en-US" dirty="0" smtClean="0"/>
              <a:t>A video technique that shoots footage against a solid color screen (usually green or blue), which is subsequently removed and replaced with a different background </a:t>
            </a:r>
          </a:p>
        </p:txBody>
      </p:sp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Accessories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 2.0 capture device</a:t>
            </a:r>
          </a:p>
          <a:p>
            <a:pPr lvl="1"/>
            <a:r>
              <a:rPr lang="en-US" dirty="0" smtClean="0"/>
              <a:t>can connect camera or VCR to computer</a:t>
            </a:r>
          </a:p>
          <a:p>
            <a:r>
              <a:rPr lang="en-US" dirty="0" err="1" smtClean="0"/>
              <a:t>Firewire</a:t>
            </a:r>
            <a:r>
              <a:rPr lang="en-US" dirty="0" smtClean="0"/>
              <a:t> (IEEE-1394)</a:t>
            </a:r>
          </a:p>
          <a:p>
            <a:pPr lvl="1"/>
            <a:r>
              <a:rPr lang="en-US" dirty="0" smtClean="0"/>
              <a:t>most cameras will have </a:t>
            </a:r>
            <a:r>
              <a:rPr lang="en-US" dirty="0" err="1" smtClean="0"/>
              <a:t>DV</a:t>
            </a:r>
            <a:r>
              <a:rPr lang="en-US" dirty="0" smtClean="0"/>
              <a:t> out option (excellent quality)</a:t>
            </a:r>
          </a:p>
          <a:p>
            <a:pPr lvl="1"/>
            <a:r>
              <a:rPr lang="en-US" dirty="0" err="1" smtClean="0"/>
              <a:t>Firewire</a:t>
            </a:r>
            <a:r>
              <a:rPr lang="en-US" dirty="0" smtClean="0"/>
              <a:t> 400 – PC; </a:t>
            </a:r>
            <a:r>
              <a:rPr lang="en-US" dirty="0" err="1" smtClean="0"/>
              <a:t>Firewire</a:t>
            </a:r>
            <a:r>
              <a:rPr lang="en-US" dirty="0" smtClean="0"/>
              <a:t> 800 – Mac </a:t>
            </a:r>
          </a:p>
          <a:p>
            <a:r>
              <a:rPr lang="en-US" dirty="0" smtClean="0"/>
              <a:t>Video capture card</a:t>
            </a:r>
          </a:p>
          <a:p>
            <a:pPr lvl="1"/>
            <a:r>
              <a:rPr lang="en-US" dirty="0" smtClean="0"/>
              <a:t>optional type of video card that will allow you to connect your camera to the computer by S-Video or composite (red/yellow/white) cables</a:t>
            </a:r>
          </a:p>
          <a:p>
            <a:endParaRPr lang="en-US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Connecting to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Camera Techniques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16002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Shots</a:t>
            </a:r>
          </a:p>
        </p:txBody>
      </p:sp>
      <p:sp>
        <p:nvSpPr>
          <p:cNvPr id="58" name="Content Placeholder 43"/>
          <p:cNvSpPr>
            <a:spLocks noGrp="1"/>
          </p:cNvSpPr>
          <p:nvPr>
            <p:ph sz="half" idx="2"/>
          </p:nvPr>
        </p:nvSpPr>
        <p:spPr>
          <a:xfrm>
            <a:off x="304800" y="2209800"/>
            <a:ext cx="3581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Extreme close-up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Close-up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Mid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Long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Establishing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>
          <a:xfrm>
            <a:off x="4114800" y="1600200"/>
            <a:ext cx="2514600" cy="639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Angles</a:t>
            </a:r>
          </a:p>
        </p:txBody>
      </p:sp>
      <p:sp>
        <p:nvSpPr>
          <p:cNvPr id="60" name="Content Placeholder 44"/>
          <p:cNvSpPr>
            <a:spLocks noGrp="1"/>
          </p:cNvSpPr>
          <p:nvPr>
            <p:ph sz="quarter" idx="4294967295"/>
          </p:nvPr>
        </p:nvSpPr>
        <p:spPr>
          <a:xfrm>
            <a:off x="3962400" y="2209800"/>
            <a:ext cx="2514600" cy="395128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Low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High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Eye-level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Bird’s eye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Over-the-shoulder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400800" y="1600201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bg1"/>
                </a:solidFill>
                <a:latin typeface="+mn-lt"/>
              </a:rPr>
              <a:t>Movement</a:t>
            </a:r>
          </a:p>
        </p:txBody>
      </p:sp>
      <p:sp>
        <p:nvSpPr>
          <p:cNvPr id="62" name="Content Placeholder 44"/>
          <p:cNvSpPr txBox="1">
            <a:spLocks/>
          </p:cNvSpPr>
          <p:nvPr/>
        </p:nvSpPr>
        <p:spPr bwMode="auto">
          <a:xfrm>
            <a:off x="6553200" y="2209800"/>
            <a:ext cx="2514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Panning</a:t>
            </a:r>
            <a:endParaRPr lang="en-US" sz="28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Tilting</a:t>
            </a:r>
            <a:endParaRPr lang="en-US" sz="2800" kern="0" dirty="0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Zooming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Cut (cutaway)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dirty="0" smtClean="0"/>
              <a:t>Cut (cutaway)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Establishing shot</a:t>
            </a:r>
          </a:p>
          <a:p>
            <a:pPr lvl="1"/>
            <a:r>
              <a:rPr lang="en-US" sz="2800" dirty="0" smtClean="0"/>
              <a:t>Usually the first shot of a scene; designed to show the audience where the action is taking place</a:t>
            </a:r>
          </a:p>
          <a:p>
            <a:r>
              <a:rPr lang="en-US" dirty="0" smtClean="0"/>
              <a:t>Low angle</a:t>
            </a:r>
          </a:p>
          <a:p>
            <a:pPr lvl="1"/>
            <a:r>
              <a:rPr lang="en-US" dirty="0" smtClean="0"/>
              <a:t>Shows the subject from below—the camera is angled up towards the subject</a:t>
            </a:r>
          </a:p>
          <a:p>
            <a:r>
              <a:rPr lang="en-US" dirty="0" smtClean="0"/>
              <a:t>High angle</a:t>
            </a:r>
          </a:p>
          <a:p>
            <a:pPr lvl="1"/>
            <a:r>
              <a:rPr lang="en-US" dirty="0" smtClean="0"/>
              <a:t>Shows the subject from above—the camera is angled down towards the subject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Camera Techniques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1981200"/>
            <a:ext cx="5486400" cy="4876800"/>
          </a:xfrm>
        </p:spPr>
        <p:txBody>
          <a:bodyPr/>
          <a:lstStyle/>
          <a:p>
            <a:r>
              <a:rPr lang="en-US" dirty="0" smtClean="0"/>
              <a:t>Corporate Video </a:t>
            </a:r>
          </a:p>
          <a:p>
            <a:r>
              <a:rPr lang="en-US" dirty="0" smtClean="0"/>
              <a:t>Television Broadcast</a:t>
            </a:r>
          </a:p>
          <a:p>
            <a:r>
              <a:rPr lang="en-US" dirty="0" smtClean="0"/>
              <a:t>Event Video</a:t>
            </a:r>
          </a:p>
          <a:p>
            <a:r>
              <a:rPr lang="en-US" dirty="0" smtClean="0"/>
              <a:t>Marketing Video</a:t>
            </a:r>
          </a:p>
          <a:p>
            <a:r>
              <a:rPr lang="en-US" dirty="0" smtClean="0"/>
              <a:t>Internet Video</a:t>
            </a:r>
          </a:p>
          <a:p>
            <a:r>
              <a:rPr lang="en-US" dirty="0" smtClean="0"/>
              <a:t>Production Training Video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Video Production</a:t>
            </a:r>
            <a:endParaRPr lang="en-US" dirty="0"/>
          </a:p>
        </p:txBody>
      </p:sp>
      <p:pic>
        <p:nvPicPr>
          <p:cNvPr id="38914" name="Picture 2" descr="http://www.sxc.hu/pic/l/j/ja/jannes/875252_17408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577792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Eye-level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Shows the subject as we would expect to see it in real life—from a natural perspective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Bird’s 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 scene shot from directly above the action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Over-the-shoulder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 camera angle that looks at the talking subject from the listener’s perspective (literally, over the shoulder)</a:t>
            </a:r>
          </a:p>
          <a:p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Camera Techniques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Panning</a:t>
            </a:r>
          </a:p>
          <a:p>
            <a:pPr lvl="1"/>
            <a:r>
              <a:rPr lang="en-US" dirty="0" smtClean="0"/>
              <a:t>A camera movement that scans a scene horizontally</a:t>
            </a:r>
          </a:p>
          <a:p>
            <a:r>
              <a:rPr lang="en-US" dirty="0" smtClean="0"/>
              <a:t>Tilting</a:t>
            </a:r>
          </a:p>
          <a:p>
            <a:pPr lvl="1"/>
            <a:r>
              <a:rPr lang="en-US" dirty="0" smtClean="0"/>
              <a:t>A camera movement that scans a scene vertically</a:t>
            </a:r>
          </a:p>
          <a:p>
            <a:r>
              <a:rPr lang="en-US" dirty="0" smtClean="0"/>
              <a:t>Zooming</a:t>
            </a:r>
          </a:p>
          <a:p>
            <a:pPr lvl="1"/>
            <a:r>
              <a:rPr lang="en-US" dirty="0" smtClean="0"/>
              <a:t>Altering the lens to make the subject appear closer or further away</a:t>
            </a:r>
          </a:p>
          <a:p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A quick move from one scene to another; also called a </a:t>
            </a:r>
            <a:r>
              <a:rPr lang="en-US" i="1" dirty="0" smtClean="0"/>
              <a:t>cutaway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Camera Tips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shooting into the light</a:t>
            </a:r>
          </a:p>
          <a:p>
            <a:pPr lvl="1"/>
            <a:r>
              <a:rPr lang="en-US" dirty="0" smtClean="0"/>
              <a:t>Most cameras have “</a:t>
            </a:r>
            <a:r>
              <a:rPr lang="en-US" smtClean="0"/>
              <a:t>backlight compensation”</a:t>
            </a:r>
          </a:p>
          <a:p>
            <a:r>
              <a:rPr lang="en-US" dirty="0" smtClean="0"/>
              <a:t>Follow the “rule of thirds” guideline: </a:t>
            </a:r>
          </a:p>
          <a:p>
            <a:pPr lvl="1"/>
            <a:r>
              <a:rPr lang="en-US" dirty="0" smtClean="0"/>
              <a:t>Points (or lines) of interest should occur at 1/3 or 2/3 of the way up (or across) the frame, rather than in the center of the frame</a:t>
            </a:r>
          </a:p>
          <a:p>
            <a:r>
              <a:rPr lang="en-US" dirty="0" smtClean="0"/>
              <a:t>Leave plenty of recording time at the beginning to allow room for editing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Pre-Production (Plan the Shoot)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r>
              <a:rPr lang="en-US" i="1" dirty="0" smtClean="0"/>
              <a:t>Pre-Production: </a:t>
            </a:r>
            <a:r>
              <a:rPr lang="en-US" sz="2800" dirty="0" smtClean="0"/>
              <a:t>the process of preparing all the elements of a video production</a:t>
            </a:r>
            <a:endParaRPr lang="en-US" dirty="0" smtClean="0"/>
          </a:p>
          <a:p>
            <a:r>
              <a:rPr lang="en-US" sz="3000" dirty="0" smtClean="0"/>
              <a:t>List materials, location, camera angles, etc.</a:t>
            </a:r>
          </a:p>
          <a:p>
            <a:pPr lvl="1"/>
            <a:r>
              <a:rPr lang="en-US" sz="2800" dirty="0" smtClean="0"/>
              <a:t>Get approval, if required</a:t>
            </a:r>
            <a:endParaRPr lang="en-US" dirty="0" smtClean="0"/>
          </a:p>
          <a:p>
            <a:r>
              <a:rPr lang="en-US" sz="3000" i="1" dirty="0" smtClean="0"/>
              <a:t>Storyboard</a:t>
            </a:r>
            <a:r>
              <a:rPr lang="en-US" sz="3000" dirty="0" smtClean="0"/>
              <a:t> the idea </a:t>
            </a:r>
          </a:p>
          <a:p>
            <a:pPr lvl="1"/>
            <a:r>
              <a:rPr lang="en-US" sz="2800" dirty="0" smtClean="0"/>
              <a:t>A series of sketches that are </a:t>
            </a:r>
            <a:br>
              <a:rPr lang="en-US" sz="2800" dirty="0" smtClean="0"/>
            </a:br>
            <a:r>
              <a:rPr lang="en-US" sz="2800" dirty="0" smtClean="0"/>
              <a:t>used as a planning tool to </a:t>
            </a:r>
            <a:br>
              <a:rPr lang="en-US" sz="2800" dirty="0" smtClean="0"/>
            </a:br>
            <a:r>
              <a:rPr lang="en-US" sz="2800" dirty="0" smtClean="0"/>
              <a:t>visually show how the action </a:t>
            </a:r>
            <a:br>
              <a:rPr lang="en-US" sz="2800" dirty="0" smtClean="0"/>
            </a:br>
            <a:r>
              <a:rPr lang="en-US" sz="2800" dirty="0" smtClean="0"/>
              <a:t>of a story unfolds.</a:t>
            </a:r>
          </a:p>
        </p:txBody>
      </p:sp>
      <p:pic>
        <p:nvPicPr>
          <p:cNvPr id="4" name="Picture 3" descr="storyboard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8800" y="3733800"/>
            <a:ext cx="29464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Pre-Production (Cont’d)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en-US" sz="3000" dirty="0" smtClean="0"/>
              <a:t>Write the </a:t>
            </a:r>
            <a:r>
              <a:rPr lang="en-US" sz="3000" i="1" dirty="0" smtClean="0"/>
              <a:t>script (</a:t>
            </a:r>
            <a:r>
              <a:rPr lang="en-US" sz="2400" dirty="0" smtClean="0"/>
              <a:t>the spoken text of a video production)</a:t>
            </a:r>
            <a:br>
              <a:rPr lang="en-US" sz="2400" dirty="0" smtClean="0"/>
            </a:br>
            <a:endParaRPr lang="en-US" sz="3000" dirty="0" smtClean="0"/>
          </a:p>
          <a:p>
            <a:r>
              <a:rPr lang="en-US" sz="3000" dirty="0" smtClean="0"/>
              <a:t>Prepare the equipment</a:t>
            </a:r>
          </a:p>
          <a:p>
            <a:pPr lvl="1"/>
            <a:r>
              <a:rPr lang="en-US" dirty="0" smtClean="0"/>
              <a:t>Check storage media, </a:t>
            </a:r>
            <a:br>
              <a:rPr lang="en-US" dirty="0" smtClean="0"/>
            </a:br>
            <a:r>
              <a:rPr lang="en-US" dirty="0" smtClean="0"/>
              <a:t>batteries, tripod, etc.</a:t>
            </a:r>
          </a:p>
        </p:txBody>
      </p:sp>
      <p:pic>
        <p:nvPicPr>
          <p:cNvPr id="61444" name="Picture 4" descr="C:\Documents and Settings\ann.ware\Local Settings\Temporary Internet Files\Content.IE5\N02MZQ0Z\MP900404910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76800" y="3200400"/>
            <a:ext cx="352044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5105400" cy="4876800"/>
          </a:xfrm>
        </p:spPr>
        <p:txBody>
          <a:bodyPr/>
          <a:lstStyle/>
          <a:p>
            <a:r>
              <a:rPr lang="en-US" i="1" dirty="0" smtClean="0"/>
              <a:t>Production: </a:t>
            </a:r>
            <a:r>
              <a:rPr lang="en-US" dirty="0" smtClean="0"/>
              <a:t>the process of recording the footage</a:t>
            </a:r>
          </a:p>
          <a:p>
            <a:r>
              <a:rPr lang="en-US" i="1" dirty="0" smtClean="0"/>
              <a:t>Footage: </a:t>
            </a:r>
            <a:r>
              <a:rPr lang="en-US" dirty="0" smtClean="0"/>
              <a:t>raw, unedited material as it is originally recorded</a:t>
            </a:r>
          </a:p>
          <a:p>
            <a:pPr lvl="1"/>
            <a:r>
              <a:rPr lang="en-US" i="1" dirty="0" smtClean="0"/>
              <a:t>Using your storyboard as a guideline, shoot the footage</a:t>
            </a:r>
          </a:p>
          <a:p>
            <a:pPr lvl="1"/>
            <a:r>
              <a:rPr lang="en-US" i="1" dirty="0" smtClean="0"/>
              <a:t>Shoot B-roll (cutaway) shots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60418" name="Picture 2" descr="C:\Documents and Settings\ann.ware\Local Settings\Temporary Internet Files\Content.IE5\S2102NLI\MP900341527[1]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715000" y="1905000"/>
            <a:ext cx="2609088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Post Production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/>
          <a:lstStyle/>
          <a:p>
            <a:r>
              <a:rPr lang="en-US" i="1" dirty="0" smtClean="0"/>
              <a:t>Post-Production: </a:t>
            </a:r>
            <a:r>
              <a:rPr lang="en-US" dirty="0" smtClean="0"/>
              <a:t>all phases following the recording of video</a:t>
            </a:r>
            <a:endParaRPr lang="en-US" i="1" dirty="0" smtClean="0"/>
          </a:p>
          <a:p>
            <a:pPr lvl="1"/>
            <a:r>
              <a:rPr lang="en-US" sz="3200" i="1" dirty="0" smtClean="0"/>
              <a:t>Capture</a:t>
            </a:r>
            <a:r>
              <a:rPr lang="en-US" sz="3200" dirty="0" smtClean="0"/>
              <a:t> the video--</a:t>
            </a:r>
            <a:r>
              <a:rPr lang="en-US" sz="2800" dirty="0" smtClean="0"/>
              <a:t>These steps will be dependent on the type of video camera used</a:t>
            </a:r>
          </a:p>
          <a:p>
            <a:pPr lvl="1"/>
            <a:r>
              <a:rPr lang="en-US" sz="3200" i="1" dirty="0" smtClean="0"/>
              <a:t>Edit</a:t>
            </a:r>
            <a:r>
              <a:rPr lang="en-US" sz="3200" dirty="0" smtClean="0"/>
              <a:t> the video</a:t>
            </a:r>
            <a:endParaRPr lang="en-US" sz="2800" dirty="0" smtClean="0"/>
          </a:p>
          <a:p>
            <a:pPr lvl="1"/>
            <a:r>
              <a:rPr lang="en-US" sz="3200" i="1" dirty="0" smtClean="0"/>
              <a:t>Add</a:t>
            </a:r>
            <a:r>
              <a:rPr lang="en-US" sz="3200" dirty="0" smtClean="0"/>
              <a:t> titles, transitions, audio, etc.</a:t>
            </a:r>
          </a:p>
          <a:p>
            <a:pPr lvl="1"/>
            <a:r>
              <a:rPr lang="en-US" sz="3200" i="1" dirty="0" smtClean="0"/>
              <a:t>Export</a:t>
            </a:r>
            <a:r>
              <a:rPr lang="en-US" sz="3200" dirty="0" smtClean="0"/>
              <a:t> the video: </a:t>
            </a:r>
            <a:r>
              <a:rPr lang="en-US" sz="2800" dirty="0" smtClean="0"/>
              <a:t>The process of converting project files into one file such as an .</a:t>
            </a:r>
            <a:r>
              <a:rPr lang="en-US" sz="2800" dirty="0" err="1" smtClean="0"/>
              <a:t>avi</a:t>
            </a:r>
            <a:r>
              <a:rPr lang="en-US" sz="2800" dirty="0" smtClean="0"/>
              <a:t>, </a:t>
            </a:r>
            <a:r>
              <a:rPr lang="en-US" sz="2800" dirty="0" err="1" smtClean="0"/>
              <a:t>wmv</a:t>
            </a:r>
            <a:r>
              <a:rPr lang="en-US" sz="2800" dirty="0" smtClean="0"/>
              <a:t>, mpg, m4v, etc.</a:t>
            </a: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876800"/>
          </a:xfrm>
        </p:spPr>
        <p:txBody>
          <a:bodyPr/>
          <a:lstStyle/>
          <a:p>
            <a:pPr lvl="1"/>
            <a:r>
              <a:rPr lang="en-US" sz="3200" i="1" dirty="0" smtClean="0"/>
              <a:t>Record</a:t>
            </a:r>
            <a:r>
              <a:rPr lang="en-US" sz="3200" dirty="0" smtClean="0"/>
              <a:t> the video to external storage</a:t>
            </a:r>
          </a:p>
          <a:p>
            <a:pPr lvl="2"/>
            <a:r>
              <a:rPr lang="en-US" sz="2800" dirty="0" smtClean="0"/>
              <a:t>Copy video to flash drive, CD, etc.</a:t>
            </a:r>
          </a:p>
          <a:p>
            <a:pPr lvl="2"/>
            <a:r>
              <a:rPr lang="en-US" sz="2800" dirty="0" smtClean="0"/>
              <a:t>Make a DVD movie using DVD authoring software</a:t>
            </a:r>
          </a:p>
          <a:p>
            <a:pPr lvl="1"/>
            <a:r>
              <a:rPr lang="en-US" sz="3200" i="1" dirty="0" smtClean="0"/>
              <a:t>Cleanup</a:t>
            </a:r>
            <a:endParaRPr lang="en-US" sz="2800" i="1" dirty="0" smtClean="0"/>
          </a:p>
          <a:p>
            <a:pPr lvl="2"/>
            <a:r>
              <a:rPr lang="en-US" sz="2800" dirty="0" smtClean="0"/>
              <a:t>Delete footage from computer</a:t>
            </a:r>
          </a:p>
          <a:p>
            <a:pPr lvl="2"/>
            <a:r>
              <a:rPr lang="en-US" sz="2800" dirty="0" smtClean="0"/>
              <a:t>Depending on storage media, reformat or erase footage</a:t>
            </a:r>
          </a:p>
          <a:p>
            <a:pPr lvl="1"/>
            <a:endParaRPr lang="en-US" sz="3200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Post Production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corporate video</a:t>
            </a:r>
            <a:r>
              <a:rPr lang="en-US" dirty="0" smtClean="0"/>
              <a:t> is a video whose purpose is to introduce or present a company in a positive light.</a:t>
            </a:r>
          </a:p>
          <a:p>
            <a:r>
              <a:rPr lang="en-US" i="1" dirty="0" smtClean="0"/>
              <a:t>Examples: </a:t>
            </a:r>
            <a:r>
              <a:rPr lang="en-US" dirty="0" smtClean="0"/>
              <a:t>videotaping conferences and conventions, products and services. </a:t>
            </a:r>
          </a:p>
          <a:p>
            <a:r>
              <a:rPr lang="en-US" dirty="0" smtClean="0"/>
              <a:t>Videos may be broadcast in a variety of ways—within the company, on the web, DVD,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876800"/>
          </a:xfrm>
        </p:spPr>
        <p:txBody>
          <a:bodyPr/>
          <a:lstStyle/>
          <a:p>
            <a:r>
              <a:rPr lang="en-US" dirty="0" smtClean="0"/>
              <a:t>ENG—</a:t>
            </a:r>
            <a:r>
              <a:rPr lang="en-US" i="1" dirty="0" smtClean="0"/>
              <a:t>Electronic News Gathering </a:t>
            </a:r>
            <a:r>
              <a:rPr lang="en-US" sz="2800" dirty="0" smtClean="0"/>
              <a:t>(broadcasting or taping from the site of the news)</a:t>
            </a:r>
            <a:endParaRPr lang="en-US" dirty="0" smtClean="0"/>
          </a:p>
          <a:p>
            <a:r>
              <a:rPr lang="en-US" dirty="0" err="1" smtClean="0"/>
              <a:t>EFP</a:t>
            </a:r>
            <a:r>
              <a:rPr lang="en-US" dirty="0" smtClean="0"/>
              <a:t>—</a:t>
            </a:r>
            <a:r>
              <a:rPr lang="en-US" i="1" dirty="0" smtClean="0"/>
              <a:t>Electronic Field Production </a:t>
            </a:r>
            <a:r>
              <a:rPr lang="en-US" sz="2800" dirty="0" smtClean="0"/>
              <a:t>(a video production which takes place outside the formal television studio, i.e. sporting events, awards shows, etc.)</a:t>
            </a:r>
            <a:endParaRPr lang="en-US" dirty="0" smtClean="0"/>
          </a:p>
          <a:p>
            <a:r>
              <a:rPr lang="en-US" dirty="0" smtClean="0"/>
              <a:t>Television Video</a:t>
            </a:r>
            <a:r>
              <a:rPr lang="en-US" sz="2800" dirty="0" smtClean="0"/>
              <a:t>—commercials, infomercials, newscasts, sitcoms, reality shows,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Broadcast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5181600" cy="48768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event</a:t>
            </a:r>
            <a:r>
              <a:rPr lang="en-US" dirty="0" smtClean="0"/>
              <a:t> video can be created from a sporting, school, stage, wedding, church or other similar event.</a:t>
            </a:r>
          </a:p>
          <a:p>
            <a:r>
              <a:rPr lang="en-US" dirty="0" smtClean="0"/>
              <a:t>Most events are recorded and then edited and published at a later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Video</a:t>
            </a:r>
            <a:endParaRPr lang="en-US" dirty="0"/>
          </a:p>
        </p:txBody>
      </p:sp>
      <p:pic>
        <p:nvPicPr>
          <p:cNvPr id="35844" name="Picture 4" descr="C:\Documents and Settings\ann.ware\Local Settings\Temporary Internet Files\Content.IE5\D5L4P6MB\MP90040025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200" y="2057400"/>
            <a:ext cx="2185466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marketing</a:t>
            </a:r>
            <a:r>
              <a:rPr lang="en-US" dirty="0" smtClean="0"/>
              <a:t> video is used to promote an organization or product and create an awareness among customers.</a:t>
            </a:r>
          </a:p>
          <a:p>
            <a:r>
              <a:rPr lang="en-US" dirty="0" smtClean="0"/>
              <a:t>Marketing videos range from television advertisements to internet commercials.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3886200" cy="4876800"/>
          </a:xfrm>
        </p:spPr>
        <p:txBody>
          <a:bodyPr/>
          <a:lstStyle/>
          <a:p>
            <a:r>
              <a:rPr lang="en-US" dirty="0" smtClean="0"/>
              <a:t>Videos are the second biggest search engine on the Internet (YouTube)—next to Google searches.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Video Production</a:t>
            </a:r>
            <a:endParaRPr lang="en-US" dirty="0"/>
          </a:p>
        </p:txBody>
      </p:sp>
      <p:sp>
        <p:nvSpPr>
          <p:cNvPr id="33794" name="AutoShape 2" descr="data:image/jpeg;base64,/9j/4AAQSkZJRgABAQAAAQABAAD/2wCEAAkGBhQSEBQQDxQUFBESEhQYFRgWEBUUGBUVFRQVFBQQFRQYGygfFxojGRQSHy8gJCcpLC0uFR4xNTAqNSYrLCkBCQoKDgwOGg8PGjUkHiQpNCwtLC0wKikpLSkqKTUpKSksMC0sLC8sKSosMCk1KS8qKSkvKSouLCktKiw1KTUpMP/AABEIAMIBAwMBIgACEQEDEQH/xAAcAAEAAAcBAAAAAAAAAAAAAAAAAgMEBQYHCAH/xABMEAABAwIBBQgMCwcFAQEAAAABAAIDBBEFBgcSITETQVFhcXJ0sxYiJTJSgYORk7Gy0RQjJDQ1U1RzgqHBM0SUosLh8AgVQpKj0kP/xAAbAQEAAgMBAQAAAAAAAAAAAAAAAQIDBAUGB//EADgRAAIBAgIGBgkDBQEAAAAAAAABAgMRBBIFITFRcZEGE0FhscEUMjM0UnKBodEiQlMjJCU1khX/2gAMAwEAAhEDEQA/AN4oiIAiIgCIiAIiIAiIgCIiAIiIAiIgCIiAIiIAiIgCIiAIiIAiIgCIiAIiIAiIgCIiAIiIAiIgCIiAIiIAiIgCIiAIiglna3W5waOMgetCUr7CNFSPxeEbZohyysH6qU7KGmG2og9Mz3quZbzIqNR7IvkXBFanZV0g21MHpm+9QHLGjH71B6VqjrI7y6wtd/sfJl4RWXs0ovtUPpAnZpRfaofSBOshvRPomI/jfJl6RWXs0ovtUPpAnZpRfaofSBOshvQ9ExH8b5MvSKy9mlF9qh9IFEMsaM/vUHpWp1kN6Holf+N8mXhFam5V0h1ipg9M33qa3KGmOyog9Mz3qc8d5R4eqtsHyZcEVIzF4TsmiPJKw/qqiKdrtbXBw4iD6lN0yjhKO1EaIikoEREARUmI4rDTtD6iRkTSbAveGgmxNgTv2B8yoocsKJ7gxlVAXOIDQJmkkk2AAvtugLwiKixLGYKcNNRLHEHEhum8Nvbba+3aEBWorTTZW0cj2xx1MDnuNmtbK0kk7AADrKuyAIiIAiIgCIiALx7wASSAALkk2AA2klerBM62OmOBlMw2dPcv+7ba7fGSByArHUmqcXJm3g8LLFV40Y9v2Xa+RZsrc573udFQnQjGoy27Z/Mv3rePaeJYFUVDpHaUjnPcdpc4uPnKjpaKSV2hDG+R1r6LGF5sLXNhvax51V9jVX9kqf4eT3LiydWt+qzfgfSaEMDo9dWpRi+9pSfe7ls0RwL2yuXY1V/ZKn+Hk9ydjVX9kqf4eT3KnU1PhfI2P/Qwv8sf+l+S2oqurwqaIAzQyxAmwMkTmAnbYEjWVS2VHFxdmjZp1YVY5oNNb07o8Re2SygueIo4oXOcGsaXOcbNa0Ekk7AANpVf2NVf2Sp/h5PcrRhKWxXMFXE0aLtUmo8Wl4luBU2N43wPMpVkVTM1cuMDmb7WnxK6UsMB76Jh8R96xxr7KphqiFkjI1KtBvY3zMzpMJo3d9AzzuH6q7RZHUju2gMtPJvOimdqPIT6iFhNLiZG+r9QY1bfW3CcHtRwcTQxMdcKj5trlsL/AAZQ1NBI2LESJqZ5sypaNbTvCUf4eN29nDHggEEEEXBBuCDsIKwcYgyeJ0M3bRvFiPU4cBB1g8SmZt8ScGzUMpu6ld2h4YyTYcgP5OA3lt06lpZb6ns/B5/GYXPSdZRtKPrJak09WZLsd9qWrtM1REW2cExXObhHwjDJ2gXfG3dW8sfbHzt0x41znFOWuD2980hw5Qbg+cLrR7AQQRcEWI4QdoXKmUOGGlq56Y//AIyuaONt7sPjaWnxoWR1FhNeJ4Ip27JY2PH4mg2/Naaz44pp1sUAOqGG54nSuv7LGedZvmbxXdsLYwntoHviPIDps/leB4lpjLnFfhGJVUoNwZnNbzY/i2/k2/jQhGTZmMJ3bEd2I7WmjLvxv7Rg8xefwrfS13mRwfcsPdOR21TKSOZH2jPzEh/EtgT1DWNLpHNa0bS5waByk6ggZMRWhuV9EToirp78G7x+9XVjwQCCCDsINwRwgoQRIiIAiIgC0/nYkvXtG82BlvG55K3AtLZzH3xKTiZEP5Af6lp432f1PR9G43xje6L8Uifmq+kPISe1GtwrnBkhBu0kHhBI9SqKWrfujO3f37f+bvCHGtShierjlsd/SmhHjK3XZ7arWtfZ9ToheL1aVzhVLxiU4DnAfF6g4gfsmbwK6Nar1Uc1rnkNGYB46q6allsr7L9qXdvMqzwfsIPvXewVqxe1FZs3R+re0n+q5UtlQ1xs1zSeJwK49abqSz2PoWj8PHB0Vh3NNr6bXfYRovJJQ3W4gDjIHrULKphNg5pPAHArFlZvupFOzesvGSnz+l6RH7QW/H7DyFaEyU+f0vSI/aC32/YeQrp4H1XxPEdKPb0/l8znCTaeUqFRP77RFy4k2ABcTr3mjWV4dR0SCHDaCC0jladYXMyu1z2yqwzZLq+7tPEXq8c4DWdSixdtLWyNkllVwVll5HgtS4aTaapc07CKWYj2VSvaWuLHBzXja1zSxw5WuAKyOE462jVjXw9Z5YTTe5NMyGkxS2+r9kLV3xVx+spzfjtoe5YEyUhZTm7m7pxcccg/kJ/RZaU7ziu80MfhlHD1ZL4H+TcqIi7Z8yC0Pn1wfc66OpA7WoisfvIu1P8AIWeZb4WA568G3bDHSgdvTPbIOb3kg8zr/hQlGA5pMqfgsWINce9pTOy/hxAtI8enH5lryGNz3tY3W97g0cJc42H5lSWTlt9EkaQLTY2u02JaeEahq4lmOaLB/hGKwki7IA6Z34LBn87meZQSb+p2R0FAA7VFSU40iOCNnbHlNj51zrlTlfPXzGSdx0bnQjB7SMbwA3zwu2n8lvXOk62EVf3bfzkYCucaIB0sbXaw6SMEcIL2gjzEqQia+neGB5Y8MdscWENPI61isrzeZeyUM7I3uJpJHhr2E3DNI23VngkHWQNRF9+y3jlTRMdh9TG5oLBTS2bbUNGMlthvWIFuCy5VL+1PNPqUDadgk6lybJUHSOs7TvnhXVOGuvBGTtMTPZC5Nkf2x5T61JCOosij3No+iw9W1c55Qzn4ZU6z85n3z9c9dF5EfRtH0WHq2rmzKN3y2p6VUdc9CUdC5sHXwmlJ8B3WPWus4jr4lP5MeaJi2HmsPcik5j+tetd5wPpKo5zOrYtLG+ouJ6Xoz71L5X4ox1TaT9oznt9oKWptL+0Zz2+0Fyke9lsZ0WtJZxPpKfyfVMW7VpPOJ9JT+T6pi6uN9muJ4Hoz71L5H4ov2Z4fGVPMh9civmdUfIPLR/1KyZn/ANpU8yH1yK+Z1fmHl4/6lWHuz+viZ8V/u48Y+CMWzS/PZOju6yNZxnBHc2o5rfbasHzS/PZOju6yNZxnB+jajmt6xqUfd39Suk/9vT4w8TUuSvz+m6RH7QW+3C4stC5K/PqbpEftBb5fsPImC9V8Sek/tqfy+ZZ8n8IpaQGCnLN1td5LmmV58J+/4tg3rKLKjJuOsgdG8DdACYn21sfbUQdtibXG+FpnBqhza2GQE6fwhmu+s3eAbnfuCb8q38s1CqqsWrHO0ngp6Pqwmp3b137bo5vc21wdRF78RG0LbWQGRDII2VM7Q6peA5ukL7i06w1o3nW2u267bAtcVEIdXOYdhqiDyGYghb8AWtg4LM3uO10jxU1Sp007KWt/ayJb6lgcGFzQ47AXC55BtKt2UeTcVZCY5QNIA7m8AaUbvCafWNh31pfKOqc6snkJOmJ5LG+saLiG2O9YAW5FvXDpi+GN52ujYTyloJWzSrKq5RaOJj9HSwEaVWM7t/SzVnqOfKukdFI+KQWfG5zXcrTY24lfc3rrYlBxl4/83r3OBEG4jPbfLD4zG26hyB+kqfnO6t65kY5aqXf5nuKtR1tHym9rpt84m8ERF3D5aFTYjQtmhkgf3ksbmO5HtLT61UogOOa2mdFK+F/fxPex3OY4tP5grdP+nrDAIKqq/wCb5WxDiaxoefOZP5QtQZVu+X1fS6jrnrdf+ns9zp+lu6qJCTJM6x7j1fMZ1sa5vw13x8X30XWNXR+dk9xqv7tnWxrmrDH/AB8P30XWNQI6wyl+ZVPRp+rcuSi/tfw/outcp/mNV0afq3LkMv7X8P6IEdiYX83i+6Z7AXI8j+2PKfWut8K+bxfcx+wFyDI/tjzj60COrshvoyi6JB1bVzPlI75bVdKqOueul8hPoui6JB1bVzFlK/5dVdLqOuegR0bmpPcek5j+teteZwD3SqOczqmLYWaY9xqT7t/WyLXecUWxOo5Yz54mFaWN9RcT0vRp2xUvlfiiwaSm0jvjGc9vtBUukp1I74xnPb7QXLR7uT1M6QWks4p7pT+T6pi3atHZxz3Tn8n1TF1MZ6i4ng+jT/upfK/FGR5nj8ZU8yH1yK+Z1j8g8vH/AFKw5mz8ZVcyH2pFfc7B7n+Xj/qVYe7czNiX/mlxj4IxjNIflsnR3dZGs4zg/RtRzW+21YJmiPy2To7usjWdZw/oyo5resapo+wf1I0k/wDLU+MfE1Nkqfl9L0iP2gt9P2HkWgckz8vpekR+0Fv5+w8hTBeqyekzvWp8PM59wp3yqL7+PrAuhFzvhTvlUPSI+sauiFGC2SLdJn+ulwfkaEee6B6YeuW+1oB57onph69b/U4P93Ep0ieqj8r8jGajNxQPe574CXPcXOO7zi5cbk2D7DWSsighDGNYzU1jQ0C5NgBYC51nUFpPF8sqxtRM1tTIGtmkAF22ADyANnAvW49ipAINaQRcEU7yCDsIIj1hWWJjf9MWYqmha2WLq1opPZdvzIs4p7pTeT6tql5AnulT853VvVlxOpmfK51Tum7G2lujS12wAXaQCNVt5XjN7rxKn5X9U9aCd61+/wAz1U49Xo9wve1O11sf6ew3miIu2fMAiIgOPsrHd0KvpdR1z1u7/Twe50/S3dVEtG5Wv7oVnTKnrnrd/wDp1Pc6fpbuqiQGT52h3GrLfVtPiErCT5gVzHh8oE0TnGwbLGSeAB7ST5guwMWw1tRBLTyd5NG9juR7S0kcetck5U5MT0FQ6mqWkEE6LrHRlZvSMO+D+WwoSdU5W1DW4fVvcQGilm131a43W9YXIRd2v4f0VfU5UVUkIppKiZ8DbARulcWgN70WvrA1WB2WV5zcZEyYlVsaGn4NG9rp327UNBvuYO+51rAcZOwIDqLCxaniB2iJnsBcdSO7Y84+tdn21WXG+P4W+mqpqaUEPile03G0aR0XDiIsQeNCDp7JLGoYMFpKieRrIWUkOk4nUC1gBbxm4IsNd1zHjNa2WpnmZfRlnle24sdF8jnC43jYhVeSuTNViMraamDnNDrucS7coQdr3HY07dQ1neVsxalENRNBpaW5TSR32X0Hlulbeva6EnUGaM9xaP7t/WyLX+c9tsTl42RH/wAwP6Vn2aA9xKP7t/WyLB87jLYiD4UEZ5bOeP0C1MWv6f1O/wBHpWxb74vxRh2kp1I74xnPZ7QVLdTaQ/GM57PaC5SPdyepnTK0XnIPdOfyfVMW9FojOWe6k/kuqYupjPUXE8P0cdsTL5X4oyXMwfjKrmQ+1Ir9naHc4nebNESd4C5FyeUgeNYnmexNrKqWFxAM0Y0b77oyTojjs5x/CtuyMDgQ4AtI1ggEEcYKUIqdHKV0pVlh9JddbZZrvskaszPYdJu0lTokQGIsa86g5xe02Z4QAabkatnHbMs4v0ZUc1vWNU7DsrIZqx1HT2fuURc97T2oLXMYI22298bkaha3JIzj/RdRzW9YxXUYxpNR3MwTrVa2Pp1KsbNyjq7r6jUOSR+X0vSI/aC6BfsPIueskD3QpekR+0F0MSsWD9Vm90kf9aHDzOdcHN6uG2u9RH1rRZdFqwYXhtDUPbiEEULpSSd0DBpB2/pDefxnWrljGLR00L55TZjATyneYOEk6gFlo01STdzQ0ljZY6pCOSzWq213ZoeolDcQc47BWEnkEy6FXMlROXvc9217nOPK4kn1reuQmVbKymaC4fCI2hsrd+41CQDfadvEbha+Emrtbzr9IMPN06dRbI6n9jTeUrCyrqWu2tnlv43kj8iD410BhcRbBE07WxMB5Q0BU9Tk5TSTCokp4XzC1nuiaXau9NyN7e4FHjWNRUsLp53ANaNQ33O3mNG+StmnSVJuVzj43SEsdGnSUda1b7vUjTOcaUHE57bxYPGI23U3Nk2+JxcTZT/5kfqsaxLEHTzSTP76V7nHi0jew4hs8SyvNJHfEb+DBIfOWN/Vc6DzVk+89hiIujo+UH2Qt9rG6kRF2T5uEREBQSYBTOJc6ngJJJJMEZJJ1kk21lVFLRRxDRiYyNpNyGMDQTw2A26gp6IAqLFcGgqWbnVRRzM8GRgcAeEX2HjCrUQGHR5ocKa7SFHHe+++Vw/6l9vyWVUVDHCwRwsZHG3Y1jQ1o5ANSnogCteLZLUlU4PqqaGZzRYOkia4gcFyL2V0RAU9Dh8cLBHBGyOMbGsYGNHiAspD8ApiS51PASSSSYIySTrJJtrKr0QEuCnaxoZG1rWjY1rQ0Df1AagtcZ5sFLmRVjRcR3jk4muN2O5NK4/EFstSaukZLG6KVocx7S1wOwg6iFjqQzxcTbwWJeGrRqrs8O05jugcssyyzczUbnSQh01NtDgLuYPBkA9oauRYcHLjyg4uzPotHEU68M9N3RcP95n+vm9NJ71TyzucdJ7i5x2lzi4nlJ1qRdLqusyJRWxE1khBBBIINwQbEEbCDvFXCqykqZGbnLUTPZ4LpXEHiIvrVqRSm0JKMmm1sKiCqew3jc5hta7XFptwXG9qCmS4pK4Fr5ZXNO0Ole4HlBNiqNFAeVu5NZKWkOaSCDcEEgg8II2Kq/3mf66b00nvVAiB5XtKyixOWF2lDI+Nx2lj3Nvy22qKvxeacgzyySEbNN5dbkB2KhSxU3drEWjmzW17+0mXUymq3xuD43OY9uxzXFpHIQpFivFBZtPUzJmZxK8N0RUvtxtjJ/7Ft1ZsQxWWd2nPI+R28XuLrcQ4PEqJCVZyk9rMUKNKm7wik+5JEy62tmZwUhktY4WD7Rx8YabvcOLS0R+ErFMjs3M1Y5skodDTbS4iznjgjB4fC2cq3jR0bIo2xRNDWMaGtA2ADYFt4ai752ef03pGHVvD03dvb3LdxJyIi6J48IiIAiIgCIiAIiIAiIgCIiAIigml0Wkne/yyA8nqGsF3G368gWL4nhlHM4ufSROcf+RYGk8ZLRf81WzEuOk7b6uIKDcljlrNyknT1p6+7UWR+SlEf3SMcj5R6nKS7I2j+zNHJLN+r1kO5JuSpkjuNlYmqv3vm/yY0ciKT6m3lZP/AKUHYLS/Vu9I5ZRuSbko6uO4t6XW+N82Yp2BUvgv9J/ZOwKm8F/pP7LK9yTclHVx3E+mVvjfMxTsCpvBf6T+ydgVN4L/AEn9lle5JuSdXHcPTK3xvmYp2BU3gv8ASf2UXYLS+A70jllO5JuSdXHcPTK3xvmY0MiKT6m/lX+9TG5G0f2Zp8rN+j1kO5JuSnq47ivpVb43zZZGZKUQ/dIzyvlPrerhh2GUkLg5lJC1w/5BoLhxguH6qr3JNyUqKWxFJVpyVpSfN/kvdNVtf3p18B1FT1jzGEG41EK9UlRptudo2+9ZU7mjOGXWieiIrGIIiIClkrgCRY6uRTKeo076iLKRLF2x5VOpWWugJ6kVFWG6tp/zapzjqVCYt8oDz/cXeCPzVTBVh2rYf82KX8C1caliJAV6pZ63RNgL8OuyqWnUqJ8Ws8qAnQ1odqOo/wCb6hkrgCRY6jxKAUmq6hMPCgKuGXSF9ikV2uw8anU7bNUM7bnxKGWjtKDck3JVe5puaixlzEAw88IUqSmsbK5BSZma0sVU3comU9zYKecO4/yU6FmvxKcSpSIc32FubSG9jqUbqCwvcalWtddHjUUsM7LYIVP/ANuPCFMEetVShImU32FvZQk8QXslBbWDdVZl17FMU2IzyLTuSjipS5VLo9ZVQxthZRYs5lMMOHCVLkoLaxrVY6Sx2KMFTYpnkWnclUUQs7lCmvi1r2JmtRYu5XRUIiKxhCIiAlmNRMbZRIgPCFBuamIgCl7mpiIDwKAxqYiA8aFCWKNEB40LxzVEiAg0E0FGiE3Chc1RIhBC1q9IXqICENXpXqICDQUaIgINBRoiAhLVEiICEtXoXqICEtQNUSITcIiIQEREAREQBERAEREAREQBERAEREAREQBERAEREAREQBERA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eg;base64,/9j/4AAQSkZJRgABAQAAAQABAAD/2wCEAAkGBhQSEBQQDxQUFBESEhQYFRgWEBUUGBUVFRQVFBQQFRQYGygfFxojGRQSHy8gJCcpLC0uFR4xNTAqNSYrLCkBCQoKDgwOGg8PGjUkHiQpNCwtLC0wKikpLSkqKTUpKSksMC0sLC8sKSosMCk1KS8qKSkvKSouLCktKiw1KTUpMP/AABEIAMIBAwMBIgACEQEDEQH/xAAcAAEAAAcBAAAAAAAAAAAAAAAAAgMEBQYHCAH/xABMEAABAwIBBQgMCwcFAQEAAAABAAIDBBEFBgcSITETQVFhcXJ0sxYiJTJSgYORk7Gy0RQjJDQ1U1RzgqHBM0SUosLh8AgVQpKj0kP/xAAbAQEAAgMBAQAAAAAAAAAAAAAAAQIDBAUGB//EADgRAAIBAgIGBgkDBQEAAAAAAAABAgMRBBIFITFRcZEGE0FhscEUMjM0UnKBodEiQlMjJCU1khX/2gAMAwEAAhEDEQA/AN4oiIAiIgCIiAIiIAiIgCIiAIiIAiIgCIiAIiIAiIgCIiAIiIAiIgCIiAIiIAiIgCIiAIiIAiIgCIiAIiIAiIgCIiAIiglna3W5waOMgetCUr7CNFSPxeEbZohyysH6qU7KGmG2og9Mz3quZbzIqNR7IvkXBFanZV0g21MHpm+9QHLGjH71B6VqjrI7y6wtd/sfJl4RWXs0ovtUPpAnZpRfaofSBOshvRPomI/jfJl6RWXs0ovtUPpAnZpRfaofSBOshvQ9ExH8b5MvSKy9mlF9qh9IFEMsaM/vUHpWp1kN6Holf+N8mXhFam5V0h1ipg9M33qa3KGmOyog9Mz3qc8d5R4eqtsHyZcEVIzF4TsmiPJKw/qqiKdrtbXBw4iD6lN0yjhKO1EaIikoEREARUmI4rDTtD6iRkTSbAveGgmxNgTv2B8yoocsKJ7gxlVAXOIDQJmkkk2AAvtugLwiKixLGYKcNNRLHEHEhum8Nvbba+3aEBWorTTZW0cj2xx1MDnuNmtbK0kk7AADrKuyAIiIAiIgCIiALx7wASSAALkk2AA2klerBM62OmOBlMw2dPcv+7ba7fGSByArHUmqcXJm3g8LLFV40Y9v2Xa+RZsrc573udFQnQjGoy27Z/Mv3rePaeJYFUVDpHaUjnPcdpc4uPnKjpaKSV2hDG+R1r6LGF5sLXNhvax51V9jVX9kqf4eT3LiydWt+qzfgfSaEMDo9dWpRi+9pSfe7ls0RwL2yuXY1V/ZKn+Hk9ydjVX9kqf4eT3KnU1PhfI2P/Qwv8sf+l+S2oqurwqaIAzQyxAmwMkTmAnbYEjWVS2VHFxdmjZp1YVY5oNNb07o8Re2SygueIo4oXOcGsaXOcbNa0Ekk7AANpVf2NVf2Sp/h5PcrRhKWxXMFXE0aLtUmo8Wl4luBU2N43wPMpVkVTM1cuMDmb7WnxK6UsMB76Jh8R96xxr7KphqiFkjI1KtBvY3zMzpMJo3d9AzzuH6q7RZHUju2gMtPJvOimdqPIT6iFhNLiZG+r9QY1bfW3CcHtRwcTQxMdcKj5trlsL/AAZQ1NBI2LESJqZ5sypaNbTvCUf4eN29nDHggEEEEXBBuCDsIKwcYgyeJ0M3bRvFiPU4cBB1g8SmZt8ScGzUMpu6ld2h4YyTYcgP5OA3lt06lpZb6ns/B5/GYXPSdZRtKPrJak09WZLsd9qWrtM1REW2cExXObhHwjDJ2gXfG3dW8sfbHzt0x41znFOWuD2980hw5Qbg+cLrR7AQQRcEWI4QdoXKmUOGGlq56Y//AIyuaONt7sPjaWnxoWR1FhNeJ4Ip27JY2PH4mg2/Naaz44pp1sUAOqGG54nSuv7LGedZvmbxXdsLYwntoHviPIDps/leB4lpjLnFfhGJVUoNwZnNbzY/i2/k2/jQhGTZmMJ3bEd2I7WmjLvxv7Rg8xefwrfS13mRwfcsPdOR21TKSOZH2jPzEh/EtgT1DWNLpHNa0bS5waByk6ggZMRWhuV9EToirp78G7x+9XVjwQCCCDsINwRwgoQRIiIAiIgC0/nYkvXtG82BlvG55K3AtLZzH3xKTiZEP5Af6lp432f1PR9G43xje6L8Uifmq+kPISe1GtwrnBkhBu0kHhBI9SqKWrfujO3f37f+bvCHGtShierjlsd/SmhHjK3XZ7arWtfZ9ToheL1aVzhVLxiU4DnAfF6g4gfsmbwK6Nar1Uc1rnkNGYB46q6allsr7L9qXdvMqzwfsIPvXewVqxe1FZs3R+re0n+q5UtlQ1xs1zSeJwK49abqSz2PoWj8PHB0Vh3NNr6bXfYRovJJQ3W4gDjIHrULKphNg5pPAHArFlZvupFOzesvGSnz+l6RH7QW/H7DyFaEyU+f0vSI/aC32/YeQrp4H1XxPEdKPb0/l8znCTaeUqFRP77RFy4k2ABcTr3mjWV4dR0SCHDaCC0jladYXMyu1z2yqwzZLq+7tPEXq8c4DWdSixdtLWyNkllVwVll5HgtS4aTaapc07CKWYj2VSvaWuLHBzXja1zSxw5WuAKyOE462jVjXw9Z5YTTe5NMyGkxS2+r9kLV3xVx+spzfjtoe5YEyUhZTm7m7pxcccg/kJ/RZaU7ziu80MfhlHD1ZL4H+TcqIi7Z8yC0Pn1wfc66OpA7WoisfvIu1P8AIWeZb4WA568G3bDHSgdvTPbIOb3kg8zr/hQlGA5pMqfgsWINce9pTOy/hxAtI8enH5lryGNz3tY3W97g0cJc42H5lSWTlt9EkaQLTY2u02JaeEahq4lmOaLB/hGKwki7IA6Z34LBn87meZQSb+p2R0FAA7VFSU40iOCNnbHlNj51zrlTlfPXzGSdx0bnQjB7SMbwA3zwu2n8lvXOk62EVf3bfzkYCucaIB0sbXaw6SMEcIL2gjzEqQia+neGB5Y8MdscWENPI61isrzeZeyUM7I3uJpJHhr2E3DNI23VngkHWQNRF9+y3jlTRMdh9TG5oLBTS2bbUNGMlthvWIFuCy5VL+1PNPqUDadgk6lybJUHSOs7TvnhXVOGuvBGTtMTPZC5Nkf2x5T61JCOosij3No+iw9W1c55Qzn4ZU6z85n3z9c9dF5EfRtH0WHq2rmzKN3y2p6VUdc9CUdC5sHXwmlJ8B3WPWus4jr4lP5MeaJi2HmsPcik5j+tetd5wPpKo5zOrYtLG+ouJ6Xoz71L5X4ox1TaT9oznt9oKWptL+0Zz2+0Fyke9lsZ0WtJZxPpKfyfVMW7VpPOJ9JT+T6pi6uN9muJ4Hoz71L5H4ov2Z4fGVPMh9civmdUfIPLR/1KyZn/ANpU8yH1yK+Z1fmHl4/6lWHuz+viZ8V/u48Y+CMWzS/PZOju6yNZxnBHc2o5rfbasHzS/PZOju6yNZxnB+jajmt6xqUfd39Suk/9vT4w8TUuSvz+m6RH7QW+3C4stC5K/PqbpEftBb5fsPImC9V8Sek/tqfy+ZZ8n8IpaQGCnLN1td5LmmV58J+/4tg3rKLKjJuOsgdG8DdACYn21sfbUQdtibXG+FpnBqhza2GQE6fwhmu+s3eAbnfuCb8q38s1CqqsWrHO0ngp6Pqwmp3b137bo5vc21wdRF78RG0LbWQGRDII2VM7Q6peA5ukL7i06w1o3nW2u267bAtcVEIdXOYdhqiDyGYghb8AWtg4LM3uO10jxU1Sp007KWt/ayJb6lgcGFzQ47AXC55BtKt2UeTcVZCY5QNIA7m8AaUbvCafWNh31pfKOqc6snkJOmJ5LG+saLiG2O9YAW5FvXDpi+GN52ujYTyloJWzSrKq5RaOJj9HSwEaVWM7t/SzVnqOfKukdFI+KQWfG5zXcrTY24lfc3rrYlBxl4/83r3OBEG4jPbfLD4zG26hyB+kqfnO6t65kY5aqXf5nuKtR1tHym9rpt84m8ERF3D5aFTYjQtmhkgf3ksbmO5HtLT61UogOOa2mdFK+F/fxPex3OY4tP5grdP+nrDAIKqq/wCb5WxDiaxoefOZP5QtQZVu+X1fS6jrnrdf+ns9zp+lu6qJCTJM6x7j1fMZ1sa5vw13x8X30XWNXR+dk9xqv7tnWxrmrDH/AB8P30XWNQI6wyl+ZVPRp+rcuSi/tfw/outcp/mNV0afq3LkMv7X8P6IEdiYX83i+6Z7AXI8j+2PKfWut8K+bxfcx+wFyDI/tjzj60COrshvoyi6JB1bVzPlI75bVdKqOueul8hPoui6JB1bVzFlK/5dVdLqOuegR0bmpPcek5j+teteZwD3SqOczqmLYWaY9xqT7t/WyLXecUWxOo5Yz54mFaWN9RcT0vRp2xUvlfiiwaSm0jvjGc9vtBUukp1I74xnPb7QXLR7uT1M6QWks4p7pT+T6pi3atHZxz3Tn8n1TF1MZ6i4ng+jT/upfK/FGR5nj8ZU8yH1yK+Z1j8g8vH/AFKw5mz8ZVcyH2pFfc7B7n+Xj/qVYe7czNiX/mlxj4IxjNIflsnR3dZGs4zg/RtRzW+21YJmiPy2To7usjWdZw/oyo5resapo+wf1I0k/wDLU+MfE1Nkqfl9L0iP2gt9P2HkWgckz8vpekR+0Fv5+w8hTBeqyekzvWp8PM59wp3yqL7+PrAuhFzvhTvlUPSI+sauiFGC2SLdJn+ulwfkaEee6B6YeuW+1oB57onph69b/U4P93Ep0ieqj8r8jGajNxQPe574CXPcXOO7zi5cbk2D7DWSsighDGNYzU1jQ0C5NgBYC51nUFpPF8sqxtRM1tTIGtmkAF22ADyANnAvW49ipAINaQRcEU7yCDsIIj1hWWJjf9MWYqmha2WLq1opPZdvzIs4p7pTeT6tql5AnulT853VvVlxOpmfK51Tum7G2lujS12wAXaQCNVt5XjN7rxKn5X9U9aCd61+/wAz1U49Xo9wve1O11sf6ew3miIu2fMAiIgOPsrHd0KvpdR1z1u7/Twe50/S3dVEtG5Wv7oVnTKnrnrd/wDp1Pc6fpbuqiQGT52h3GrLfVtPiErCT5gVzHh8oE0TnGwbLGSeAB7ST5guwMWw1tRBLTyd5NG9juR7S0kcetck5U5MT0FQ6mqWkEE6LrHRlZvSMO+D+WwoSdU5W1DW4fVvcQGilm131a43W9YXIRd2v4f0VfU5UVUkIppKiZ8DbARulcWgN70WvrA1WB2WV5zcZEyYlVsaGn4NG9rp327UNBvuYO+51rAcZOwIDqLCxaniB2iJnsBcdSO7Y84+tdn21WXG+P4W+mqpqaUEPile03G0aR0XDiIsQeNCDp7JLGoYMFpKieRrIWUkOk4nUC1gBbxm4IsNd1zHjNa2WpnmZfRlnle24sdF8jnC43jYhVeSuTNViMraamDnNDrucS7coQdr3HY07dQ1neVsxalENRNBpaW5TSR32X0Hlulbeva6EnUGaM9xaP7t/WyLX+c9tsTl42RH/wAwP6Vn2aA9xKP7t/WyLB87jLYiD4UEZ5bOeP0C1MWv6f1O/wBHpWxb74vxRh2kp1I74xnPZ7QVLdTaQ/GM57PaC5SPdyepnTK0XnIPdOfyfVMW9FojOWe6k/kuqYupjPUXE8P0cdsTL5X4oyXMwfjKrmQ+1Ir9naHc4nebNESd4C5FyeUgeNYnmexNrKqWFxAM0Y0b77oyTojjs5x/CtuyMDgQ4AtI1ggEEcYKUIqdHKV0pVlh9JddbZZrvskaszPYdJu0lTokQGIsa86g5xe02Z4QAabkatnHbMs4v0ZUc1vWNU7DsrIZqx1HT2fuURc97T2oLXMYI22298bkaha3JIzj/RdRzW9YxXUYxpNR3MwTrVa2Pp1KsbNyjq7r6jUOSR+X0vSI/aC6BfsPIueskD3QpekR+0F0MSsWD9Vm90kf9aHDzOdcHN6uG2u9RH1rRZdFqwYXhtDUPbiEEULpSSd0DBpB2/pDefxnWrljGLR00L55TZjATyneYOEk6gFlo01STdzQ0ljZY6pCOSzWq213ZoeolDcQc47BWEnkEy6FXMlROXvc9217nOPK4kn1reuQmVbKymaC4fCI2hsrd+41CQDfadvEbha+Emrtbzr9IMPN06dRbI6n9jTeUrCyrqWu2tnlv43kj8iD410BhcRbBE07WxMB5Q0BU9Tk5TSTCokp4XzC1nuiaXau9NyN7e4FHjWNRUsLp53ANaNQ33O3mNG+StmnSVJuVzj43SEsdGnSUda1b7vUjTOcaUHE57bxYPGI23U3Nk2+JxcTZT/5kfqsaxLEHTzSTP76V7nHi0jew4hs8SyvNJHfEb+DBIfOWN/Vc6DzVk+89hiIujo+UH2Qt9rG6kRF2T5uEREBQSYBTOJc6ngJJJJMEZJJ1kk21lVFLRRxDRiYyNpNyGMDQTw2A26gp6IAqLFcGgqWbnVRRzM8GRgcAeEX2HjCrUQGHR5ocKa7SFHHe+++Vw/6l9vyWVUVDHCwRwsZHG3Y1jQ1o5ANSnogCteLZLUlU4PqqaGZzRYOkia4gcFyL2V0RAU9Dh8cLBHBGyOMbGsYGNHiAspD8ApiS51PASSSSYIySTrJJtrKr0QEuCnaxoZG1rWjY1rQ0Df1AagtcZ5sFLmRVjRcR3jk4muN2O5NK4/EFstSaukZLG6KVocx7S1wOwg6iFjqQzxcTbwWJeGrRqrs8O05jugcssyyzczUbnSQh01NtDgLuYPBkA9oauRYcHLjyg4uzPotHEU68M9N3RcP95n+vm9NJ71TyzucdJ7i5x2lzi4nlJ1qRdLqusyJRWxE1khBBBIINwQbEEbCDvFXCqykqZGbnLUTPZ4LpXEHiIvrVqRSm0JKMmm1sKiCqew3jc5hta7XFptwXG9qCmS4pK4Fr5ZXNO0Ole4HlBNiqNFAeVu5NZKWkOaSCDcEEgg8II2Kq/3mf66b00nvVAiB5XtKyixOWF2lDI+Nx2lj3Nvy22qKvxeacgzyySEbNN5dbkB2KhSxU3drEWjmzW17+0mXUymq3xuD43OY9uxzXFpHIQpFivFBZtPUzJmZxK8N0RUvtxtjJ/7Ft1ZsQxWWd2nPI+R28XuLrcQ4PEqJCVZyk9rMUKNKm7wik+5JEy62tmZwUhktY4WD7Rx8YabvcOLS0R+ErFMjs3M1Y5skodDTbS4iznjgjB4fC2cq3jR0bIo2xRNDWMaGtA2ADYFt4ai752ef03pGHVvD03dvb3LdxJyIi6J48IiIAiIgCIiAIiIAiIgCIiAIigml0Wkne/yyA8nqGsF3G368gWL4nhlHM4ufSROcf+RYGk8ZLRf81WzEuOk7b6uIKDcljlrNyknT1p6+7UWR+SlEf3SMcj5R6nKS7I2j+zNHJLN+r1kO5JuSpkjuNlYmqv3vm/yY0ciKT6m3lZP/AKUHYLS/Vu9I5ZRuSbko6uO4t6XW+N82Yp2BUvgv9J/ZOwKm8F/pP7LK9yTclHVx3E+mVvjfMxTsCpvBf6T+ydgVN4L/AEn9lle5JuSdXHcPTK3xvmYp2BU3gv8ASf2UXYLS+A70jllO5JuSdXHcPTK3xvmY0MiKT6m/lX+9TG5G0f2Zp8rN+j1kO5JuSnq47ivpVb43zZZGZKUQ/dIzyvlPrerhh2GUkLg5lJC1w/5BoLhxguH6qr3JNyUqKWxFJVpyVpSfN/kvdNVtf3p18B1FT1jzGEG41EK9UlRptudo2+9ZU7mjOGXWieiIrGIIiIClkrgCRY6uRTKeo076iLKRLF2x5VOpWWugJ6kVFWG6tp/zapzjqVCYt8oDz/cXeCPzVTBVh2rYf82KX8C1caliJAV6pZ63RNgL8OuyqWnUqJ8Ws8qAnQ1odqOo/wCb6hkrgCRY6jxKAUmq6hMPCgKuGXSF9ikV2uw8anU7bNUM7bnxKGWjtKDck3JVe5puaixlzEAw88IUqSmsbK5BSZma0sVU3comU9zYKecO4/yU6FmvxKcSpSIc32FubSG9jqUbqCwvcalWtddHjUUsM7LYIVP/ANuPCFMEetVShImU32FvZQk8QXslBbWDdVZl17FMU2IzyLTuSjipS5VLo9ZVQxthZRYs5lMMOHCVLkoLaxrVY6Sx2KMFTYpnkWnclUUQs7lCmvi1r2JmtRYu5XRUIiKxhCIiAlmNRMbZRIgPCFBuamIgCl7mpiIDwKAxqYiA8aFCWKNEB40LxzVEiAg0E0FGiE3Chc1RIhBC1q9IXqICENXpXqICDQUaIgINBRoiAhLVEiICEtXoXqICEtQNUSITcIiIQEREAREQBERAEREAREQBERAEREAREQBERAEREAREQBERA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allindstrom.com/wordpress/wp-content/uploads/2011/12/youtub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3810000" cy="28575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Training Videos</a:t>
            </a:r>
            <a:r>
              <a:rPr lang="en-US" dirty="0" smtClean="0"/>
              <a:t> may be commissioned by an organization to provide instruction for its employees.</a:t>
            </a:r>
          </a:p>
          <a:p>
            <a:r>
              <a:rPr lang="en-US" dirty="0" smtClean="0"/>
              <a:t>Also known as </a:t>
            </a:r>
            <a:r>
              <a:rPr lang="en-US" i="1" dirty="0" smtClean="0"/>
              <a:t>instructional</a:t>
            </a:r>
            <a:r>
              <a:rPr lang="en-US" dirty="0" smtClean="0"/>
              <a:t> videos, they are available commercially on many subjects</a:t>
            </a:r>
          </a:p>
          <a:p>
            <a:r>
              <a:rPr lang="en-US" dirty="0" smtClean="0"/>
              <a:t>“Freebie” training videos can also be found on YouTube and similar websites.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DC IV Audio/Video Production _Unit 1 Intro to Video PowerPoint (Use with Workheet)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2537</Words>
  <Application>Microsoft Office PowerPoint</Application>
  <PresentationFormat>On-screen Show (4:3)</PresentationFormat>
  <Paragraphs>308</Paragraphs>
  <Slides>38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“There’s a big difference between shooting video and making something that somebody else will want to watch.”                  ~Colin Barrett</vt:lpstr>
      <vt:lpstr>Videography</vt:lpstr>
      <vt:lpstr>Types of Video Production</vt:lpstr>
      <vt:lpstr>Corporate Video</vt:lpstr>
      <vt:lpstr>Television Broadcast</vt:lpstr>
      <vt:lpstr>Event Video</vt:lpstr>
      <vt:lpstr>Marketing Video</vt:lpstr>
      <vt:lpstr>Internet Video Production</vt:lpstr>
      <vt:lpstr>Training Video</vt:lpstr>
      <vt:lpstr>Careers </vt:lpstr>
      <vt:lpstr>Video Settings/Standards</vt:lpstr>
      <vt:lpstr>Resolution &amp; Aspect Ratio</vt:lpstr>
      <vt:lpstr>Aspect Ratio</vt:lpstr>
      <vt:lpstr>Frame Rate</vt:lpstr>
      <vt:lpstr>Video Broadcast Standards</vt:lpstr>
      <vt:lpstr>Sources of Material</vt:lpstr>
      <vt:lpstr>Software for Video Production</vt:lpstr>
      <vt:lpstr>Software for Video Production</vt:lpstr>
      <vt:lpstr>Common Video File Formats</vt:lpstr>
      <vt:lpstr>Common Video File Formats</vt:lpstr>
      <vt:lpstr>Common Video File Formats</vt:lpstr>
      <vt:lpstr>Video Cameras</vt:lpstr>
      <vt:lpstr>Anatomy of a camcorder</vt:lpstr>
      <vt:lpstr>Accessories</vt:lpstr>
      <vt:lpstr>Accessories</vt:lpstr>
      <vt:lpstr>Accessories</vt:lpstr>
      <vt:lpstr>Connecting to Computer</vt:lpstr>
      <vt:lpstr>Camera Techniques</vt:lpstr>
      <vt:lpstr>Camera Techniques</vt:lpstr>
      <vt:lpstr>Camera Techniques</vt:lpstr>
      <vt:lpstr>Camera Techniques</vt:lpstr>
      <vt:lpstr>Camera Tips</vt:lpstr>
      <vt:lpstr>Pre-Production (Plan the Shoot)</vt:lpstr>
      <vt:lpstr>Pre-Production (Cont’d)</vt:lpstr>
      <vt:lpstr>Production</vt:lpstr>
      <vt:lpstr>Post Production</vt:lpstr>
      <vt:lpstr>Post Production</vt:lpstr>
      <vt:lpstr>Slide 38</vt:lpstr>
    </vt:vector>
  </TitlesOfParts>
  <Company>Bald Knob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Video</dc:title>
  <dc:creator>Ann Ware</dc:creator>
  <cp:lastModifiedBy>Carla James</cp:lastModifiedBy>
  <cp:revision>189</cp:revision>
  <dcterms:created xsi:type="dcterms:W3CDTF">2006-03-20T21:01:50Z</dcterms:created>
  <dcterms:modified xsi:type="dcterms:W3CDTF">2014-01-08T00:11:33Z</dcterms:modified>
</cp:coreProperties>
</file>