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4" r:id="rId4"/>
    <p:sldId id="257" r:id="rId5"/>
    <p:sldId id="275" r:id="rId6"/>
    <p:sldId id="268" r:id="rId7"/>
    <p:sldId id="259" r:id="rId8"/>
    <p:sldId id="260" r:id="rId9"/>
    <p:sldId id="272" r:id="rId10"/>
    <p:sldId id="267" r:id="rId11"/>
    <p:sldId id="261" r:id="rId12"/>
    <p:sldId id="263" r:id="rId13"/>
    <p:sldId id="258" r:id="rId14"/>
    <p:sldId id="269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6" autoAdjust="0"/>
  </p:normalViewPr>
  <p:slideViewPr>
    <p:cSldViewPr>
      <p:cViewPr>
        <p:scale>
          <a:sx n="80" d="100"/>
          <a:sy n="80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3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C802-6DED-457B-934E-D17F4A7DCE73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5353-4AA4-4C65-844C-C43F9EC635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0FDC-EF44-45EE-B29E-5B5BFA0973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918AD-97C6-4C37-A1E9-C17EBA50D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240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*http://jcmc.indiana.edu/vol13/issue1/boyd.ellison.html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Moodle</a:t>
            </a:r>
            <a:r>
              <a:rPr lang="en-US" baseline="0" dirty="0" smtClean="0"/>
              <a:t> is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88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right is </a:t>
            </a:r>
            <a:r>
              <a:rPr lang="en-US" dirty="0" err="1" smtClean="0"/>
              <a:t>iPico</a:t>
            </a:r>
            <a:r>
              <a:rPr lang="en-US" baseline="0" dirty="0" smtClean="0"/>
              <a:t> for the iPhone.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96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http://www.itbusinessedge.com/slideshows/show.aspx?c=93073&amp;slide=5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42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http://www.itbusinessedge.com/slideshows/show.aspx?c=93073&amp;slide=5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18AD-97C6-4C37-A1E9-C17EBA50D2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II Unit 1 Hardware and Storage_Current and Emerging Technologies_Use with Worksheet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42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1612"/>
            <a:ext cx="8229600" cy="4783948"/>
          </a:xfrm>
        </p:spPr>
        <p:txBody>
          <a:bodyPr/>
          <a:lstStyle>
            <a:lvl1pPr>
              <a:defRPr sz="2800"/>
            </a:lvl1pPr>
            <a:lvl2pPr>
              <a:defRPr sz="2800">
                <a:latin typeface="Cambria" pitchFamily="18" charset="0"/>
              </a:defRPr>
            </a:lvl2pPr>
            <a:extLst/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095AFF0D-EFAA-4501-972F-55FAD242D067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46503C63-B557-41E1-99A9-A7D7BD0B4C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com/bluetooth/" TargetMode="External"/><Relationship Id="rId2" Type="http://schemas.openxmlformats.org/officeDocument/2006/relationships/hyperlink" Target="http://cellphones.about.com/od/phoneglossary/g/definebluetooth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howstuffworks.com/bluetooth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bleapp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kyp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dlp.com/projectors/find_dlp_pico_projector.aspx" TargetMode="External"/><Relationship Id="rId7" Type="http://schemas.openxmlformats.org/officeDocument/2006/relationships/hyperlink" Target="http://www.gizmag.com/general-imaging-ipico-hand-held-projector/23718/pictur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rding.edu/" TargetMode="External"/><Relationship Id="rId13" Type="http://schemas.openxmlformats.org/officeDocument/2006/relationships/image" Target="../media/image12.gif"/><Relationship Id="rId3" Type="http://schemas.openxmlformats.org/officeDocument/2006/relationships/hyperlink" Target="http://moodle.org/" TargetMode="External"/><Relationship Id="rId7" Type="http://schemas.openxmlformats.org/officeDocument/2006/relationships/image" Target="../media/image9.jpeg"/><Relationship Id="rId12" Type="http://schemas.openxmlformats.org/officeDocument/2006/relationships/hyperlink" Target="https://vista.unm.edu/webct/entryPageIns.doweb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hyperlink" Target="http://www.blackboard.com/Solutions-by-Market/K-12/Learn-for-K12/Overview.aspx" TargetMode="External"/><Relationship Id="rId10" Type="http://schemas.openxmlformats.org/officeDocument/2006/relationships/hyperlink" Target="http://www.armyrotc.umd.edu/currentcadets.html" TargetMode="External"/><Relationship Id="rId4" Type="http://schemas.openxmlformats.org/officeDocument/2006/relationships/image" Target="../media/image7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casting-tools.com/podcasting-101.htm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news.zdnet.com/2422-13569_22-15400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dcastalley.com/podcast_details.php?pod_id=4909" TargetMode="External"/><Relationship Id="rId5" Type="http://schemas.openxmlformats.org/officeDocument/2006/relationships/hyperlink" Target="http://www.howstuffworks.com/podcasting.htm" TargetMode="External"/><Relationship Id="rId4" Type="http://schemas.openxmlformats.org/officeDocument/2006/relationships/hyperlink" Target="http://podcasting.abou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pple.com/ip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14800"/>
            <a:ext cx="7772400" cy="903534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Current and emerging </a:t>
            </a:r>
            <a:r>
              <a:rPr lang="en-US" sz="7200" dirty="0" smtClean="0"/>
              <a:t>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57900"/>
            <a:ext cx="6400800" cy="800100"/>
          </a:xfrm>
        </p:spPr>
        <p:txBody>
          <a:bodyPr/>
          <a:lstStyle/>
          <a:p>
            <a:r>
              <a:rPr lang="en-US" dirty="0" smtClean="0"/>
              <a:t>Ann 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0960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Bluetooth</a:t>
            </a:r>
            <a:r>
              <a:rPr lang="en-US" dirty="0" smtClean="0"/>
              <a:t>—About.com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Bluetooth.com </a:t>
            </a:r>
            <a:r>
              <a:rPr lang="en-US" dirty="0" smtClean="0"/>
              <a:t> (fast facts)</a:t>
            </a:r>
          </a:p>
          <a:p>
            <a:r>
              <a:rPr lang="en-US" dirty="0" smtClean="0">
                <a:hlinkClick r:id="rId4"/>
              </a:rPr>
              <a:t>How Bluetooth Works“</a:t>
            </a:r>
            <a:r>
              <a:rPr lang="en-US" dirty="0" smtClean="0"/>
              <a:t>—How Stuff Works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www.germes-online.com/direct/dbimage/50206611/Bluetooth_Heads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143000"/>
            <a:ext cx="2225675" cy="222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Definition: </a:t>
            </a:r>
            <a:r>
              <a:rPr lang="en-US" sz="2400" dirty="0" smtClean="0"/>
              <a:t>Bluetooth technology is a wireless protocol that connects electronic devices while they are in close vicinity of one another. Instead of creating a </a:t>
            </a:r>
            <a:r>
              <a:rPr lang="en-US" sz="2400" i="1" dirty="0" smtClean="0"/>
              <a:t>local-area network</a:t>
            </a:r>
            <a:r>
              <a:rPr lang="en-US" sz="2400" dirty="0" smtClean="0"/>
              <a:t> (LAN) or a </a:t>
            </a:r>
            <a:r>
              <a:rPr lang="en-US" sz="2400" i="1" dirty="0" smtClean="0"/>
              <a:t>wide-area network</a:t>
            </a:r>
            <a:r>
              <a:rPr lang="en-US" sz="2400" dirty="0" smtClean="0"/>
              <a:t> (WAN), Bluetooth creates a </a:t>
            </a:r>
            <a:r>
              <a:rPr lang="en-US" sz="2400" i="1" dirty="0" smtClean="0"/>
              <a:t>personal-area network</a:t>
            </a:r>
            <a:r>
              <a:rPr lang="en-US" sz="2400" dirty="0" smtClean="0"/>
              <a:t> (PAN) just for you.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smtClean="0"/>
              <a:t>(Applications)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 suitable for use on portable media devices</a:t>
            </a:r>
          </a:p>
          <a:p>
            <a:pPr lvl="1"/>
            <a:r>
              <a:rPr lang="en-US" dirty="0" smtClean="0">
                <a:hlinkClick r:id="rId2"/>
              </a:rPr>
              <a:t>Portableapps.com</a:t>
            </a:r>
            <a:endParaRPr lang="en-US" dirty="0" smtClean="0"/>
          </a:p>
          <a:p>
            <a:pPr lvl="2"/>
            <a:r>
              <a:rPr lang="en-US" dirty="0" smtClean="0"/>
              <a:t>Accessibility </a:t>
            </a:r>
          </a:p>
          <a:p>
            <a:pPr lvl="2"/>
            <a:r>
              <a:rPr lang="en-US" dirty="0" smtClean="0"/>
              <a:t>Development </a:t>
            </a:r>
          </a:p>
          <a:p>
            <a:pPr lvl="2"/>
            <a:r>
              <a:rPr lang="en-US" dirty="0" smtClean="0"/>
              <a:t>Education </a:t>
            </a:r>
          </a:p>
          <a:p>
            <a:pPr lvl="2"/>
            <a:r>
              <a:rPr lang="en-US" dirty="0" smtClean="0"/>
              <a:t>Games </a:t>
            </a:r>
          </a:p>
          <a:p>
            <a:pPr lvl="2"/>
            <a:r>
              <a:rPr lang="en-US" dirty="0" smtClean="0"/>
              <a:t>Graphics &amp; Pictures </a:t>
            </a:r>
          </a:p>
          <a:p>
            <a:pPr lvl="2"/>
            <a:r>
              <a:rPr lang="en-US" dirty="0" smtClean="0"/>
              <a:t>Internet </a:t>
            </a:r>
          </a:p>
          <a:p>
            <a:pPr lvl="2"/>
            <a:r>
              <a:rPr lang="en-US" dirty="0" smtClean="0"/>
              <a:t>Music &amp; Video </a:t>
            </a:r>
          </a:p>
          <a:p>
            <a:pPr lvl="2"/>
            <a:r>
              <a:rPr lang="en-US" dirty="0" smtClean="0"/>
              <a:t>Office </a:t>
            </a:r>
          </a:p>
          <a:p>
            <a:pPr lvl="2"/>
            <a:r>
              <a:rPr lang="en-US" dirty="0" smtClean="0"/>
              <a:t>Operating Systems </a:t>
            </a:r>
          </a:p>
          <a:p>
            <a:pPr lvl="2"/>
            <a:r>
              <a:rPr lang="en-US" dirty="0" smtClean="0"/>
              <a:t>Utilities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33" y="1828800"/>
            <a:ext cx="4416552" cy="1981200"/>
          </a:xfrm>
        </p:spPr>
        <p:txBody>
          <a:bodyPr/>
          <a:lstStyle/>
          <a:p>
            <a:r>
              <a:rPr lang="en-US" dirty="0" smtClean="0"/>
              <a:t>Free internet to internet video calls</a:t>
            </a:r>
          </a:p>
        </p:txBody>
      </p:sp>
      <p:pic>
        <p:nvPicPr>
          <p:cNvPr id="6146" name="Picture 2" descr="http://edwardkhoo.com/wp-content/uploads/2009/07/sky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4000" b="24000"/>
          <a:stretch>
            <a:fillRect/>
          </a:stretch>
        </p:blipFill>
        <p:spPr bwMode="auto">
          <a:xfrm rot="20619246">
            <a:off x="948113" y="3581752"/>
            <a:ext cx="3513992" cy="182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395" t="39004" r="47616" b="25312"/>
          <a:stretch>
            <a:fillRect/>
          </a:stretch>
        </p:blipFill>
        <p:spPr bwMode="auto">
          <a:xfrm>
            <a:off x="5334000" y="3429000"/>
            <a:ext cx="3030279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2.bp.blogspot.com/_S3XEraQZjGk/SRrPDzOmJGI/AAAAAAAADnY/yDrn3EiFayM/s400/google+video+chat+gmail+chat+google+talk+video+launched+3.jpg"/>
          <p:cNvPicPr>
            <a:picLocks noChangeAspect="1" noChangeArrowheads="1"/>
          </p:cNvPicPr>
          <p:nvPr/>
        </p:nvPicPr>
        <p:blipFill>
          <a:blip r:embed="rId5" cstate="print"/>
          <a:srcRect t="22695" b="23404"/>
          <a:stretch>
            <a:fillRect/>
          </a:stretch>
        </p:blipFill>
        <p:spPr bwMode="auto">
          <a:xfrm rot="702533">
            <a:off x="4526867" y="752536"/>
            <a:ext cx="3810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94687"/>
            <a:ext cx="809625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The processor breaks </a:t>
            </a:r>
            <a:r>
              <a:rPr lang="en-US" dirty="0"/>
              <a:t>down spoken words into sound waves and </a:t>
            </a:r>
            <a:r>
              <a:rPr lang="en-US" dirty="0" smtClean="0"/>
              <a:t>uses </a:t>
            </a:r>
            <a:r>
              <a:rPr lang="en-US" dirty="0"/>
              <a:t>algorithms to identify the most likely words formed by the sounds. </a:t>
            </a:r>
            <a:endParaRPr lang="en-US" dirty="0" smtClean="0"/>
          </a:p>
          <a:p>
            <a:r>
              <a:rPr lang="en-US" dirty="0" smtClean="0"/>
              <a:t>Software is available for computer systems as well as mobile apps.</a:t>
            </a:r>
            <a:endParaRPr lang="en-US" dirty="0"/>
          </a:p>
        </p:txBody>
      </p:sp>
      <p:sp>
        <p:nvSpPr>
          <p:cNvPr id="4" name="AutoShape 2" descr="data:image/jpeg;base64,/9j/4AAQSkZJRgABAQAAAQABAAD/2wCEAAkGBg8QEBUQDw8QEBAPDhIPEA8PDxUQEA8QFBAVFBQUEhkXHicfFxkjGRIWHy8iIycrLCwtFR4xNTIqNSYrLSkBCQoKDgwNFA8OFCkYFBgpKSkpKSkpKSkpKSkpKSkpKSkpKSkpKSkpKSkpKSkpKSkpKSkpKSkpKSkpKSkpKSkpKf/AABEIAOMA3gMBIgACEQEDEQH/xAAcAAEAAQUBAQAAAAAAAAAAAAAABwECBAUGAwj/xABJEAABAwICBgcEBwQFDQAAAAABAAIDBBEFIQYHEjFBURMiMmFxgZEUQlJyIyRDYoKhsZKiwfAVM3OT0QgXGDREVGV0ssLS4eP/xAAWAQEBAQAAAAAAAAAAAAAAAAAAAQP/xAAZEQEBAQADAAAAAAAAAAAAAAAAEQECMTL/2gAMAwEAAhEDEQA/AJxREQEREBERAREQEREBERAREQEREBEWqxbSqhpP9Zq4ISPdfK3b8m9o+iDaoo/r9eGERmzHTz/2UBA9ZC1aWf8AygoL/R0Ezh9+ZjP0DkEtIod/0g/+G5f83/8ANZNPr/hJ+koJWjnHMx/6hqCWUXEYXrhwmY2dLJTk8KiItH7Tdpo8yuxpKyKZgfFIyRjtz43B7T4EZIPZERAREQEREBERAREQEREBERAREQERcxprrApMLjvKekneLxUzCOkf3u+Bl/ePlc5IOiqqqOJhkle2ONg2nPe4NY0cyTkFF2lGvqmiJjw+L2l4y6aS8cAP3R2n/ujvUU6Xac1uJv2qiS0bTeOnjuIY+Rt7zvvHPw3LQBqsR02OayMVrLiWrexh+yg+gjtyOzm4fMSubH67+9XMjJy4nId66XCNXWKVVjFRShpzD5QIWW5gyWv5XVHNAK8BSnhmoKrdY1FVBCPhja6Zw9dkfmV0dJqEoAPpaiqkP3THE302SfzUogtoXsxi+h6bU7gzBnTvf3vqJf8AtcFlf5rMH/3Jv99N/wCaVXzsyNbbA8XqKSTpKaZ8Tr57J6j+57dzh4qaqjVFhLuzFJH3snef+skLS4hqTjzNNVvaeDZ2B4/aZa3oUo6XQfTdmIM2XgR1MbbyRg5OG7bZ3ZjwuOa6lQZW6N4lhTm1QZnA4ObNEduJwvYtfuIBvbMDJx4qYtH8biraaOpi7ErL2O9jtzmnvBBHkoNiiIgIiICIiAiIgIiICIiAiKLdaWtL2baoqB/1jszztzFPzYznJ3+747gzdZGtiOg2qak2Zay1nE9aOmvxf8T+TfXkYBrayWeR0s0jpZZHbT5Hm7nHv/nJZuE4HU1k3RU8T5pXnaNs95zc9xyAucySpi0S1GwRWkxF3Tyb+gjJbC35jk5/5DxVRD2B6MVda/YpaeSUg2JaLMZ87jZrfMqUNHNQe5+IVFuPQU36OkcP0b5qX6SjjhYI4o2RxtFmsjaGNaO4DIL2Sq02B6HUFEPqtLFG4fabO1KfF7ru/NblEUBERAREQEREGFjVGJqaaI/aQSM/aYQFFmpDHi2Sahceq688Q5OBDXgeI2T+EqXZXWaSdwBJ9F8+6sJCMZht7zpWnwMEiuD6FREUBERAREQEREBERARFyWsHTpmGw7LC19XK0iGM57PDpHj4Ry4nLnYNPrT1iexsNJSP+tyN67x/s0ZG/wDtCN3IZ8rx1oNqzqMSd0shdDS7R2pnC75TfMRA9o33uOQ7zkt7q+1dvxB5r8QLnQveZA15O3VvJzc4/Bf18N81xRNa0NaA1rQGta0WDQBYAAbgqNdgOjlLQxCGlibG3LaO98jvie45uP8AIstmiKAiIgIiICIiAiIgIiINXpTWdDRVEl7bNPJb5i0tb+ZChfVfEz+mYzcZMlcAfi6FwsPIkqY9LaBlRSSU73lglb2xvj2LPDrcbOa3LjuUZ6uNDJ4cUEkwDmRwvqGStB2H7QMbBY9l3WcbHlvKudCZURFAREQEREBERAXHa2MWnpcMklgcWP6WJpe292tdIL7ueQ812F1q9JsEZW0k1K82E0ZaHfA8Zsd5OAPkghfRDWpW0zC6aR1Ux4PUmOcT9nLYO/Z2t44jdZeGiWDzYziRfVFz2A9NUuO7YB6sbeQOTRbhcjcuJqIZad0lPK0tkie5j2n3XNNiPVSZqG0nY2SWhka0PltLFJ7z9gHajJ42F3D8StE1Rsa1oa0BrWgNa1osGgCwAHAWV11bdUuoL7qt1YCrgUFyKgKqgIiICIiAiIgIi8K2pEbC4m1hvPDLf/FBpcflMr207TnIdl33Ymm7z5nJbHB4hZzwMnvs35GdVv6E+a5rDKl8j3zW60wDIr3uxl7M9TmfHuK7KCIMaGjc1oaPIKi9ERQEREBF5VNVHE0vleyNg3ve4MaPEnJY9FjFNPfoKiGa2Z6KVklh37JNkGZdUJRWlAuioVaXIIi14aG9nE4G5jZjqgBv92OQ/kw/h71EtDiElLNHUwGzo5GyMP3mG+ye7ge4r6wrIY5Y3RStD45GFj2O3Oa4WIPkV81aYaLuw2rfTSXdTy9eCW1yWX6r/mb2XD/0g+kcIxVlVTxVMXYnibK3mA4Xse8G4Pgsq64DUrNIcNMb82w1UjInDMOY5rJCB4Oe71XfgILgrwrQFcEFVcqBVQEREBERAREQFx+lOIdNKKRhNrbc5Huxg7vFxyW80jxplLA6R2+1mtG9zjkAO+65XCKJzYzJKA6WZ4llO/re7EBY7rtyyVwb3AaPr3IsIxf8ZFgPIX/aXQrFw6l6OMA9o9Z55uO//DyWUoCIiAsXE8QZTwvnkvsRML3WFyQOA7zu81lLExagbPBJC7dLG5ngSMj5GxQfP+ltTUYrK6Z9VYAnoactIiibwaCD2rb3Wz8LAcZBVzU0u0xz4pondpji17HDkQujqqKWnkdYEhr3Mew9pj2mzmu7wf5zWFWUMFQ/pXzmKzAHtEdyS2+dyQBlYeS13hm+UqYdV2s32/6rVFoq2tLmPADRUMAzy3B4GZAyIzG4qRV8riE0vRV9EZbQyNftOc11iDcEgAEA2sQd4JX1DQVYmijlb2ZYmSt8HtDh+qz3Ir1sqEK4hUIUHg8LS4/o5T1kfR1ELZQDtN273Y61rtIsR6rfFqtDEGDguFx00LYY2hjGCzWtFgM7rYhA1XAIKgKoRVCCqIiAiXXK43rOwqkJbJVNe8b44AZnA8iW9UHxKDqkUcM184UTYtqmj4jEwj0D7rrcA0xoK8fVKmORwFzHm2Vo72Os63fayDdKj3gAk5AC5KquK1haQPa1tFTG9RUu2Orva07z/P8ABBr/AGo4nX3GdLSOy5Pk599v8V1NBTNkmLgAI43XNh25LZHy3+nNcToXXOJ9lpoiGNDg+Z2TnvyANuAPWPg30kykpRGwMbw3niTxJVV7IiKIIiICIiDj9NNXMVeTNDK6kq9kAzMF2TACzRMzc624O3jvAsoY0l1eYxT7TZqZ9Swk2qKVpmBFx2g0bQGQ3tHnw+l0VzYPlpuB1lHGJnwSinlvG5k8L42uuOs0h4HqOWW5S7oLrUpJmMp5y2B7GtjYdzLNFgDyyG/d4KQayijmjdFKxskbxZzHi4IUMab6lJY3GfDbys7RpyfpmfIffHdv8VBNbXAi4IIIuCMwRzCqvmvR7TzEsNf0XSOsw2dT1LTYHiCDm0qUMB1z0ctm1bHUrz7/APWQn8QzHogkOybK8aKvhnbtwyslYfejeHj8lkWQW2VbKtlVBSyqiogqvKoqWRsdJI4MYxpe97jZrWgXJJ4CyvUO6+tMCxrMOidbbAmqbHPZv9Gw+JBcfBqDl9Y+tqauc6npXOiowSMrtfUD4pOIbyb63O6OC8lU3ra4LhDp32bYBti+R/YYD+pPADM25XIqNa2N5Fw1x7w0kK6lrJInh8b3Mex12uY4te1w4gjMFSlg2j1H2LSTO3Fznlg8msOXmSsvGdWcBAdsvYDfMOuQdkkC5ueFlYroNX+tKWoopTVtJlpQB7RazJQQbbXDpBbMDfcHJZ1BhzomPrqoE1dW0hkZzdBA7IMH33Xt5+K56moiwRQUwjihp5WSSFw2m3a4PI2T23G3HncngZJwqjdM4VM3zRNPeMnny3DgM+OUVbono/7NGXPA6aUl8n3Sc9keGQ8lvkRRBERAREQEREBERAREQabSDRCir22qoGSECzZB1ZW/K8Z+W5RfpBqLnju/DqgSN39BUWY/wDx1XeYappRB8o1sGKYXLdzKmikvk9u0xrvBw6rh4Ero8F194lBZtQyKqYOLh0clvmbl6hfQ80DHtLXta9rhYtc0OaR3g5Fcbjep7B6q59m9neffpXdF+5mz91BrdG9eNDVu6N0NRFLsl2zZsjLDf1gR+i6uLTOkdxePFhUex6k/YnPkp53zh4DQ0sDZIwCTmQetfLcBuWFU4VNF1SHXHO4PmEVLMekdK77UD5gQshmJwu3SsP4goRbUysPVe8eDiFsqDSSZps+zx3tF/VBMQeDuIPhmvk/T7FjU4lVTE3BqXtZ8jDsM/daFN1JpHFxZsnm0lp/JYVZoXgtZcuhbG92ZfEejNzxOza/mrEiBKSEuNmi7nODWjiXE2AHiSFLWJ6Lx0NKyJpBe0XkcPflIG27wvkO4BZ1NqXZDPHPS1PSMilbL0UgaXHZNwA4W4gb1nY3hcrrsmY5vAEj+bqjQaGzjpBtc13+leItbSsDQXPkmaxjW73HYcbd2YGfALhsK0c6KQF1Q3N1tlrSbHlc9o9wuu3NMWlrX9bZF2ki2/K9ipiuF0wZPS0LXNdaR8obNIL3AkDjdnLMBt+VrW3qW9DCf6OpL7/Yqe/8ActUc6wYTNTsp2C8lTVwQxjm4uJ/gpXoqdsUbIm9mKNsbfla0NH5BRGSitBVboKoiICIiAiIgIiICIiAiIgIiILV5VFOx4s9jXjk5oP6r1KoUGhrdDaSTc0sP3TcejrrSVOgDm/1T43dzmlh/K67crzcgjybRWpb9iXfI5rv43Wtq2CAhsx6FzgS0Snoy4Dfs7W/yUolc/plohBidOYJuq5pLoZgLuikta45g7iOPiAQHKUuMNZm2oaPB4/xW0j0zsNmSWF7TweW5/moL0p0FrMOeW1EJ6O9mTsbtQycrO4HuNj3LRiIbzmAbAc1Svo41lDK5rzGWuabtMZ2mi++1xlu58FmV+LBzGk2GyLAnLLmfRQvhmnkzQ2KOmDiAGta17nE+AsSfVSBo1orVVpEuKvEcGRbQRmxl4jpze4b929z3Irf6I4eayoGIPH1enD2UV/tpHdWSoA+Gw2W88zyXeByx4XsADWgNa0BrWtFg0AWAAG4WXqHKI9QVcCvIFXhBeFcrArggqiIgIiICIiAiIgIiICIiChVFcrUFpXm4L1KsIQeZC83EBejlrMexNtLTS1D82wxOfb4iB1W+biB5oOL0+xSaslGD0btkygPrZhmIafI7J7zcZcbtHvG3lHq5w5tgaVjtloaC65JsN7uZ71uNCdH3QQGefOrrXe0VDjvBd1ms7gA7dzJW7fGg0lDglPALQwRR/JG1vrZZ8MZWT0SvZGg9YLhZsbljRtWQwIMhpXo1eTV6NQegVwVoVwQVREQEREBERAREQEREBERAVCqogtKsKvVpQeL1zWncbXUYDz9GayjEvLojVxh1+6y6WRajHcNbVU0tM82E0TmB3wu3td5OAPkgy5cz5qwxrS6HYw+pp7TDZqaZ5pqph3iaPIu8HCzr955LfhiDw6NXNiXuI16NjQeTI17NargxXhqCjQvQBAFcAgqFcqAKqAiIgIiICIiAiIgIiICIiAiIgoVaQr1QhB4uaseaK6zCFY5iDjHQGnxVj25R4jA6KUcPaKdu2x3iY7t8l1rWLSYzGH1lHE3tMlkqnfdjZC9gJ8XSAeRXQtYgsDFcGK/ZVbILQ1VAV1lWyCgCqAqogIiICIiAiIgIiICIiAiIgIiICIiAiIgoVhVVW/sws238zkxveTxWaWgoAg1uF4P0TnSyO6SeW3SSHkNzGjg0LZWVUQUsqo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0" y="-1046163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g8QEBUQDw8QEBAPDhIPEA8PDxUQEA8QFBAVFBQUEhkXHicfFxkjGRIWHy8iIycrLCwtFR4xNTIqNSYrLSkBCQoKDgwNFA8OFCkYFBgpKSkpKSkpKSkpKSkpKSkpKSkpKSkpKSkpKSkpKSkpKSkpKSkpKSkpKSkpKSkpKSkpKf/AABEIAOMA3gMBIgACEQEDEQH/xAAcAAEAAQUBAQAAAAAAAAAAAAAABwECBAUGAwj/xABJEAABAwICBgcEBwQFDQAAAAABAAIDBBEFIQYHEjFBURMiMmFxgZEUQlJyIyRDYoKhsZKiwfAVM3OT0QgXGDREVGV0ssLS4eP/xAAWAQEBAQAAAAAAAAAAAAAAAAAAAQP/xAAZEQEBAQADAAAAAAAAAAAAAAAAEQECMTL/2gAMAwEAAhEDEQA/AJxREQEREBERAREQEREBERAREQEREBEWqxbSqhpP9Zq4ISPdfK3b8m9o+iDaoo/r9eGERmzHTz/2UBA9ZC1aWf8AygoL/R0Ezh9+ZjP0DkEtIod/0g/+G5f83/8ANZNPr/hJ+koJWjnHMx/6hqCWUXEYXrhwmY2dLJTk8KiItH7Tdpo8yuxpKyKZgfFIyRjtz43B7T4EZIPZERAREQEREBERAREQEREBERAREQERcxprrApMLjvKekneLxUzCOkf3u+Bl/ePlc5IOiqqqOJhkle2ONg2nPe4NY0cyTkFF2lGvqmiJjw+L2l4y6aS8cAP3R2n/ujvUU6Xac1uJv2qiS0bTeOnjuIY+Rt7zvvHPw3LQBqsR02OayMVrLiWrexh+yg+gjtyOzm4fMSubH67+9XMjJy4nId66XCNXWKVVjFRShpzD5QIWW5gyWv5XVHNAK8BSnhmoKrdY1FVBCPhja6Zw9dkfmV0dJqEoAPpaiqkP3THE302SfzUogtoXsxi+h6bU7gzBnTvf3vqJf8AtcFlf5rMH/3Jv99N/wCaVXzsyNbbA8XqKSTpKaZ8Tr57J6j+57dzh4qaqjVFhLuzFJH3snef+skLS4hqTjzNNVvaeDZ2B4/aZa3oUo6XQfTdmIM2XgR1MbbyRg5OG7bZ3ZjwuOa6lQZW6N4lhTm1QZnA4ObNEduJwvYtfuIBvbMDJx4qYtH8biraaOpi7ErL2O9jtzmnvBBHkoNiiIgIiICIiAiIgIiICIiAiKLdaWtL2baoqB/1jszztzFPzYznJ3+747gzdZGtiOg2qak2Zay1nE9aOmvxf8T+TfXkYBrayWeR0s0jpZZHbT5Hm7nHv/nJZuE4HU1k3RU8T5pXnaNs95zc9xyAucySpi0S1GwRWkxF3Tyb+gjJbC35jk5/5DxVRD2B6MVda/YpaeSUg2JaLMZ87jZrfMqUNHNQe5+IVFuPQU36OkcP0b5qX6SjjhYI4o2RxtFmsjaGNaO4DIL2Sq02B6HUFEPqtLFG4fabO1KfF7ru/NblEUBERAREQEREGFjVGJqaaI/aQSM/aYQFFmpDHi2Sahceq688Q5OBDXgeI2T+EqXZXWaSdwBJ9F8+6sJCMZht7zpWnwMEiuD6FREUBERAREQEREBERARFyWsHTpmGw7LC19XK0iGM57PDpHj4Ry4nLnYNPrT1iexsNJSP+tyN67x/s0ZG/wDtCN3IZ8rx1oNqzqMSd0shdDS7R2pnC75TfMRA9o33uOQ7zkt7q+1dvxB5r8QLnQveZA15O3VvJzc4/Bf18N81xRNa0NaA1rQGta0WDQBYAAbgqNdgOjlLQxCGlibG3LaO98jvie45uP8AIstmiKAiIgIiICIiAiIgIiINXpTWdDRVEl7bNPJb5i0tb+ZChfVfEz+mYzcZMlcAfi6FwsPIkqY9LaBlRSSU73lglb2xvj2LPDrcbOa3LjuUZ6uNDJ4cUEkwDmRwvqGStB2H7QMbBY9l3WcbHlvKudCZURFAREQEREBERAXHa2MWnpcMklgcWP6WJpe292tdIL7ueQ812F1q9JsEZW0k1K82E0ZaHfA8Zsd5OAPkghfRDWpW0zC6aR1Ux4PUmOcT9nLYO/Z2t44jdZeGiWDzYziRfVFz2A9NUuO7YB6sbeQOTRbhcjcuJqIZad0lPK0tkie5j2n3XNNiPVSZqG0nY2SWhka0PltLFJ7z9gHajJ42F3D8StE1Rsa1oa0BrWgNa1osGgCwAHAWV11bdUuoL7qt1YCrgUFyKgKqgIiICIiAiIgIi8K2pEbC4m1hvPDLf/FBpcflMr207TnIdl33Ymm7z5nJbHB4hZzwMnvs35GdVv6E+a5rDKl8j3zW60wDIr3uxl7M9TmfHuK7KCIMaGjc1oaPIKi9ERQEREBF5VNVHE0vleyNg3ve4MaPEnJY9FjFNPfoKiGa2Z6KVklh37JNkGZdUJRWlAuioVaXIIi14aG9nE4G5jZjqgBv92OQ/kw/h71EtDiElLNHUwGzo5GyMP3mG+ye7ge4r6wrIY5Y3RStD45GFj2O3Oa4WIPkV81aYaLuw2rfTSXdTy9eCW1yWX6r/mb2XD/0g+kcIxVlVTxVMXYnibK3mA4Xse8G4Pgsq64DUrNIcNMb82w1UjInDMOY5rJCB4Oe71XfgILgrwrQFcEFVcqBVQEREBERAREQFx+lOIdNKKRhNrbc5Huxg7vFxyW80jxplLA6R2+1mtG9zjkAO+65XCKJzYzJKA6WZ4llO/re7EBY7rtyyVwb3AaPr3IsIxf8ZFgPIX/aXQrFw6l6OMA9o9Z55uO//DyWUoCIiAsXE8QZTwvnkvsRML3WFyQOA7zu81lLExagbPBJC7dLG5ngSMj5GxQfP+ltTUYrK6Z9VYAnoactIiibwaCD2rb3Wz8LAcZBVzU0u0xz4pondpji17HDkQujqqKWnkdYEhr3Mew9pj2mzmu7wf5zWFWUMFQ/pXzmKzAHtEdyS2+dyQBlYeS13hm+UqYdV2s32/6rVFoq2tLmPADRUMAzy3B4GZAyIzG4qRV8riE0vRV9EZbQyNftOc11iDcEgAEA2sQd4JX1DQVYmijlb2ZYmSt8HtDh+qz3Ir1sqEK4hUIUHg8LS4/o5T1kfR1ELZQDtN273Y61rtIsR6rfFqtDEGDguFx00LYY2hjGCzWtFgM7rYhA1XAIKgKoRVCCqIiAiXXK43rOwqkJbJVNe8b44AZnA8iW9UHxKDqkUcM184UTYtqmj4jEwj0D7rrcA0xoK8fVKmORwFzHm2Vo72Os63fayDdKj3gAk5AC5KquK1haQPa1tFTG9RUu2Orva07z/P8ABBr/AGo4nX3GdLSOy5Pk599v8V1NBTNkmLgAI43XNh25LZHy3+nNcToXXOJ9lpoiGNDg+Z2TnvyANuAPWPg30kykpRGwMbw3niTxJVV7IiKIIiICIiDj9NNXMVeTNDK6kq9kAzMF2TACzRMzc624O3jvAsoY0l1eYxT7TZqZ9Swk2qKVpmBFx2g0bQGQ3tHnw+l0VzYPlpuB1lHGJnwSinlvG5k8L42uuOs0h4HqOWW5S7oLrUpJmMp5y2B7GtjYdzLNFgDyyG/d4KQayijmjdFKxskbxZzHi4IUMab6lJY3GfDbys7RpyfpmfIffHdv8VBNbXAi4IIIuCMwRzCqvmvR7TzEsNf0XSOsw2dT1LTYHiCDm0qUMB1z0ctm1bHUrz7/APWQn8QzHogkOybK8aKvhnbtwyslYfejeHj8lkWQW2VbKtlVBSyqiogqvKoqWRsdJI4MYxpe97jZrWgXJJ4CyvUO6+tMCxrMOidbbAmqbHPZv9Gw+JBcfBqDl9Y+tqauc6npXOiowSMrtfUD4pOIbyb63O6OC8lU3ra4LhDp32bYBti+R/YYD+pPADM25XIqNa2N5Fw1x7w0kK6lrJInh8b3Mex12uY4te1w4gjMFSlg2j1H2LSTO3Fznlg8msOXmSsvGdWcBAdsvYDfMOuQdkkC5ueFlYroNX+tKWoopTVtJlpQB7RazJQQbbXDpBbMDfcHJZ1BhzomPrqoE1dW0hkZzdBA7IMH33Xt5+K56moiwRQUwjihp5WSSFw2m3a4PI2T23G3HncngZJwqjdM4VM3zRNPeMnny3DgM+OUVbono/7NGXPA6aUl8n3Sc9keGQ8lvkRRBERAREQEREBERAREQabSDRCir22qoGSECzZB1ZW/K8Z+W5RfpBqLnju/DqgSN39BUWY/wDx1XeYappRB8o1sGKYXLdzKmikvk9u0xrvBw6rh4Ero8F194lBZtQyKqYOLh0clvmbl6hfQ80DHtLXta9rhYtc0OaR3g5Fcbjep7B6q59m9neffpXdF+5mz91BrdG9eNDVu6N0NRFLsl2zZsjLDf1gR+i6uLTOkdxePFhUex6k/YnPkp53zh4DQ0sDZIwCTmQetfLcBuWFU4VNF1SHXHO4PmEVLMekdK77UD5gQshmJwu3SsP4goRbUysPVe8eDiFsqDSSZps+zx3tF/VBMQeDuIPhmvk/T7FjU4lVTE3BqXtZ8jDsM/daFN1JpHFxZsnm0lp/JYVZoXgtZcuhbG92ZfEejNzxOza/mrEiBKSEuNmi7nODWjiXE2AHiSFLWJ6Lx0NKyJpBe0XkcPflIG27wvkO4BZ1NqXZDPHPS1PSMilbL0UgaXHZNwA4W4gb1nY3hcrrsmY5vAEj+bqjQaGzjpBtc13+leItbSsDQXPkmaxjW73HYcbd2YGfALhsK0c6KQF1Q3N1tlrSbHlc9o9wuu3NMWlrX9bZF2ki2/K9ipiuF0wZPS0LXNdaR8obNIL3AkDjdnLMBt+VrW3qW9DCf6OpL7/Yqe/8ActUc6wYTNTsp2C8lTVwQxjm4uJ/gpXoqdsUbIm9mKNsbfla0NH5BRGSitBVboKoiICIiAiIgIiICIiAiIgIiILV5VFOx4s9jXjk5oP6r1KoUGhrdDaSTc0sP3TcejrrSVOgDm/1T43dzmlh/K67crzcgjybRWpb9iXfI5rv43Wtq2CAhsx6FzgS0Snoy4Dfs7W/yUolc/plohBidOYJuq5pLoZgLuikta45g7iOPiAQHKUuMNZm2oaPB4/xW0j0zsNmSWF7TweW5/moL0p0FrMOeW1EJ6O9mTsbtQycrO4HuNj3LRiIbzmAbAc1Svo41lDK5rzGWuabtMZ2mi++1xlu58FmV+LBzGk2GyLAnLLmfRQvhmnkzQ2KOmDiAGta17nE+AsSfVSBo1orVVpEuKvEcGRbQRmxl4jpze4b929z3Irf6I4eayoGIPH1enD2UV/tpHdWSoA+Gw2W88zyXeByx4XsADWgNa0BrWtFg0AWAAG4WXqHKI9QVcCvIFXhBeFcrArggqiIgIiICIiAiIgIiICIiChVFcrUFpXm4L1KsIQeZC83EBejlrMexNtLTS1D82wxOfb4iB1W+biB5oOL0+xSaslGD0btkygPrZhmIafI7J7zcZcbtHvG3lHq5w5tgaVjtloaC65JsN7uZ71uNCdH3QQGefOrrXe0VDjvBd1ms7gA7dzJW7fGg0lDglPALQwRR/JG1vrZZ8MZWT0SvZGg9YLhZsbljRtWQwIMhpXo1eTV6NQegVwVoVwQVREQEREBERAREQEREBERAVCqogtKsKvVpQeL1zWncbXUYDz9GayjEvLojVxh1+6y6WRajHcNbVU0tM82E0TmB3wu3td5OAPkgy5cz5qwxrS6HYw+pp7TDZqaZ5pqph3iaPIu8HCzr955LfhiDw6NXNiXuI16NjQeTI17NargxXhqCjQvQBAFcAgqFcqAKqAiIgIiICIiAiIgIiICIiAiIgoVaQr1QhB4uaseaK6zCFY5iDjHQGnxVj25R4jA6KUcPaKdu2x3iY7t8l1rWLSYzGH1lHE3tMlkqnfdjZC9gJ8XSAeRXQtYgsDFcGK/ZVbILQ1VAV1lWyCgCqAqogIiICIiAiIgIiICIiAiIgIiICIiAiIgoVhVVW/sws238zkxveTxWaWgoAg1uF4P0TnSyO6SeW3SSHkNzGjg0LZWVUQUsqo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2400" y="-893763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g8QEBUQDw8QEBAPDhIPEA8PDxUQEA8QFBAVFBQUEhkXHicfFxkjGRIWHy8iIycrLCwtFR4xNTIqNSYrLSkBCQoKDgwNFA8OFCkYFBgpKSkpKSkpKSkpKSkpKSkpKSkpKSkpKSkpKSkpKSkpKSkpKSkpKSkpKSkpKSkpKSkpKf/AABEIAOMA3gMBIgACEQEDEQH/xAAcAAEAAQUBAQAAAAAAAAAAAAAABwECBAUGAwj/xABJEAABAwICBgcEBwQFDQAAAAABAAIDBBEFIQYHEjFBURMiMmFxgZEUQlJyIyRDYoKhsZKiwfAVM3OT0QgXGDREVGV0ssLS4eP/xAAWAQEBAQAAAAAAAAAAAAAAAAAAAQP/xAAZEQEBAQADAAAAAAAAAAAAAAAAEQECMTL/2gAMAwEAAhEDEQA/AJxREQEREBERAREQEREBERAREQEREBEWqxbSqhpP9Zq4ISPdfK3b8m9o+iDaoo/r9eGERmzHTz/2UBA9ZC1aWf8AygoL/R0Ezh9+ZjP0DkEtIod/0g/+G5f83/8ANZNPr/hJ+koJWjnHMx/6hqCWUXEYXrhwmY2dLJTk8KiItH7Tdpo8yuxpKyKZgfFIyRjtz43B7T4EZIPZERAREQEREBERAREQEREBERAREQERcxprrApMLjvKekneLxUzCOkf3u+Bl/ePlc5IOiqqqOJhkle2ONg2nPe4NY0cyTkFF2lGvqmiJjw+L2l4y6aS8cAP3R2n/ujvUU6Xac1uJv2qiS0bTeOnjuIY+Rt7zvvHPw3LQBqsR02OayMVrLiWrexh+yg+gjtyOzm4fMSubH67+9XMjJy4nId66XCNXWKVVjFRShpzD5QIWW5gyWv5XVHNAK8BSnhmoKrdY1FVBCPhja6Zw9dkfmV0dJqEoAPpaiqkP3THE302SfzUogtoXsxi+h6bU7gzBnTvf3vqJf8AtcFlf5rMH/3Jv99N/wCaVXzsyNbbA8XqKSTpKaZ8Tr57J6j+57dzh4qaqjVFhLuzFJH3snef+skLS4hqTjzNNVvaeDZ2B4/aZa3oUo6XQfTdmIM2XgR1MbbyRg5OG7bZ3ZjwuOa6lQZW6N4lhTm1QZnA4ObNEduJwvYtfuIBvbMDJx4qYtH8biraaOpi7ErL2O9jtzmnvBBHkoNiiIgIiICIiAiIgIiICIiAiKLdaWtL2baoqB/1jszztzFPzYznJ3+747gzdZGtiOg2qak2Zay1nE9aOmvxf8T+TfXkYBrayWeR0s0jpZZHbT5Hm7nHv/nJZuE4HU1k3RU8T5pXnaNs95zc9xyAucySpi0S1GwRWkxF3Tyb+gjJbC35jk5/5DxVRD2B6MVda/YpaeSUg2JaLMZ87jZrfMqUNHNQe5+IVFuPQU36OkcP0b5qX6SjjhYI4o2RxtFmsjaGNaO4DIL2Sq02B6HUFEPqtLFG4fabO1KfF7ru/NblEUBERAREQEREGFjVGJqaaI/aQSM/aYQFFmpDHi2Sahceq688Q5OBDXgeI2T+EqXZXWaSdwBJ9F8+6sJCMZht7zpWnwMEiuD6FREUBERAREQEREBERARFyWsHTpmGw7LC19XK0iGM57PDpHj4Ry4nLnYNPrT1iexsNJSP+tyN67x/s0ZG/wDtCN3IZ8rx1oNqzqMSd0shdDS7R2pnC75TfMRA9o33uOQ7zkt7q+1dvxB5r8QLnQveZA15O3VvJzc4/Bf18N81xRNa0NaA1rQGta0WDQBYAAbgqNdgOjlLQxCGlibG3LaO98jvie45uP8AIstmiKAiIgIiICIiAiIgIiINXpTWdDRVEl7bNPJb5i0tb+ZChfVfEz+mYzcZMlcAfi6FwsPIkqY9LaBlRSSU73lglb2xvj2LPDrcbOa3LjuUZ6uNDJ4cUEkwDmRwvqGStB2H7QMbBY9l3WcbHlvKudCZURFAREQEREBERAXHa2MWnpcMklgcWP6WJpe292tdIL7ueQ812F1q9JsEZW0k1K82E0ZaHfA8Zsd5OAPkghfRDWpW0zC6aR1Ux4PUmOcT9nLYO/Z2t44jdZeGiWDzYziRfVFz2A9NUuO7YB6sbeQOTRbhcjcuJqIZad0lPK0tkie5j2n3XNNiPVSZqG0nY2SWhka0PltLFJ7z9gHajJ42F3D8StE1Rsa1oa0BrWgNa1osGgCwAHAWV11bdUuoL7qt1YCrgUFyKgKqgIiICIiAiIgIi8K2pEbC4m1hvPDLf/FBpcflMr207TnIdl33Ymm7z5nJbHB4hZzwMnvs35GdVv6E+a5rDKl8j3zW60wDIr3uxl7M9TmfHuK7KCIMaGjc1oaPIKi9ERQEREBF5VNVHE0vleyNg3ve4MaPEnJY9FjFNPfoKiGa2Z6KVklh37JNkGZdUJRWlAuioVaXIIi14aG9nE4G5jZjqgBv92OQ/kw/h71EtDiElLNHUwGzo5GyMP3mG+ye7ge4r6wrIY5Y3RStD45GFj2O3Oa4WIPkV81aYaLuw2rfTSXdTy9eCW1yWX6r/mb2XD/0g+kcIxVlVTxVMXYnibK3mA4Xse8G4Pgsq64DUrNIcNMb82w1UjInDMOY5rJCB4Oe71XfgILgrwrQFcEFVcqBVQEREBERAREQFx+lOIdNKKRhNrbc5Huxg7vFxyW80jxplLA6R2+1mtG9zjkAO+65XCKJzYzJKA6WZ4llO/re7EBY7rtyyVwb3AaPr3IsIxf8ZFgPIX/aXQrFw6l6OMA9o9Z55uO//DyWUoCIiAsXE8QZTwvnkvsRML3WFyQOA7zu81lLExagbPBJC7dLG5ngSMj5GxQfP+ltTUYrK6Z9VYAnoactIiibwaCD2rb3Wz8LAcZBVzU0u0xz4pondpji17HDkQujqqKWnkdYEhr3Mew9pj2mzmu7wf5zWFWUMFQ/pXzmKzAHtEdyS2+dyQBlYeS13hm+UqYdV2s32/6rVFoq2tLmPADRUMAzy3B4GZAyIzG4qRV8riE0vRV9EZbQyNftOc11iDcEgAEA2sQd4JX1DQVYmijlb2ZYmSt8HtDh+qz3Ir1sqEK4hUIUHg8LS4/o5T1kfR1ELZQDtN273Y61rtIsR6rfFqtDEGDguFx00LYY2hjGCzWtFgM7rYhA1XAIKgKoRVCCqIiAiXXK43rOwqkJbJVNe8b44AZnA8iW9UHxKDqkUcM184UTYtqmj4jEwj0D7rrcA0xoK8fVKmORwFzHm2Vo72Os63fayDdKj3gAk5AC5KquK1haQPa1tFTG9RUu2Orva07z/P8ABBr/AGo4nX3GdLSOy5Pk599v8V1NBTNkmLgAI43XNh25LZHy3+nNcToXXOJ9lpoiGNDg+Z2TnvyANuAPWPg30kykpRGwMbw3niTxJVV7IiKIIiICIiDj9NNXMVeTNDK6kq9kAzMF2TACzRMzc624O3jvAsoY0l1eYxT7TZqZ9Swk2qKVpmBFx2g0bQGQ3tHnw+l0VzYPlpuB1lHGJnwSinlvG5k8L42uuOs0h4HqOWW5S7oLrUpJmMp5y2B7GtjYdzLNFgDyyG/d4KQayijmjdFKxskbxZzHi4IUMab6lJY3GfDbys7RpyfpmfIffHdv8VBNbXAi4IIIuCMwRzCqvmvR7TzEsNf0XSOsw2dT1LTYHiCDm0qUMB1z0ctm1bHUrz7/APWQn8QzHogkOybK8aKvhnbtwyslYfejeHj8lkWQW2VbKtlVBSyqiogqvKoqWRsdJI4MYxpe97jZrWgXJJ4CyvUO6+tMCxrMOidbbAmqbHPZv9Gw+JBcfBqDl9Y+tqauc6npXOiowSMrtfUD4pOIbyb63O6OC8lU3ra4LhDp32bYBti+R/YYD+pPADM25XIqNa2N5Fw1x7w0kK6lrJInh8b3Mex12uY4te1w4gjMFSlg2j1H2LSTO3Fznlg8msOXmSsvGdWcBAdsvYDfMOuQdkkC5ueFlYroNX+tKWoopTVtJlpQB7RazJQQbbXDpBbMDfcHJZ1BhzomPrqoE1dW0hkZzdBA7IMH33Xt5+K56moiwRQUwjihp5WSSFw2m3a4PI2T23G3HncngZJwqjdM4VM3zRNPeMnny3DgM+OUVbono/7NGXPA6aUl8n3Sc9keGQ8lvkRRBERAREQEREBERAREQabSDRCir22qoGSECzZB1ZW/K8Z+W5RfpBqLnju/DqgSN39BUWY/wDx1XeYappRB8o1sGKYXLdzKmikvk9u0xrvBw6rh4Ero8F194lBZtQyKqYOLh0clvmbl6hfQ80DHtLXta9rhYtc0OaR3g5Fcbjep7B6q59m9neffpXdF+5mz91BrdG9eNDVu6N0NRFLsl2zZsjLDf1gR+i6uLTOkdxePFhUex6k/YnPkp53zh4DQ0sDZIwCTmQetfLcBuWFU4VNF1SHXHO4PmEVLMekdK77UD5gQshmJwu3SsP4goRbUysPVe8eDiFsqDSSZps+zx3tF/VBMQeDuIPhmvk/T7FjU4lVTE3BqXtZ8jDsM/daFN1JpHFxZsnm0lp/JYVZoXgtZcuhbG92ZfEejNzxOza/mrEiBKSEuNmi7nODWjiXE2AHiSFLWJ6Lx0NKyJpBe0XkcPflIG27wvkO4BZ1NqXZDPHPS1PSMilbL0UgaXHZNwA4W4gb1nY3hcrrsmY5vAEj+bqjQaGzjpBtc13+leItbSsDQXPkmaxjW73HYcbd2YGfALhsK0c6KQF1Q3N1tlrSbHlc9o9wuu3NMWlrX9bZF2ki2/K9ipiuF0wZPS0LXNdaR8obNIL3AkDjdnLMBt+VrW3qW9DCf6OpL7/Yqe/8ActUc6wYTNTsp2C8lTVwQxjm4uJ/gpXoqdsUbIm9mKNsbfla0NH5BRGSitBVboKoiICIiAiIgIiICIiAiIgIiILV5VFOx4s9jXjk5oP6r1KoUGhrdDaSTc0sP3TcejrrSVOgDm/1T43dzmlh/K67crzcgjybRWpb9iXfI5rv43Wtq2CAhsx6FzgS0Snoy4Dfs7W/yUolc/plohBidOYJuq5pLoZgLuikta45g7iOPiAQHKUuMNZm2oaPB4/xW0j0zsNmSWF7TweW5/moL0p0FrMOeW1EJ6O9mTsbtQycrO4HuNj3LRiIbzmAbAc1Svo41lDK5rzGWuabtMZ2mi++1xlu58FmV+LBzGk2GyLAnLLmfRQvhmnkzQ2KOmDiAGta17nE+AsSfVSBo1orVVpEuKvEcGRbQRmxl4jpze4b929z3Irf6I4eayoGIPH1enD2UV/tpHdWSoA+Gw2W88zyXeByx4XsADWgNa0BrWtFg0AWAAG4WXqHKI9QVcCvIFXhBeFcrArggqiIgIiICIiAiIgIiICIiChVFcrUFpXm4L1KsIQeZC83EBejlrMexNtLTS1D82wxOfb4iB1W+biB5oOL0+xSaslGD0btkygPrZhmIafI7J7zcZcbtHvG3lHq5w5tgaVjtloaC65JsN7uZ71uNCdH3QQGefOrrXe0VDjvBd1ms7gA7dzJW7fGg0lDglPALQwRR/JG1vrZZ8MZWT0SvZGg9YLhZsbljRtWQwIMhpXo1eTV6NQegVwVoVwQVREQEREBERAREQEREBERAVCqogtKsKvVpQeL1zWncbXUYDz9GayjEvLojVxh1+6y6WRajHcNbVU0tM82E0TmB3wu3td5OAPkgy5cz5qwxrS6HYw+pp7TDZqaZ5pqph3iaPIu8HCzr955LfhiDw6NXNiXuI16NjQeTI17NargxXhqCjQvQBAFcAgqFcqAKqAiIgIiICIiAiIgIiICIiAiIgoVaQr1QhB4uaseaK6zCFY5iDjHQGnxVj25R4jA6KUcPaKdu2x3iY7t8l1rWLSYzGH1lHE3tMlkqnfdjZC9gJ8XSAeRXQtYgsDFcGK/ZVbILQ1VAV1lWyCgCqAqogIiICIiAiIgIiICIiAiIgIiICIiAiIgoVhVVW/sws238zkxveTxWaWgoAg1uF4P0TnSyO6SeW3SSHkNzGjg0LZWVUQUsqo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304800" y="-741363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g8QEBUQDw8QEBAPDhIPEA8PDxUQEA8QFBAVFBQUEhkXHicfFxkjGRIWHy8iIycrLCwtFR4xNTIqNSYrLSkBCQoKDgwNFA8OFCkYFBgpKSkpKSkpKSkpKSkpKSkpKSkpKSkpKSkpKSkpKSkpKSkpKSkpKSkpKSkpKSkpKSkpKf/AABEIAOMA3gMBIgACEQEDEQH/xAAcAAEAAQUBAQAAAAAAAAAAAAAABwECBAUGAwj/xABJEAABAwICBgcEBwQFDQAAAAABAAIDBBEFIQYHEjFBURMiMmFxgZEUQlJyIyRDYoKhsZKiwfAVM3OT0QgXGDREVGV0ssLS4eP/xAAWAQEBAQAAAAAAAAAAAAAAAAAAAQP/xAAZEQEBAQADAAAAAAAAAAAAAAAAEQECMTL/2gAMAwEAAhEDEQA/AJxREQEREBERAREQEREBERAREQEREBEWqxbSqhpP9Zq4ISPdfK3b8m9o+iDaoo/r9eGERmzHTz/2UBA9ZC1aWf8AygoL/R0Ezh9+ZjP0DkEtIod/0g/+G5f83/8ANZNPr/hJ+koJWjnHMx/6hqCWUXEYXrhwmY2dLJTk8KiItH7Tdpo8yuxpKyKZgfFIyRjtz43B7T4EZIPZERAREQEREBERAREQEREBERAREQERcxprrApMLjvKekneLxUzCOkf3u+Bl/ePlc5IOiqqqOJhkle2ONg2nPe4NY0cyTkFF2lGvqmiJjw+L2l4y6aS8cAP3R2n/ujvUU6Xac1uJv2qiS0bTeOnjuIY+Rt7zvvHPw3LQBqsR02OayMVrLiWrexh+yg+gjtyOzm4fMSubH67+9XMjJy4nId66XCNXWKVVjFRShpzD5QIWW5gyWv5XVHNAK8BSnhmoKrdY1FVBCPhja6Zw9dkfmV0dJqEoAPpaiqkP3THE302SfzUogtoXsxi+h6bU7gzBnTvf3vqJf8AtcFlf5rMH/3Jv99N/wCaVXzsyNbbA8XqKSTpKaZ8Tr57J6j+57dzh4qaqjVFhLuzFJH3snef+skLS4hqTjzNNVvaeDZ2B4/aZa3oUo6XQfTdmIM2XgR1MbbyRg5OG7bZ3ZjwuOa6lQZW6N4lhTm1QZnA4ObNEduJwvYtfuIBvbMDJx4qYtH8biraaOpi7ErL2O9jtzmnvBBHkoNiiIgIiICIiAiIgIiICIiAiKLdaWtL2baoqB/1jszztzFPzYznJ3+747gzdZGtiOg2qak2Zay1nE9aOmvxf8T+TfXkYBrayWeR0s0jpZZHbT5Hm7nHv/nJZuE4HU1k3RU8T5pXnaNs95zc9xyAucySpi0S1GwRWkxF3Tyb+gjJbC35jk5/5DxVRD2B6MVda/YpaeSUg2JaLMZ87jZrfMqUNHNQe5+IVFuPQU36OkcP0b5qX6SjjhYI4o2RxtFmsjaGNaO4DIL2Sq02B6HUFEPqtLFG4fabO1KfF7ru/NblEUBERAREQEREGFjVGJqaaI/aQSM/aYQFFmpDHi2Sahceq688Q5OBDXgeI2T+EqXZXWaSdwBJ9F8+6sJCMZht7zpWnwMEiuD6FREUBERAREQEREBERARFyWsHTpmGw7LC19XK0iGM57PDpHj4Ry4nLnYNPrT1iexsNJSP+tyN67x/s0ZG/wDtCN3IZ8rx1oNqzqMSd0shdDS7R2pnC75TfMRA9o33uOQ7zkt7q+1dvxB5r8QLnQveZA15O3VvJzc4/Bf18N81xRNa0NaA1rQGta0WDQBYAAbgqNdgOjlLQxCGlibG3LaO98jvie45uP8AIstmiKAiIgIiICIiAiIgIiINXpTWdDRVEl7bNPJb5i0tb+ZChfVfEz+mYzcZMlcAfi6FwsPIkqY9LaBlRSSU73lglb2xvj2LPDrcbOa3LjuUZ6uNDJ4cUEkwDmRwvqGStB2H7QMbBY9l3WcbHlvKudCZURFAREQEREBERAXHa2MWnpcMklgcWP6WJpe292tdIL7ueQ812F1q9JsEZW0k1K82E0ZaHfA8Zsd5OAPkghfRDWpW0zC6aR1Ux4PUmOcT9nLYO/Z2t44jdZeGiWDzYziRfVFz2A9NUuO7YB6sbeQOTRbhcjcuJqIZad0lPK0tkie5j2n3XNNiPVSZqG0nY2SWhka0PltLFJ7z9gHajJ42F3D8StE1Rsa1oa0BrWgNa1osGgCwAHAWV11bdUuoL7qt1YCrgUFyKgKqgIiICIiAiIgIi8K2pEbC4m1hvPDLf/FBpcflMr207TnIdl33Ymm7z5nJbHB4hZzwMnvs35GdVv6E+a5rDKl8j3zW60wDIr3uxl7M9TmfHuK7KCIMaGjc1oaPIKi9ERQEREBF5VNVHE0vleyNg3ve4MaPEnJY9FjFNPfoKiGa2Z6KVklh37JNkGZdUJRWlAuioVaXIIi14aG9nE4G5jZjqgBv92OQ/kw/h71EtDiElLNHUwGzo5GyMP3mG+ye7ge4r6wrIY5Y3RStD45GFj2O3Oa4WIPkV81aYaLuw2rfTSXdTy9eCW1yWX6r/mb2XD/0g+kcIxVlVTxVMXYnibK3mA4Xse8G4Pgsq64DUrNIcNMb82w1UjInDMOY5rJCB4Oe71XfgILgrwrQFcEFVcqBVQEREBERAREQFx+lOIdNKKRhNrbc5Huxg7vFxyW80jxplLA6R2+1mtG9zjkAO+65XCKJzYzJKA6WZ4llO/re7EBY7rtyyVwb3AaPr3IsIxf8ZFgPIX/aXQrFw6l6OMA9o9Z55uO//DyWUoCIiAsXE8QZTwvnkvsRML3WFyQOA7zu81lLExagbPBJC7dLG5ngSMj5GxQfP+ltTUYrK6Z9VYAnoactIiibwaCD2rb3Wz8LAcZBVzU0u0xz4pondpji17HDkQujqqKWnkdYEhr3Mew9pj2mzmu7wf5zWFWUMFQ/pXzmKzAHtEdyS2+dyQBlYeS13hm+UqYdV2s32/6rVFoq2tLmPADRUMAzy3B4GZAyIzG4qRV8riE0vRV9EZbQyNftOc11iDcEgAEA2sQd4JX1DQVYmijlb2ZYmSt8HtDh+qz3Ir1sqEK4hUIUHg8LS4/o5T1kfR1ELZQDtN273Y61rtIsR6rfFqtDEGDguFx00LYY2hjGCzWtFgM7rYhA1XAIKgKoRVCCqIiAiXXK43rOwqkJbJVNe8b44AZnA8iW9UHxKDqkUcM184UTYtqmj4jEwj0D7rrcA0xoK8fVKmORwFzHm2Vo72Os63fayDdKj3gAk5AC5KquK1haQPa1tFTG9RUu2Orva07z/P8ABBr/AGo4nX3GdLSOy5Pk599v8V1NBTNkmLgAI43XNh25LZHy3+nNcToXXOJ9lpoiGNDg+Z2TnvyANuAPWPg30kykpRGwMbw3niTxJVV7IiKIIiICIiDj9NNXMVeTNDK6kq9kAzMF2TACzRMzc624O3jvAsoY0l1eYxT7TZqZ9Swk2qKVpmBFx2g0bQGQ3tHnw+l0VzYPlpuB1lHGJnwSinlvG5k8L42uuOs0h4HqOWW5S7oLrUpJmMp5y2B7GtjYdzLNFgDyyG/d4KQayijmjdFKxskbxZzHi4IUMab6lJY3GfDbys7RpyfpmfIffHdv8VBNbXAi4IIIuCMwRzCqvmvR7TzEsNf0XSOsw2dT1LTYHiCDm0qUMB1z0ctm1bHUrz7/APWQn8QzHogkOybK8aKvhnbtwyslYfejeHj8lkWQW2VbKtlVBSyqiogqvKoqWRsdJI4MYxpe97jZrWgXJJ4CyvUO6+tMCxrMOidbbAmqbHPZv9Gw+JBcfBqDl9Y+tqauc6npXOiowSMrtfUD4pOIbyb63O6OC8lU3ra4LhDp32bYBti+R/YYD+pPADM25XIqNa2N5Fw1x7w0kK6lrJInh8b3Mex12uY4te1w4gjMFSlg2j1H2LSTO3Fznlg8msOXmSsvGdWcBAdsvYDfMOuQdkkC5ueFlYroNX+tKWoopTVtJlpQB7RazJQQbbXDpBbMDfcHJZ1BhzomPrqoE1dW0hkZzdBA7IMH33Xt5+K56moiwRQUwjihp5WSSFw2m3a4PI2T23G3HncngZJwqjdM4VM3zRNPeMnny3DgM+OUVbono/7NGXPA6aUl8n3Sc9keGQ8lvkRRBERAREQEREBERAREQabSDRCir22qoGSECzZB1ZW/K8Z+W5RfpBqLnju/DqgSN39BUWY/wDx1XeYappRB8o1sGKYXLdzKmikvk9u0xrvBw6rh4Ero8F194lBZtQyKqYOLh0clvmbl6hfQ80DHtLXta9rhYtc0OaR3g5Fcbjep7B6q59m9neffpXdF+5mz91BrdG9eNDVu6N0NRFLsl2zZsjLDf1gR+i6uLTOkdxePFhUex6k/YnPkp53zh4DQ0sDZIwCTmQetfLcBuWFU4VNF1SHXHO4PmEVLMekdK77UD5gQshmJwu3SsP4goRbUysPVe8eDiFsqDSSZps+zx3tF/VBMQeDuIPhmvk/T7FjU4lVTE3BqXtZ8jDsM/daFN1JpHFxZsnm0lp/JYVZoXgtZcuhbG92ZfEejNzxOza/mrEiBKSEuNmi7nODWjiXE2AHiSFLWJ6Lx0NKyJpBe0XkcPflIG27wvkO4BZ1NqXZDPHPS1PSMilbL0UgaXHZNwA4W4gb1nY3hcrrsmY5vAEj+bqjQaGzjpBtc13+leItbSsDQXPkmaxjW73HYcbd2YGfALhsK0c6KQF1Q3N1tlrSbHlc9o9wuu3NMWlrX9bZF2ki2/K9ipiuF0wZPS0LXNdaR8obNIL3AkDjdnLMBt+VrW3qW9DCf6OpL7/Yqe/8ActUc6wYTNTsp2C8lTVwQxjm4uJ/gpXoqdsUbIm9mKNsbfla0NH5BRGSitBVboKoiICIiAiIgIiICIiAiIgIiILV5VFOx4s9jXjk5oP6r1KoUGhrdDaSTc0sP3TcejrrSVOgDm/1T43dzmlh/K67crzcgjybRWpb9iXfI5rv43Wtq2CAhsx6FzgS0Snoy4Dfs7W/yUolc/plohBidOYJuq5pLoZgLuikta45g7iOPiAQHKUuMNZm2oaPB4/xW0j0zsNmSWF7TweW5/moL0p0FrMOeW1EJ6O9mTsbtQycrO4HuNj3LRiIbzmAbAc1Svo41lDK5rzGWuabtMZ2mi++1xlu58FmV+LBzGk2GyLAnLLmfRQvhmnkzQ2KOmDiAGta17nE+AsSfVSBo1orVVpEuKvEcGRbQRmxl4jpze4b929z3Irf6I4eayoGIPH1enD2UV/tpHdWSoA+Gw2W88zyXeByx4XsADWgNa0BrWtFg0AWAAG4WXqHKI9QVcCvIFXhBeFcrArggqiIgIiICIiAiIgIiICIiChVFcrUFpXm4L1KsIQeZC83EBejlrMexNtLTS1D82wxOfb4iB1W+biB5oOL0+xSaslGD0btkygPrZhmIafI7J7zcZcbtHvG3lHq5w5tgaVjtloaC65JsN7uZ71uNCdH3QQGefOrrXe0VDjvBd1ms7gA7dzJW7fGg0lDglPALQwRR/JG1vrZZ8MZWT0SvZGg9YLhZsbljRtWQwIMhpXo1eTV6NQegVwVoVwQVREQEREBERAREQEREBERAVCqogtKsKvVpQeL1zWncbXUYDz9GayjEvLojVxh1+6y6WRajHcNbVU0tM82E0TmB3wu3td5OAPkgy5cz5qwxrS6HYw+pp7TDZqaZ5pqph3iaPIu8HCzr955LfhiDw6NXNiXuI16NjQeTI17NargxXhqCjQvQBAFcAgqFcqAKqAiIgIiICIiAiIgIiICIiAiIgoVaQr1QhB4uaseaK6zCFY5iDjHQGnxVj25R4jA6KUcPaKdu2x3iY7t8l1rWLSYzGH1lHE3tMlkqnfdjZC9gJ8XSAeRXQtYgsDFcGK/ZVbILQ1VAV1lWyCgCqAqogIiICIiAiIgIiICIiAiIgIiICIiAiIgoVhVVW/sws238zkxveTxWaWgoAg1uF4P0TnSyO6SeW3SSHkNzGjg0LZWVUQUsqo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0" y="-747713"/>
            <a:ext cx="15144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http://media.idownloadblog.com/wp-content/uploads/2011/10/Si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2872">
            <a:off x="1240164" y="4392963"/>
            <a:ext cx="3140132" cy="17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est Free Voice Recognition Ap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94683"/>
            <a:ext cx="34290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r>
              <a:rPr lang="en-US" dirty="0" smtClean="0"/>
              <a:t>Pico Projector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962937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pico</a:t>
            </a:r>
            <a:r>
              <a:rPr lang="en-US" sz="3200" dirty="0" smtClean="0"/>
              <a:t> </a:t>
            </a:r>
            <a:r>
              <a:rPr lang="en-US" sz="3200" smtClean="0"/>
              <a:t>projector will </a:t>
            </a:r>
            <a:r>
              <a:rPr lang="en-US" sz="3200" dirty="0" smtClean="0"/>
              <a:t>fit in the palm of your hand.</a:t>
            </a:r>
            <a:endParaRPr lang="en-US" sz="3200" dirty="0"/>
          </a:p>
        </p:txBody>
      </p:sp>
      <p:pic>
        <p:nvPicPr>
          <p:cNvPr id="1026" name="Picture 2" descr="http://www.dlp.com/images/projectors/find_dlp_pico_projector_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45580" y="4191000"/>
            <a:ext cx="221742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ubergizmo.com/photos/2008/1/show-pico-projector_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2283212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www.itechnews.net/wp-content/uploads/2009/08/3M-MPro120-Pocket-Projector-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88" y="4191000"/>
            <a:ext cx="2500312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eneral Imaging has announced a hand-held projector specially developed for the iPhone and...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8" r="7215"/>
          <a:stretch/>
        </p:blipFill>
        <p:spPr bwMode="auto">
          <a:xfrm>
            <a:off x="5734681" y="1143279"/>
            <a:ext cx="298484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dirty="0" smtClean="0"/>
              <a:t>Near Field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2771788"/>
          </a:xfrm>
        </p:spPr>
        <p:txBody>
          <a:bodyPr>
            <a:normAutofit/>
          </a:bodyPr>
          <a:lstStyle/>
          <a:p>
            <a:r>
              <a:rPr lang="en-US" dirty="0" smtClean="0"/>
              <a:t>NFC is </a:t>
            </a:r>
            <a:r>
              <a:rPr lang="en-US" dirty="0"/>
              <a:t>a form of contactless communication between devices like smartphones or tablets. </a:t>
            </a:r>
            <a:endParaRPr lang="en-US" dirty="0" smtClean="0"/>
          </a:p>
          <a:p>
            <a:r>
              <a:rPr lang="en-US" smtClean="0"/>
              <a:t>`It </a:t>
            </a:r>
            <a:r>
              <a:rPr lang="en-US" dirty="0" smtClean="0"/>
              <a:t>allows </a:t>
            </a:r>
            <a:r>
              <a:rPr lang="en-US" dirty="0"/>
              <a:t>a user to wave the smartphone over a </a:t>
            </a:r>
            <a:r>
              <a:rPr lang="en-US" dirty="0" smtClean="0"/>
              <a:t>NFC-compatible </a:t>
            </a:r>
            <a:r>
              <a:rPr lang="en-US" dirty="0"/>
              <a:t>device to send information without needing to touch the devices together or go through multiple steps setting up a </a:t>
            </a:r>
            <a:r>
              <a:rPr lang="en-US" dirty="0" smtClean="0"/>
              <a:t>connection.</a:t>
            </a:r>
            <a:endParaRPr lang="en-US" dirty="0"/>
          </a:p>
        </p:txBody>
      </p:sp>
      <p:pic>
        <p:nvPicPr>
          <p:cNvPr id="3074" name="Picture 2" descr="QR C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1337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43434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Wave and pay . . . at stores, public transportation,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Wave and listen . . . Museums, amusement parks,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1807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543800" cy="4783948"/>
          </a:xfrm>
        </p:spPr>
        <p:txBody>
          <a:bodyPr/>
          <a:lstStyle/>
          <a:p>
            <a:r>
              <a:rPr lang="en-US" dirty="0" smtClean="0"/>
              <a:t>Image recognition </a:t>
            </a:r>
            <a:br>
              <a:rPr lang="en-US" dirty="0" smtClean="0"/>
            </a:br>
            <a:r>
              <a:rPr lang="en-US" dirty="0" smtClean="0"/>
              <a:t>allows the user to scan (take a picture) of an object, people, buildings, logos, etc. and the technology will search the Internet to identify the scanned image.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Application for retail businesses: A user could scan a particular type of shoe and the device would locate the nearest stores where it could be purchased.</a:t>
            </a:r>
            <a:endParaRPr lang="en-US" dirty="0"/>
          </a:p>
        </p:txBody>
      </p:sp>
      <p:pic>
        <p:nvPicPr>
          <p:cNvPr id="4098" name="Picture 2" descr="http://www.itbusinessedge.com/imagesvr_ce/itbe/ss/Gartner2012StratTech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4" t="8010" r="11547" b="23772"/>
          <a:stretch/>
        </p:blipFill>
        <p:spPr bwMode="auto">
          <a:xfrm>
            <a:off x="5715000" y="350872"/>
            <a:ext cx="3051544" cy="1858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778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 (Quick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83960"/>
          </a:xfrm>
        </p:spPr>
        <p:txBody>
          <a:bodyPr>
            <a:normAutofit/>
          </a:bodyPr>
          <a:lstStyle/>
          <a:p>
            <a:r>
              <a:rPr lang="en-US" dirty="0" smtClean="0"/>
              <a:t>QR codes are two-dimensional bar codes</a:t>
            </a:r>
          </a:p>
          <a:p>
            <a:r>
              <a:rPr lang="en-US" dirty="0" smtClean="0"/>
              <a:t>The codes can contain many different types of data. Examples:</a:t>
            </a:r>
          </a:p>
          <a:p>
            <a:pPr lvl="1"/>
            <a:r>
              <a:rPr lang="en-US" sz="2400" dirty="0" smtClean="0"/>
              <a:t>Links to websites</a:t>
            </a:r>
          </a:p>
          <a:p>
            <a:pPr lvl="1"/>
            <a:r>
              <a:rPr lang="en-US" sz="2400" dirty="0" smtClean="0"/>
              <a:t>Text messages</a:t>
            </a:r>
          </a:p>
          <a:p>
            <a:pPr lvl="1"/>
            <a:r>
              <a:rPr lang="en-US" sz="2400" dirty="0" smtClean="0"/>
              <a:t>Email messages</a:t>
            </a:r>
          </a:p>
          <a:p>
            <a:pPr lvl="1"/>
            <a:r>
              <a:rPr lang="en-US" sz="2400" dirty="0" smtClean="0"/>
              <a:t>Skype calls</a:t>
            </a:r>
          </a:p>
          <a:p>
            <a:r>
              <a:rPr lang="en-US" dirty="0" smtClean="0"/>
              <a:t>Compared to regular bar codes (30 characters), QR codes can hold up to 7000 numeric characters or 4300 alphanumeric characters.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5908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6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3733800"/>
            <a:ext cx="8229600" cy="2695588"/>
          </a:xfrm>
        </p:spPr>
        <p:txBody>
          <a:bodyPr/>
          <a:lstStyle/>
          <a:p>
            <a:r>
              <a:rPr lang="en-US" dirty="0" smtClean="0"/>
              <a:t>Cloud computing is Internet-based computing, where shared resources, software and information are provided to computers and other devices on-demand, like electricity</a:t>
            </a:r>
          </a:p>
        </p:txBody>
      </p:sp>
      <p:pic>
        <p:nvPicPr>
          <p:cNvPr id="21506" name="Picture 2" descr="http://www.princeton.edu/~ddix/images/cloud%20compu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71500"/>
            <a:ext cx="306282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434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The term “cloud” simply refers to the Internet.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1250" t="8333" r="21875" b="51191"/>
          <a:stretch>
            <a:fillRect/>
          </a:stretch>
        </p:blipFill>
        <p:spPr bwMode="auto">
          <a:xfrm>
            <a:off x="609600" y="1905000"/>
            <a:ext cx="5365376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8125" r="15625" b="45000"/>
          <a:stretch>
            <a:fillRect/>
          </a:stretch>
        </p:blipFill>
        <p:spPr bwMode="auto">
          <a:xfrm>
            <a:off x="3657599" y="3352800"/>
            <a:ext cx="5112327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326" y="304800"/>
            <a:ext cx="8229600" cy="914400"/>
          </a:xfrm>
        </p:spPr>
        <p:txBody>
          <a:bodyPr/>
          <a:lstStyle/>
          <a:p>
            <a:r>
              <a:rPr lang="en-US" dirty="0" smtClean="0"/>
              <a:t>Cloud Computing – </a:t>
            </a:r>
            <a:br>
              <a:rPr lang="en-US" dirty="0" smtClean="0"/>
            </a:br>
            <a:r>
              <a:rPr lang="en-US" dirty="0" smtClean="0"/>
              <a:t>Web-Based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 Sites (SNS)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website where one connects with those sharing personal or professional interests</a:t>
            </a:r>
            <a:endParaRPr lang="en-US" sz="3200" dirty="0"/>
          </a:p>
        </p:txBody>
      </p:sp>
      <p:pic>
        <p:nvPicPr>
          <p:cNvPr id="13314" name="Picture 2" descr="http://www.agros.org/ag/wp-content/uploads/2009/04/logo_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0720">
            <a:off x="1239291" y="2304961"/>
            <a:ext cx="3282449" cy="1234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410" name="Picture 2" descr="Twitter.com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3608906" cy="83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Learning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Online Learning System is a virtual learning environment which is readily available for distribution on the Web or privately over an internal network.</a:t>
            </a:r>
          </a:p>
          <a:p>
            <a:r>
              <a:rPr lang="en-US" smtClean="0"/>
              <a:t>Most common are Blackboard, WebCT, Moodle</a:t>
            </a:r>
            <a:br>
              <a:rPr lang="en-US" smtClean="0"/>
            </a:br>
            <a:endParaRPr lang="en-US" dirty="0"/>
          </a:p>
        </p:txBody>
      </p:sp>
      <p:pic>
        <p:nvPicPr>
          <p:cNvPr id="1026" name="Picture 2" descr="Mood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61" y="4543560"/>
            <a:ext cx="3230214" cy="742951"/>
          </a:xfrm>
          <a:prstGeom prst="rect">
            <a:avLst/>
          </a:prstGeom>
          <a:noFill/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7423" t="13757" r="76077" b="77548"/>
          <a:stretch>
            <a:fillRect/>
          </a:stretch>
        </p:blipFill>
        <p:spPr bwMode="auto">
          <a:xfrm>
            <a:off x="3886200" y="4281394"/>
            <a:ext cx="1586753" cy="14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sa.nottingham.edu.my/PublishingImages/webct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0824" y="4543560"/>
            <a:ext cx="2621546" cy="893869"/>
          </a:xfrm>
          <a:prstGeom prst="rect">
            <a:avLst/>
          </a:prstGeom>
          <a:noFill/>
        </p:spPr>
      </p:pic>
      <p:pic>
        <p:nvPicPr>
          <p:cNvPr id="1031" name="Picture 7" descr="http://www.harding.edu/_style/images/logoWordmark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690786"/>
            <a:ext cx="2514600" cy="497393"/>
          </a:xfrm>
          <a:prstGeom prst="rect">
            <a:avLst/>
          </a:prstGeom>
          <a:noFill/>
        </p:spPr>
      </p:pic>
      <p:pic>
        <p:nvPicPr>
          <p:cNvPr id="1033" name="Picture 9" descr="Army ROTC University of Marylan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r="86085"/>
          <a:stretch>
            <a:fillRect/>
          </a:stretch>
        </p:blipFill>
        <p:spPr bwMode="auto">
          <a:xfrm>
            <a:off x="4561728" y="5748716"/>
            <a:ext cx="1139825" cy="895351"/>
          </a:xfrm>
          <a:prstGeom prst="rect">
            <a:avLst/>
          </a:prstGeom>
          <a:noFill/>
        </p:spPr>
      </p:pic>
      <p:sp>
        <p:nvSpPr>
          <p:cNvPr id="1035" name="AutoShape 11" descr="UNM WebCT Vista Learning Management System"/>
          <p:cNvSpPr>
            <a:spLocks noChangeAspect="1" noChangeArrowheads="1"/>
          </p:cNvSpPr>
          <p:nvPr/>
        </p:nvSpPr>
        <p:spPr bwMode="auto">
          <a:xfrm>
            <a:off x="155575" y="-327025"/>
            <a:ext cx="68580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UNM WebCT Vista Learning Management Syste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r="67778"/>
          <a:stretch>
            <a:fillRect/>
          </a:stretch>
        </p:blipFill>
        <p:spPr bwMode="auto">
          <a:xfrm>
            <a:off x="6436759" y="5596582"/>
            <a:ext cx="2209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Phones</a:t>
            </a:r>
            <a:endParaRPr lang="en-US" dirty="0"/>
          </a:p>
        </p:txBody>
      </p:sp>
      <p:pic>
        <p:nvPicPr>
          <p:cNvPr id="2050" name="Picture 2" descr="http://store.storeimages.cdn-apple.com/2832/as-images.apple.com/is/image/AppleInc/step0-iphone4s-gallery-image2?wid=488&amp;hei=531&amp;fmt=png-alpha&amp;qlt=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99" y="2209800"/>
            <a:ext cx="4025541" cy="43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6wunderkinder.com/content/blog/37-ripe-for-the-picking-wunderlist-for-blackberry-now-available/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39243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-QKlztEdM1aA/UC1bH6Kv4UI/AAAAAAAAADo/fQS8-EfBYIQ/s1600/spell-check-framed-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7532">
            <a:off x="5211091" y="2723761"/>
            <a:ext cx="2484679" cy="37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>
                <a:hlinkClick r:id="rId2"/>
              </a:rPr>
              <a:t>Podcasting 101</a:t>
            </a:r>
            <a:endParaRPr lang="en-US" smtClean="0"/>
          </a:p>
          <a:p>
            <a:r>
              <a:rPr lang="en-US" smtClean="0">
                <a:hlinkClick r:id="rId3"/>
              </a:rPr>
              <a:t>Podcasting tools</a:t>
            </a:r>
            <a:endParaRPr lang="en-US" smtClean="0"/>
          </a:p>
          <a:p>
            <a:r>
              <a:rPr lang="en-US" smtClean="0">
                <a:hlinkClick r:id="rId4"/>
              </a:rPr>
              <a:t>Podcasting</a:t>
            </a:r>
            <a:r>
              <a:rPr lang="en-US" smtClean="0"/>
              <a:t>—About.com</a:t>
            </a:r>
          </a:p>
          <a:p>
            <a:r>
              <a:rPr lang="en-US" smtClean="0">
                <a:hlinkClick r:id="rId5"/>
              </a:rPr>
              <a:t>Podcasting—How Stuff Works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Podcasting is a free service that allows Internet users to pull audio files from a podcasting Web site to listen to on their computers or personal digital audio players. The term comes from a combination of the words iPod and broadcasting. Even though the term is derived from the iPod, you don't need an iPod to listen to a podcast. You can use virtually any portable media player or your computer. </a:t>
            </a:r>
          </a:p>
          <a:p>
            <a:endParaRPr lang="en-US" dirty="0"/>
          </a:p>
        </p:txBody>
      </p:sp>
      <p:pic>
        <p:nvPicPr>
          <p:cNvPr id="10242" name="Picture 2" descr="http://wherethelongtailends.com/wp-content/uploads/2009/05/podcast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248400" y="762000"/>
            <a:ext cx="2301875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E-Reader</a:t>
            </a:r>
            <a:endParaRPr lang="en-US" dirty="0"/>
          </a:p>
        </p:txBody>
      </p:sp>
      <p:pic>
        <p:nvPicPr>
          <p:cNvPr id="1026" name="Picture 2" descr="http://g-ecx.images-amazon.com/images/G/01/kindle/otter/dp/KO-details-right._V166939146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2" t="3981" r="6764" b="6270"/>
          <a:stretch/>
        </p:blipFill>
        <p:spPr bwMode="auto">
          <a:xfrm>
            <a:off x="5410200" y="531628"/>
            <a:ext cx="2764465" cy="427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blogcdn.com/www.engadget.com/media/2011/09/kindle-touchkindle-touchlea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3" r="9860"/>
          <a:stretch/>
        </p:blipFill>
        <p:spPr bwMode="auto">
          <a:xfrm>
            <a:off x="990600" y="2362200"/>
            <a:ext cx="3774559" cy="380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</a:t>
            </a:r>
            <a:endParaRPr lang="en-US" dirty="0"/>
          </a:p>
        </p:txBody>
      </p:sp>
      <p:pic>
        <p:nvPicPr>
          <p:cNvPr id="14338" name="Picture 2" descr="http://images.apple.com/ipad/home/images/hero1_2010041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5748"/>
            <a:ext cx="5114511" cy="619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motioncomputing.com/images/press/CL900_fro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" t="3363" r="2240" b="4881"/>
          <a:stretch/>
        </p:blipFill>
        <p:spPr bwMode="auto">
          <a:xfrm rot="20231212">
            <a:off x="766079" y="2163909"/>
            <a:ext cx="2897244" cy="189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1323</TotalTime>
  <Words>529</Words>
  <Application>Microsoft Office PowerPoint</Application>
  <PresentationFormat>On-screen Show (4:3)</PresentationFormat>
  <Paragraphs>84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Current and emerging Technologies</vt:lpstr>
      <vt:lpstr>Cloud Computing</vt:lpstr>
      <vt:lpstr>Cloud Computing –  Web-Based Applications</vt:lpstr>
      <vt:lpstr>Social Network Sites (SNS)</vt:lpstr>
      <vt:lpstr>Online Learning System</vt:lpstr>
      <vt:lpstr>Smart Phones</vt:lpstr>
      <vt:lpstr>Podcasts</vt:lpstr>
      <vt:lpstr>E-Reader</vt:lpstr>
      <vt:lpstr>Tablets</vt:lpstr>
      <vt:lpstr>Bluetooth</vt:lpstr>
      <vt:lpstr>Apps (Applications)</vt:lpstr>
      <vt:lpstr>Video Chat</vt:lpstr>
      <vt:lpstr>Voice Recognition</vt:lpstr>
      <vt:lpstr>Pico Projector</vt:lpstr>
      <vt:lpstr>Near Field Communications</vt:lpstr>
      <vt:lpstr>Image Recognition</vt:lpstr>
      <vt:lpstr>QR Codes (Quick Response)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emerging technologies</dc:title>
  <dc:creator>bkps</dc:creator>
  <cp:lastModifiedBy>Carla James</cp:lastModifiedBy>
  <cp:revision>103</cp:revision>
  <dcterms:created xsi:type="dcterms:W3CDTF">2009-07-12T20:57:25Z</dcterms:created>
  <dcterms:modified xsi:type="dcterms:W3CDTF">2014-03-21T14:50:38Z</dcterms:modified>
</cp:coreProperties>
</file>